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2.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1585" r:id="rId3"/>
    <p:sldId id="1556" r:id="rId5"/>
    <p:sldId id="1673" r:id="rId6"/>
    <p:sldId id="1557" r:id="rId7"/>
    <p:sldId id="1674" r:id="rId8"/>
    <p:sldId id="1675" r:id="rId9"/>
    <p:sldId id="1676" r:id="rId10"/>
    <p:sldId id="1683" r:id="rId11"/>
    <p:sldId id="1684" r:id="rId12"/>
    <p:sldId id="1685" r:id="rId13"/>
    <p:sldId id="1687" r:id="rId14"/>
    <p:sldId id="1679" r:id="rId15"/>
    <p:sldId id="1688" r:id="rId16"/>
    <p:sldId id="1689" r:id="rId17"/>
    <p:sldId id="1690" r:id="rId18"/>
    <p:sldId id="1691" r:id="rId19"/>
    <p:sldId id="1680" r:id="rId20"/>
    <p:sldId id="1681" r:id="rId21"/>
    <p:sldId id="1692" r:id="rId22"/>
    <p:sldId id="1682" r:id="rId23"/>
    <p:sldId id="1693" r:id="rId24"/>
    <p:sldId id="1695" r:id="rId25"/>
    <p:sldId id="1696" r:id="rId26"/>
    <p:sldId id="1697" r:id="rId27"/>
    <p:sldId id="1698" r:id="rId28"/>
    <p:sldId id="1699" r:id="rId29"/>
    <p:sldId id="1700" r:id="rId30"/>
    <p:sldId id="1701" r:id="rId31"/>
    <p:sldId id="1702" r:id="rId32"/>
    <p:sldId id="1703" r:id="rId33"/>
    <p:sldId id="1775" r:id="rId34"/>
    <p:sldId id="1704" r:id="rId35"/>
    <p:sldId id="1705" r:id="rId36"/>
    <p:sldId id="1706" r:id="rId37"/>
    <p:sldId id="1707" r:id="rId38"/>
    <p:sldId id="1712" r:id="rId39"/>
    <p:sldId id="509" r:id="rId40"/>
    <p:sldId id="508" r:id="rId41"/>
    <p:sldId id="525" r:id="rId42"/>
    <p:sldId id="505" r:id="rId43"/>
    <p:sldId id="506" r:id="rId44"/>
    <p:sldId id="1713" r:id="rId45"/>
    <p:sldId id="1714" r:id="rId46"/>
    <p:sldId id="1715" r:id="rId47"/>
    <p:sldId id="1716" r:id="rId48"/>
    <p:sldId id="1717" r:id="rId49"/>
    <p:sldId id="1718" r:id="rId50"/>
    <p:sldId id="1719" r:id="rId51"/>
    <p:sldId id="1720" r:id="rId52"/>
    <p:sldId id="1721" r:id="rId53"/>
    <p:sldId id="1722" r:id="rId54"/>
    <p:sldId id="1724" r:id="rId55"/>
    <p:sldId id="1723" r:id="rId56"/>
    <p:sldId id="1726" r:id="rId57"/>
    <p:sldId id="1727" r:id="rId58"/>
    <p:sldId id="1728" r:id="rId59"/>
    <p:sldId id="1729" r:id="rId60"/>
    <p:sldId id="1730" r:id="rId61"/>
    <p:sldId id="1731" r:id="rId62"/>
    <p:sldId id="1732" r:id="rId63"/>
    <p:sldId id="1733" r:id="rId64"/>
    <p:sldId id="1734" r:id="rId65"/>
    <p:sldId id="1735" r:id="rId66"/>
    <p:sldId id="1736" r:id="rId67"/>
    <p:sldId id="1737" r:id="rId68"/>
    <p:sldId id="1738" r:id="rId69"/>
    <p:sldId id="1725" r:id="rId70"/>
    <p:sldId id="1739" r:id="rId71"/>
    <p:sldId id="1740" r:id="rId72"/>
    <p:sldId id="1741" r:id="rId73"/>
    <p:sldId id="1742" r:id="rId74"/>
    <p:sldId id="1743" r:id="rId75"/>
    <p:sldId id="1744" r:id="rId76"/>
    <p:sldId id="1745" r:id="rId77"/>
    <p:sldId id="1747" r:id="rId78"/>
    <p:sldId id="1746" r:id="rId79"/>
    <p:sldId id="1748" r:id="rId80"/>
    <p:sldId id="1749" r:id="rId81"/>
    <p:sldId id="1750" r:id="rId82"/>
    <p:sldId id="1751" r:id="rId83"/>
    <p:sldId id="1752" r:id="rId84"/>
    <p:sldId id="1753" r:id="rId85"/>
    <p:sldId id="1754" r:id="rId86"/>
    <p:sldId id="1755" r:id="rId87"/>
    <p:sldId id="1756" r:id="rId88"/>
    <p:sldId id="1757" r:id="rId89"/>
    <p:sldId id="1758" r:id="rId90"/>
    <p:sldId id="1759" r:id="rId91"/>
    <p:sldId id="1760" r:id="rId92"/>
    <p:sldId id="1761" r:id="rId93"/>
    <p:sldId id="1762" r:id="rId94"/>
    <p:sldId id="1763" r:id="rId95"/>
    <p:sldId id="1764" r:id="rId96"/>
    <p:sldId id="1765" r:id="rId97"/>
    <p:sldId id="1766" r:id="rId98"/>
    <p:sldId id="1767" r:id="rId99"/>
    <p:sldId id="1768" r:id="rId100"/>
    <p:sldId id="1770" r:id="rId10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0244" autoAdjust="0"/>
  </p:normalViewPr>
  <p:slideViewPr>
    <p:cSldViewPr showGuides="1">
      <p:cViewPr varScale="1">
        <p:scale>
          <a:sx n="102" d="100"/>
          <a:sy n="102" d="100"/>
        </p:scale>
        <p:origin x="144" y="132"/>
      </p:cViewPr>
      <p:guideLst>
        <p:guide orient="horz" pos="2084"/>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4" Type="http://schemas.openxmlformats.org/officeDocument/2006/relationships/tableStyles" Target="tableStyles.xml"/><Relationship Id="rId103" Type="http://schemas.openxmlformats.org/officeDocument/2006/relationships/viewProps" Target="viewProps.xml"/><Relationship Id="rId102" Type="http://schemas.openxmlformats.org/officeDocument/2006/relationships/presProps" Target="presProps.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11-11T21:00:57"/>
    </inkml:context>
    <inkml:brush xml:id="br0">
      <inkml:brushProperty name="width" value="0.05" units="cm"/>
      <inkml:brushProperty name="height" value="0.05" units="cm"/>
      <inkml:brushProperty name="color" value="#ff0066"/>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11-11T21:00:57"/>
    </inkml:context>
    <inkml:brush xml:id="br0">
      <inkml:brushProperty name="width" value="0.05" units="cm"/>
      <inkml:brushProperty name="height" value="0.05" units="cm"/>
      <inkml:brushProperty name="color" value="#ff0066"/>
    </inkml:brush>
  </inkml:definitions>
  <inkml:trace contextRef="#ctx0" brushRef="#br0">33 43,'991'-43,"-991"10,-42 33,42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lstStyle>
            <a:lvl1pPr eaLnBrk="1" hangingPunct="1">
              <a:defRPr sz="1200">
                <a:latin typeface="Calibri" panose="020F07020304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a:latin typeface="Calibri" panose="020F0702030404030204" pitchFamily="34" charset="0"/>
              </a:defRPr>
            </a:lvl1pPr>
          </a:lstStyle>
          <a:p>
            <a:pPr>
              <a:defRPr/>
            </a:pPr>
            <a:fld id="{683E5292-C197-4B29-8ABD-C7AEB5E0B154}" type="datetimeFigureOut">
              <a:rPr lang="en-US" altLang="zh-CN"/>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lstStyle>
            <a:lvl1pPr eaLnBrk="1" hangingPunct="1">
              <a:defRPr sz="1200">
                <a:latin typeface="Calibri" panose="020F07020304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atin typeface="Calibri" panose="020F0702030404030204" pitchFamily="34" charset="0"/>
              </a:defRPr>
            </a:lvl1pPr>
          </a:lstStyle>
          <a:p>
            <a:pPr>
              <a:defRPr/>
            </a:pPr>
            <a:fld id="{B4C119E0-CEE4-4FF8-83B2-DC856A2C17CC}"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神经网络的通用近似性质也被证明对于其它类型的激活函数，比如ReLU，也都是适用的。</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特征抽取</a:t>
            </a:r>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神经网络的通用近似性质也被证明对于其它类型的激活函数，比如ReLU，也都是适用的。</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Softmax</a:t>
            </a:r>
            <a:r>
              <a:rPr kumimoji="1" lang="zh-CN" altLang="en-US" dirty="0"/>
              <a:t>可看作一种特殊的激活函数。</a:t>
            </a:r>
            <a:endParaRPr kumimoji="1" lang="en-US" altLang="zh-CN" dirty="0"/>
          </a:p>
          <a:p>
            <a:r>
              <a:rPr kumimoji="1" lang="en-US" altLang="zh-CN" dirty="0"/>
              <a:t>y\in{0,1}^C</a:t>
            </a:r>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zh-CN" altLang="en-US" dirty="0">
                <a:sym typeface="+mn-ea"/>
              </a:rPr>
              <a:t>树突接收信号，汇聚到细胞体（包含阈值）</a:t>
            </a:r>
            <a:endParaRPr lang="en-US" altLang="zh-CN" dirty="0"/>
          </a:p>
          <a:p>
            <a:r>
              <a:rPr lang="zh-CN" altLang="en-US" dirty="0">
                <a:sym typeface="+mn-ea"/>
              </a:rPr>
              <a:t>兴奋</a:t>
            </a:r>
            <a:r>
              <a:rPr lang="en-US" altLang="zh-CN" dirty="0">
                <a:sym typeface="+mn-ea"/>
              </a:rPr>
              <a:t>/</a:t>
            </a:r>
            <a:r>
              <a:rPr lang="zh-CN" altLang="en-US" dirty="0">
                <a:sym typeface="+mn-ea"/>
              </a:rPr>
              <a:t>抑制</a:t>
            </a:r>
            <a:endParaRPr lang="en-US" altLang="zh-CN" dirty="0"/>
          </a:p>
          <a:p>
            <a:r>
              <a:rPr lang="zh-CN" altLang="en-US" dirty="0">
                <a:sym typeface="+mn-ea"/>
              </a:rPr>
              <a:t>兴奋之后通过轴突传给其他神经元</a:t>
            </a:r>
            <a:endParaRPr lang="zh-CN" altLang="en-US" dirty="0"/>
          </a:p>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神经元：收集信息，映射（激活函数）</a:t>
            </a:r>
            <a:endParaRPr kumimoji="1" lang="en-US" altLang="zh-CN" dirty="0"/>
          </a:p>
          <a:p>
            <a:r>
              <a:rPr kumimoji="1" lang="en-US" altLang="zh-CN" dirty="0"/>
              <a:t>a=f(z)</a:t>
            </a:r>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Derivative at x=0 is undefined, but ususally defined as 0 in training.</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Causes of Dead ReLU:</a:t>
            </a:r>
            <a:endParaRPr lang="en-US"/>
          </a:p>
          <a:p>
            <a:r>
              <a:rPr lang="en-US"/>
              <a:t>Large negative biases: If a neuron’s weights and biases evolve in such a way that the input to the ReLU function is consistently negative, the neuron will output zero for all forward passes.</a:t>
            </a:r>
            <a:endParaRPr lang="en-US"/>
          </a:p>
          <a:p>
            <a:r>
              <a:rPr lang="en-US"/>
              <a:t>Improper weight initialization: If the weights are initialized poorly, it can cause some neurons to receive consistently negative values during training, leading to dead ReLUs early in the training process.</a:t>
            </a:r>
            <a:endParaRPr lang="en-US"/>
          </a:p>
          <a:p>
            <a:r>
              <a:rPr lang="en-US"/>
              <a:t>High learning rates: Large updates to the weights during backpropagation can push the inputs to the ReLU function into negative values, making those neurons more likely to "die."</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用</a:t>
            </a:r>
            <a:r>
              <a:rPr kumimoji="1" lang="en-US" altLang="zh-CN" dirty="0"/>
              <a:t>sigmoid</a:t>
            </a:r>
            <a:r>
              <a:rPr kumimoji="1" lang="zh-CN" altLang="en-US" dirty="0"/>
              <a:t>函数近似一个</a:t>
            </a:r>
            <a:r>
              <a:rPr kumimoji="1" lang="en-US" altLang="zh-CN" dirty="0"/>
              <a:t>gate</a:t>
            </a:r>
            <a:endParaRPr kumimoji="1" lang="en-US" altLang="zh-CN" dirty="0"/>
          </a:p>
          <a:p>
            <a:r>
              <a:rPr kumimoji="1" lang="zh-CN" altLang="en-US" dirty="0"/>
              <a:t>参数</a:t>
            </a:r>
            <a:r>
              <a:rPr kumimoji="1" lang="en-US" altLang="zh-CN" dirty="0"/>
              <a:t>\beta</a:t>
            </a:r>
            <a:r>
              <a:rPr kumimoji="1" lang="zh-CN" altLang="en-US" dirty="0"/>
              <a:t>用于控制允许通过的信息的多少</a:t>
            </a:r>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记忆网络：与状态有关</a:t>
            </a:r>
            <a:endParaRPr kumimoji="1" lang="en-US" altLang="zh-CN" dirty="0"/>
          </a:p>
          <a:p>
            <a:r>
              <a:rPr kumimoji="1" lang="zh-CN" altLang="en-US" dirty="0"/>
              <a:t>图网络：连接由图定义，每个节点是一组神经元。</a:t>
            </a:r>
            <a:endParaRPr kumimoji="1"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标题幻灯片">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4"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0" y="673897"/>
            <a:ext cx="6117446"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2700">
              <a:solidFill>
                <a:srgbClr val="FFFFFF"/>
              </a:solidFill>
            </a:endParaRPr>
          </a:p>
        </p:txBody>
      </p:sp>
      <p:sp>
        <p:nvSpPr>
          <p:cNvPr id="6"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7"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dirty="0">
              <a:solidFill>
                <a:srgbClr val="FFFFFF"/>
              </a:solidFill>
            </a:endParaRPr>
          </a:p>
        </p:txBody>
      </p:sp>
      <p:sp>
        <p:nvSpPr>
          <p:cNvPr id="8" name="Title 7"/>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
        <p:nvSpPr>
          <p:cNvPr id="9" name="Subtitle 8"/>
          <p:cNvSpPr>
            <a:spLocks noGrp="1"/>
          </p:cNvSpPr>
          <p:nvPr>
            <p:ph type="subTitle" idx="1"/>
          </p:nvPr>
        </p:nvSpPr>
        <p:spPr>
          <a:xfrm>
            <a:off x="563006" y="726666"/>
            <a:ext cx="5812317" cy="568735"/>
          </a:xfrm>
          <a:prstGeom prst="rect">
            <a:avLst/>
          </a:prstGeom>
        </p:spPr>
        <p:txBody>
          <a:bodyPr anchor="ctr"/>
          <a:lstStyle>
            <a:lvl1pPr marL="0" indent="0" algn="ctr">
              <a:buNone/>
              <a:defRPr sz="2400" baseline="0">
                <a:solidFill>
                  <a:schemeClr val="tx2"/>
                </a:solidFill>
                <a:latin typeface="+mn-lt"/>
                <a:ea typeface="+mn-ea"/>
                <a:cs typeface="+mj-cs"/>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7400" indent="0" algn="ctr">
              <a:buNone/>
            </a:lvl9pPr>
          </a:lstStyle>
          <a:p>
            <a:r>
              <a:rPr lang="zh-CN" altLang="en-US"/>
              <a:t>单击此处编辑母版副标题样式</a:t>
            </a:r>
            <a:endParaRPr lang="en-US" dirty="0"/>
          </a:p>
        </p:txBody>
      </p:sp>
      <p:sp>
        <p:nvSpPr>
          <p:cNvPr id="25" name="Text Placeholder 24"/>
          <p:cNvSpPr>
            <a:spLocks noGrp="1"/>
          </p:cNvSpPr>
          <p:nvPr>
            <p:ph type="body" sz="quarter" idx="10" hasCustomPrompt="1"/>
          </p:nvPr>
        </p:nvSpPr>
        <p:spPr>
          <a:xfrm>
            <a:off x="5280025" y="5550204"/>
            <a:ext cx="4273554" cy="790860"/>
          </a:xfrm>
          <a:prstGeom prst="rect">
            <a:avLst/>
          </a:prstGeom>
        </p:spPr>
        <p:txBody>
          <a:bodyPr/>
          <a:lstStyle>
            <a:lvl1pPr marL="0" indent="0" algn="ctr">
              <a:buNone/>
              <a:defRPr sz="2400" baseline="0">
                <a:solidFill>
                  <a:schemeClr val="accent1">
                    <a:lumMod val="60000"/>
                    <a:lumOff val="40000"/>
                  </a:schemeClr>
                </a:solidFill>
                <a:latin typeface="+mn-lt"/>
                <a:ea typeface="+mn-ea"/>
              </a:defRPr>
            </a:lvl1pPr>
          </a:lstStyle>
          <a:p>
            <a:pPr lvl="0"/>
            <a:r>
              <a:rPr lang="zh-CN" altLang="en-US"/>
              <a:t>编辑母版文本样式</a:t>
            </a:r>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p:cSld name="Subsection">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16"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7"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8" name="Title 7"/>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单击此处编辑母版标题样式</a:t>
            </a:r>
            <a:endParaRPr lang="zh-CN" altLang="en-US"/>
          </a:p>
        </p:txBody>
      </p:sp>
      <p:sp>
        <p:nvSpPr>
          <p:cNvPr id="8" name="Text Placeholder 12"/>
          <p:cNvSpPr>
            <a:spLocks noGrp="1"/>
          </p:cNvSpPr>
          <p:nvPr>
            <p:ph idx="1" hasCustomPrompt="1"/>
          </p:nvPr>
        </p:nvSpPr>
        <p:spPr bwMode="auto">
          <a:xfrm>
            <a:off x="609600" y="990600"/>
            <a:ext cx="10972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p:txBody>
      </p:sp>
      <p:pic>
        <p:nvPicPr>
          <p:cNvPr id="9" name="Picture 8" descr="bnbu_logo"/>
          <p:cNvPicPr>
            <a:picLocks noChangeAspect="1"/>
          </p:cNvPicPr>
          <p:nvPr userDrawn="1">
            <p:custDataLst>
              <p:tags r:id="rId2"/>
            </p:custDataLst>
          </p:nvPr>
        </p:nvPicPr>
        <p:blipFill>
          <a:blip r:embed="rId3"/>
          <a:stretch>
            <a:fillRect/>
          </a:stretch>
        </p:blipFill>
        <p:spPr>
          <a:xfrm>
            <a:off x="8957945" y="0"/>
            <a:ext cx="3230880" cy="949960"/>
          </a:xfrm>
          <a:prstGeom prst="rect">
            <a:avLst/>
          </a:prstGeom>
        </p:spPr>
      </p:pic>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7" name="Text Placeholder 12"/>
          <p:cNvSpPr>
            <a:spLocks noGrp="1"/>
          </p:cNvSpPr>
          <p:nvPr>
            <p:ph idx="1" hasCustomPrompt="1"/>
          </p:nvPr>
        </p:nvSpPr>
        <p:spPr bwMode="auto">
          <a:xfrm>
            <a:off x="609600" y="1066799"/>
            <a:ext cx="5486400" cy="518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8" name="Text Placeholder 12"/>
          <p:cNvSpPr>
            <a:spLocks noGrp="1"/>
          </p:cNvSpPr>
          <p:nvPr>
            <p:ph idx="10" hasCustomPrompt="1"/>
          </p:nvPr>
        </p:nvSpPr>
        <p:spPr bwMode="auto">
          <a:xfrm>
            <a:off x="6248400" y="1066800"/>
            <a:ext cx="5334000" cy="518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3" name="标题 2"/>
          <p:cNvSpPr>
            <a:spLocks noGrp="1"/>
          </p:cNvSpPr>
          <p:nvPr>
            <p:ph type="title"/>
          </p:nvPr>
        </p:nvSpPr>
        <p:spPr/>
        <p:txBody>
          <a:bodyPr/>
          <a:lstStyle/>
          <a:p>
            <a:r>
              <a:rPr lang="zh-CN" altLang="en-US"/>
              <a:t>单击此处编辑母版标题样式</a:t>
            </a:r>
            <a:endParaRPr lang="zh-CN" altLang="en-US" dirty="0"/>
          </a:p>
        </p:txBody>
      </p:sp>
      <p:cxnSp>
        <p:nvCxnSpPr>
          <p:cNvPr id="6" name="直接连接符 5"/>
          <p:cNvCxnSpPr/>
          <p:nvPr/>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Text_IMG">
    <p:spTree>
      <p:nvGrpSpPr>
        <p:cNvPr id="1" name=""/>
        <p:cNvGrpSpPr/>
        <p:nvPr/>
      </p:nvGrpSpPr>
      <p:grpSpPr>
        <a:xfrm>
          <a:off x="0" y="0"/>
          <a:ext cx="0" cy="0"/>
          <a:chOff x="0" y="0"/>
          <a:chExt cx="0" cy="0"/>
        </a:xfrm>
      </p:grpSpPr>
      <p:sp>
        <p:nvSpPr>
          <p:cNvPr id="7" name="Text Placeholder 12"/>
          <p:cNvSpPr>
            <a:spLocks noGrp="1"/>
          </p:cNvSpPr>
          <p:nvPr>
            <p:ph idx="1" hasCustomPrompt="1"/>
          </p:nvPr>
        </p:nvSpPr>
        <p:spPr bwMode="auto">
          <a:xfrm>
            <a:off x="609599" y="990600"/>
            <a:ext cx="5885794"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3" name="标题 2"/>
          <p:cNvSpPr>
            <a:spLocks noGrp="1"/>
          </p:cNvSpPr>
          <p:nvPr>
            <p:ph type="title"/>
          </p:nvPr>
        </p:nvSpPr>
        <p:spPr/>
        <p:txBody>
          <a:bodyPr/>
          <a:lstStyle/>
          <a:p>
            <a:r>
              <a:rPr lang="zh-CN" altLang="en-US"/>
              <a:t>单击此处编辑母版标题样式</a:t>
            </a:r>
            <a:endParaRPr lang="zh-CN" altLang="en-US"/>
          </a:p>
        </p:txBody>
      </p:sp>
      <p:cxnSp>
        <p:nvCxnSpPr>
          <p:cNvPr id="4" name="直接连接符 3"/>
          <p:cNvCxnSpPr/>
          <p:nvPr/>
        </p:nvCxnSpPr>
        <p:spPr>
          <a:xfrm>
            <a:off x="6553200" y="1066800"/>
            <a:ext cx="0" cy="53340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p:cSld name="empty">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En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C00000"/>
                </a:solidFill>
                <a:latin typeface="+mn-lt"/>
                <a:ea typeface="Microsoft YaHei" charset="-122"/>
              </a:defRPr>
            </a:lvl1pPr>
          </a:lstStyle>
          <a:p>
            <a:r>
              <a:rPr lang="en-US" dirty="0"/>
              <a:t>Click to edit Master title style</a:t>
            </a:r>
            <a:endParaRPr lang="en-US" dirty="0"/>
          </a:p>
        </p:txBody>
      </p:sp>
      <p:sp>
        <p:nvSpPr>
          <p:cNvPr id="3" name="Content Placeholder 2"/>
          <p:cNvSpPr>
            <a:spLocks noGrp="1"/>
          </p:cNvSpPr>
          <p:nvPr>
            <p:ph idx="1"/>
          </p:nvPr>
        </p:nvSpPr>
        <p:spPr/>
        <p:txBody>
          <a:bodyPr/>
          <a:lstStyle>
            <a:lvl1pPr>
              <a:defRPr sz="2800">
                <a:solidFill>
                  <a:schemeClr val="tx1"/>
                </a:solidFill>
                <a:latin typeface="Calibri" panose="020F0702030404030204" pitchFamily="34" charset="0"/>
                <a:ea typeface="Calibri" panose="020F0702030404030204" pitchFamily="34" charset="0"/>
                <a:cs typeface="Calibri" panose="020F0702030404030204" pitchFamily="34" charset="0"/>
              </a:defRPr>
            </a:lvl1pPr>
            <a:lvl2pPr>
              <a:defRPr sz="2600">
                <a:solidFill>
                  <a:schemeClr val="tx1"/>
                </a:solidFill>
                <a:latin typeface="Calibri" panose="020F0702030404030204" pitchFamily="34" charset="0"/>
                <a:ea typeface="Calibri" panose="020F0702030404030204" pitchFamily="34" charset="0"/>
                <a:cs typeface="Calibri" panose="020F0702030404030204" pitchFamily="34" charset="0"/>
              </a:defRPr>
            </a:lvl2pPr>
            <a:lvl3pPr>
              <a:defRPr>
                <a:solidFill>
                  <a:schemeClr val="tx1"/>
                </a:solidFill>
                <a:latin typeface="Calibri" panose="020F0702030404030204" pitchFamily="34" charset="0"/>
                <a:ea typeface="Calibri" panose="020F0702030404030204" pitchFamily="34" charset="0"/>
                <a:cs typeface="Calibri" panose="020F0702030404030204" pitchFamily="34" charset="0"/>
              </a:defRPr>
            </a:lvl3pPr>
            <a:lvl4pPr>
              <a:defRPr>
                <a:solidFill>
                  <a:schemeClr val="tx1"/>
                </a:solidFill>
                <a:latin typeface="Calibri" panose="020F0702030404030204" pitchFamily="34" charset="0"/>
                <a:ea typeface="Calibri" panose="020F0702030404030204" pitchFamily="34" charset="0"/>
                <a:cs typeface="Calibri" panose="020F0702030404030204" pitchFamily="34" charset="0"/>
              </a:defRPr>
            </a:lvl4pPr>
            <a:lvl5pPr>
              <a:defRPr>
                <a:solidFill>
                  <a:schemeClr val="tx1"/>
                </a:solidFill>
                <a:latin typeface="Calibri" panose="020F0702030404030204" pitchFamily="34" charset="0"/>
                <a:ea typeface="Calibri" panose="020F0702030404030204" pitchFamily="34" charset="0"/>
                <a:cs typeface="Calibri" panose="020F0702030404030204" pitchFamily="34"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a:xfrm>
            <a:off x="609600" y="6356350"/>
            <a:ext cx="2844800" cy="365125"/>
          </a:xfrm>
        </p:spPr>
        <p:txBody>
          <a:bodyPr/>
          <a:lstStyle/>
          <a:p>
            <a:fld id="{EA1F7F7F-5516-3B42-AB10-8CC3BC540D6C}" type="datetime1">
              <a:rPr lang="en-US" smtClean="0"/>
            </a:fld>
            <a:endParaRPr lang="en-US"/>
          </a:p>
        </p:txBody>
      </p:sp>
      <p:sp>
        <p:nvSpPr>
          <p:cNvPr id="5" name="Footer Placeholder 4"/>
          <p:cNvSpPr>
            <a:spLocks noGrp="1"/>
          </p:cNvSpPr>
          <p:nvPr>
            <p:ph type="ftr" sz="quarter" idx="11"/>
          </p:nvPr>
        </p:nvSpPr>
        <p:spPr>
          <a:xfrm>
            <a:off x="4165600" y="6356350"/>
            <a:ext cx="3860800" cy="365125"/>
          </a:xfrm>
        </p:spPr>
        <p:txBody>
          <a:bodyPr/>
          <a:lstStyle/>
          <a:p>
            <a:r>
              <a:rPr lang="en-US" altLang="zh-CN"/>
              <a:t>Machine Learning</a:t>
            </a:r>
            <a:endParaRPr lang="en-US" altLang="zh-CN" dirty="0"/>
          </a:p>
        </p:txBody>
      </p:sp>
      <p:sp>
        <p:nvSpPr>
          <p:cNvPr id="6" name="Slide Number Placeholder 5"/>
          <p:cNvSpPr>
            <a:spLocks noGrp="1"/>
          </p:cNvSpPr>
          <p:nvPr>
            <p:ph type="sldNum" sz="quarter" idx="12"/>
          </p:nvPr>
        </p:nvSpPr>
        <p:spPr>
          <a:xfrm>
            <a:off x="8737600" y="6356350"/>
            <a:ext cx="2844800" cy="365125"/>
          </a:xfrm>
        </p:spPr>
        <p:txBody>
          <a:bodyPr/>
          <a:lstStyle/>
          <a:p>
            <a:fld id="{EEE6BDDF-0D5D-437D-825C-0A2F32864773}" type="slidenum">
              <a:rPr lang="zh-CN" altLang="en-US" smtClean="0"/>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2.png"/><Relationship Id="rId10" Type="http://schemas.openxmlformats.org/officeDocument/2006/relationships/tags" Target="../tags/tag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152401"/>
            <a:ext cx="10972800" cy="73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dirty="0"/>
              <a:t>单击此处编辑母版标题样式</a:t>
            </a:r>
            <a:endParaRPr lang="en-US" altLang="zh-CN" dirty="0"/>
          </a:p>
        </p:txBody>
      </p:sp>
      <p:sp>
        <p:nvSpPr>
          <p:cNvPr id="1027" name="Text Placeholder 12"/>
          <p:cNvSpPr>
            <a:spLocks noGrp="1"/>
          </p:cNvSpPr>
          <p:nvPr>
            <p:ph type="body" idx="1"/>
          </p:nvPr>
        </p:nvSpPr>
        <p:spPr bwMode="auto">
          <a:xfrm>
            <a:off x="609600" y="990599"/>
            <a:ext cx="10972800" cy="541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en-US" altLang="zh-CN" dirty="0"/>
          </a:p>
        </p:txBody>
      </p:sp>
      <p:sp>
        <p:nvSpPr>
          <p:cNvPr id="1032" name="Straight Connector 28"/>
          <p:cNvSpPr>
            <a:spLocks noChangeShapeType="1"/>
          </p:cNvSpPr>
          <p:nvPr userDrawn="1"/>
        </p:nvSpPr>
        <p:spPr bwMode="auto">
          <a:xfrm>
            <a:off x="609600" y="898949"/>
            <a:ext cx="10972800" cy="0"/>
          </a:xfrm>
          <a:prstGeom prst="line">
            <a:avLst/>
          </a:prstGeom>
          <a:noFill/>
          <a:ln w="9525" algn="ctr">
            <a:solidFill>
              <a:schemeClr val="accent2"/>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3" name="Rectangle 17"/>
          <p:cNvSpPr/>
          <p:nvPr userDrawn="1"/>
        </p:nvSpPr>
        <p:spPr>
          <a:xfrm>
            <a:off x="10972800" y="6521549"/>
            <a:ext cx="375424" cy="307777"/>
          </a:xfrm>
          <a:prstGeom prst="rect">
            <a:avLst/>
          </a:prstGeom>
        </p:spPr>
        <p:txBody>
          <a:bodyPr wrap="none" anchor="ctr">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fld>
            <a:endParaRPr lang="en-US" altLang="zh-CN" sz="1400" kern="1200" dirty="0">
              <a:solidFill>
                <a:schemeClr val="tx2"/>
              </a:solidFill>
              <a:latin typeface="+mn-ea"/>
              <a:ea typeface="+mn-ea"/>
              <a:cs typeface="Arial" panose="020B0604020202020204" pitchFamily="34" charset="0"/>
            </a:endParaRPr>
          </a:p>
        </p:txBody>
      </p:sp>
      <p:sp>
        <p:nvSpPr>
          <p:cNvPr id="12" name="Straight Connector 27"/>
          <p:cNvSpPr>
            <a:spLocks noChangeShapeType="1"/>
          </p:cNvSpPr>
          <p:nvPr userDrawn="1"/>
        </p:nvSpPr>
        <p:spPr bwMode="auto">
          <a:xfrm>
            <a:off x="609600" y="6477000"/>
            <a:ext cx="10972800" cy="0"/>
          </a:xfrm>
          <a:prstGeom prst="line">
            <a:avLst/>
          </a:prstGeom>
          <a:noFill/>
          <a:ln w="9525" algn="ctr">
            <a:solidFill>
              <a:schemeClr val="accent2"/>
            </a:solidFill>
            <a:prstDash val="dash"/>
            <a:round/>
          </a:ln>
        </p:spPr>
        <p:txBody>
          <a:bodyPr/>
          <a:lstStyle/>
          <a:p>
            <a:endParaRPr lang="zh-CN" altLang="en-US" sz="1400">
              <a:latin typeface="+mn-ea"/>
              <a:ea typeface="+mn-ea"/>
            </a:endParaRPr>
          </a:p>
        </p:txBody>
      </p:sp>
      <p:pic>
        <p:nvPicPr>
          <p:cNvPr id="9" name="Picture 8" descr="bnbu_logo"/>
          <p:cNvPicPr>
            <a:picLocks noChangeAspect="1"/>
          </p:cNvPicPr>
          <p:nvPr userDrawn="1">
            <p:custDataLst>
              <p:tags r:id="rId10"/>
            </p:custDataLst>
          </p:nvPr>
        </p:nvPicPr>
        <p:blipFill>
          <a:blip r:embed="rId11"/>
          <a:stretch>
            <a:fillRect/>
          </a:stretch>
        </p:blipFill>
        <p:spPr>
          <a:xfrm>
            <a:off x="8957945" y="0"/>
            <a:ext cx="3230880" cy="94996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rtl="0" eaLnBrk="1" fontAlgn="base" hangingPunct="1">
        <a:spcBef>
          <a:spcPct val="0"/>
        </a:spcBef>
        <a:spcAft>
          <a:spcPct val="0"/>
        </a:spcAft>
        <a:defRPr sz="3200" kern="1200">
          <a:solidFill>
            <a:srgbClr val="000000"/>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702030404030204" pitchFamily="34" charset="0"/>
        </a:defRPr>
      </a:lvl2pPr>
      <a:lvl3pPr algn="l" rtl="0" eaLnBrk="1" fontAlgn="base" hangingPunct="1">
        <a:spcBef>
          <a:spcPct val="0"/>
        </a:spcBef>
        <a:spcAft>
          <a:spcPct val="0"/>
        </a:spcAft>
        <a:defRPr sz="2025">
          <a:solidFill>
            <a:schemeClr val="tx2"/>
          </a:solidFill>
          <a:latin typeface="Calibri" panose="020F0702030404030204" pitchFamily="34" charset="0"/>
        </a:defRPr>
      </a:lvl3pPr>
      <a:lvl4pPr algn="l" rtl="0" eaLnBrk="1" fontAlgn="base" hangingPunct="1">
        <a:spcBef>
          <a:spcPct val="0"/>
        </a:spcBef>
        <a:spcAft>
          <a:spcPct val="0"/>
        </a:spcAft>
        <a:defRPr sz="2025">
          <a:solidFill>
            <a:schemeClr val="tx2"/>
          </a:solidFill>
          <a:latin typeface="Calibri" panose="020F0702030404030204" pitchFamily="34" charset="0"/>
        </a:defRPr>
      </a:lvl4pPr>
      <a:lvl5pPr algn="l" rtl="0" eaLnBrk="1" fontAlgn="base" hangingPunct="1">
        <a:spcBef>
          <a:spcPct val="0"/>
        </a:spcBef>
        <a:spcAft>
          <a:spcPct val="0"/>
        </a:spcAft>
        <a:defRPr sz="2025">
          <a:solidFill>
            <a:schemeClr val="tx2"/>
          </a:solidFill>
          <a:latin typeface="Calibri" panose="020F0702030404030204" pitchFamily="34" charset="0"/>
        </a:defRPr>
      </a:lvl5pPr>
      <a:lvl6pPr marL="257175" algn="l" rtl="0" eaLnBrk="1" fontAlgn="base" hangingPunct="1">
        <a:spcBef>
          <a:spcPct val="0"/>
        </a:spcBef>
        <a:spcAft>
          <a:spcPct val="0"/>
        </a:spcAft>
        <a:defRPr sz="1800">
          <a:solidFill>
            <a:schemeClr val="tx2"/>
          </a:solidFill>
          <a:latin typeface="Calibri" panose="020F0702030404030204" pitchFamily="34" charset="0"/>
        </a:defRPr>
      </a:lvl6pPr>
      <a:lvl7pPr marL="514350" algn="l" rtl="0" eaLnBrk="1" fontAlgn="base" hangingPunct="1">
        <a:spcBef>
          <a:spcPct val="0"/>
        </a:spcBef>
        <a:spcAft>
          <a:spcPct val="0"/>
        </a:spcAft>
        <a:defRPr sz="1800">
          <a:solidFill>
            <a:schemeClr val="tx2"/>
          </a:solidFill>
          <a:latin typeface="Calibri" panose="020F0702030404030204" pitchFamily="34" charset="0"/>
        </a:defRPr>
      </a:lvl7pPr>
      <a:lvl8pPr marL="771525" algn="l" rtl="0" eaLnBrk="1" fontAlgn="base" hangingPunct="1">
        <a:spcBef>
          <a:spcPct val="0"/>
        </a:spcBef>
        <a:spcAft>
          <a:spcPct val="0"/>
        </a:spcAft>
        <a:defRPr sz="1800">
          <a:solidFill>
            <a:schemeClr val="tx2"/>
          </a:solidFill>
          <a:latin typeface="Calibri" panose="020F0702030404030204" pitchFamily="34" charset="0"/>
        </a:defRPr>
      </a:lvl8pPr>
      <a:lvl9pPr marL="1028700" algn="l" rtl="0" eaLnBrk="1" fontAlgn="base" hangingPunct="1">
        <a:spcBef>
          <a:spcPct val="0"/>
        </a:spcBef>
        <a:spcAft>
          <a:spcPct val="0"/>
        </a:spcAft>
        <a:defRPr sz="1800">
          <a:solidFill>
            <a:schemeClr val="tx2"/>
          </a:solidFill>
          <a:latin typeface="Calibri" panose="020F0702030404030204" pitchFamily="34" charset="0"/>
        </a:defRPr>
      </a:lvl9pPr>
    </p:titleStyle>
    <p:bodyStyle>
      <a:lvl1pPr marL="153670" indent="-153670" algn="l" rtl="0" eaLnBrk="1" fontAlgn="base" hangingPunct="1">
        <a:spcBef>
          <a:spcPts val="340"/>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7975" indent="-153670" algn="l" rtl="0" eaLnBrk="1" fontAlgn="base" hangingPunct="1">
        <a:spcBef>
          <a:spcPts val="280"/>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280" indent="-128905" algn="l" rtl="0" eaLnBrk="1" fontAlgn="base" hangingPunct="1">
        <a:spcBef>
          <a:spcPts val="280"/>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220" indent="-128905"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905" algn="l" rtl="0" eaLnBrk="1" fontAlgn="base" hangingPunct="1">
        <a:spcBef>
          <a:spcPts val="170"/>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70"/>
        </a:spcBef>
        <a:buClr>
          <a:srgbClr val="9FB8CD">
            <a:shade val="75000"/>
          </a:srgbClr>
        </a:buClr>
        <a:buSzPct val="75000"/>
        <a:buFont typeface="Wingdings 3" panose="05040102010807070707"/>
        <a:buChar char=""/>
        <a:defRPr kumimoji="0" lang="en-US" sz="900" kern="1200" smtClean="0">
          <a:solidFill>
            <a:schemeClr val="tx1"/>
          </a:solidFill>
          <a:latin typeface="+mn-lt"/>
          <a:ea typeface="+mn-ea"/>
          <a:cs typeface="+mn-cs"/>
        </a:defRPr>
      </a:lvl6pPr>
      <a:lvl7pPr marL="1028700" indent="-102870" algn="l" rtl="0" eaLnBrk="1" latinLnBrk="0" hangingPunct="1">
        <a:spcBef>
          <a:spcPts val="170"/>
        </a:spcBef>
        <a:buClr>
          <a:srgbClr val="727CA3">
            <a:shade val="75000"/>
          </a:srgbClr>
        </a:buClr>
        <a:buSzPct val="75000"/>
        <a:buFont typeface="Wingdings 3" panose="05040102010807070707"/>
        <a:buChar char=""/>
        <a:defRPr kumimoji="0" lang="en-US" sz="790" kern="1200" smtClean="0">
          <a:solidFill>
            <a:schemeClr val="tx1"/>
          </a:solidFill>
          <a:latin typeface="+mn-lt"/>
          <a:ea typeface="+mn-ea"/>
          <a:cs typeface="+mn-cs"/>
        </a:defRPr>
      </a:lvl7pPr>
      <a:lvl8pPr marL="1131570" indent="-102870" algn="l" rtl="0" eaLnBrk="1" latinLnBrk="0" hangingPunct="1">
        <a:spcBef>
          <a:spcPts val="170"/>
        </a:spcBef>
        <a:buClr>
          <a:prstClr val="white">
            <a:shade val="50000"/>
          </a:prstClr>
        </a:buClr>
        <a:buSzPct val="75000"/>
        <a:buFont typeface="Wingdings 3" panose="05040102010807070707"/>
        <a:buChar char=""/>
        <a:defRPr kumimoji="0" lang="en-US" sz="790" kern="1200" smtClean="0">
          <a:solidFill>
            <a:schemeClr val="tx1"/>
          </a:solidFill>
          <a:latin typeface="+mn-lt"/>
          <a:ea typeface="+mn-ea"/>
          <a:cs typeface="+mn-cs"/>
        </a:defRPr>
      </a:lvl8pPr>
      <a:lvl9pPr marL="1234440" indent="-102870" algn="l" rtl="0" eaLnBrk="1" latinLnBrk="0" hangingPunct="1">
        <a:spcBef>
          <a:spcPts val="170"/>
        </a:spcBef>
        <a:buClr>
          <a:srgbClr val="9FB8CD"/>
        </a:buClr>
        <a:buSzPct val="75000"/>
        <a:buFont typeface="Wingdings 3" panose="05040102010807070707"/>
        <a:buChar char=""/>
        <a:defRPr kumimoji="0" lang="en-US" sz="675"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image" Target="../media/image22.png"/><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0" Type="http://schemas.openxmlformats.org/officeDocument/2006/relationships/slideLayout" Target="../slideLayouts/slideLayout4.xml"/><Relationship Id="rId3" Type="http://schemas.openxmlformats.org/officeDocument/2006/relationships/tags" Target="../tags/tag33.xml"/><Relationship Id="rId29" Type="http://schemas.openxmlformats.org/officeDocument/2006/relationships/image" Target="../media/image29.png"/><Relationship Id="rId28" Type="http://schemas.openxmlformats.org/officeDocument/2006/relationships/image" Target="../media/image20.png"/><Relationship Id="rId27" Type="http://schemas.openxmlformats.org/officeDocument/2006/relationships/image" Target="../media/image28.png"/><Relationship Id="rId26" Type="http://schemas.openxmlformats.org/officeDocument/2006/relationships/image" Target="../media/image17.png"/><Relationship Id="rId25" Type="http://schemas.openxmlformats.org/officeDocument/2006/relationships/tags" Target="../tags/tag49.xml"/><Relationship Id="rId24" Type="http://schemas.openxmlformats.org/officeDocument/2006/relationships/tags" Target="../tags/tag48.xml"/><Relationship Id="rId23" Type="http://schemas.openxmlformats.org/officeDocument/2006/relationships/tags" Target="../tags/tag47.xml"/><Relationship Id="rId22" Type="http://schemas.openxmlformats.org/officeDocument/2006/relationships/tags" Target="../tags/tag46.xml"/><Relationship Id="rId21" Type="http://schemas.openxmlformats.org/officeDocument/2006/relationships/image" Target="../media/image27.png"/><Relationship Id="rId20" Type="http://schemas.openxmlformats.org/officeDocument/2006/relationships/tags" Target="../tags/tag45.xml"/><Relationship Id="rId2" Type="http://schemas.openxmlformats.org/officeDocument/2006/relationships/image" Target="../media/image21.jpeg"/><Relationship Id="rId19" Type="http://schemas.openxmlformats.org/officeDocument/2006/relationships/tags" Target="../tags/tag44.xml"/><Relationship Id="rId18" Type="http://schemas.openxmlformats.org/officeDocument/2006/relationships/image" Target="../media/image26.png"/><Relationship Id="rId17" Type="http://schemas.openxmlformats.org/officeDocument/2006/relationships/tags" Target="../tags/tag43.xml"/><Relationship Id="rId16" Type="http://schemas.openxmlformats.org/officeDocument/2006/relationships/image" Target="../media/image25.png"/><Relationship Id="rId15" Type="http://schemas.openxmlformats.org/officeDocument/2006/relationships/tags" Target="../tags/tag42.xml"/><Relationship Id="rId14" Type="http://schemas.openxmlformats.org/officeDocument/2006/relationships/tags" Target="../tags/tag41.xml"/><Relationship Id="rId13" Type="http://schemas.openxmlformats.org/officeDocument/2006/relationships/image" Target="../media/image24.png"/><Relationship Id="rId12" Type="http://schemas.openxmlformats.org/officeDocument/2006/relationships/tags" Target="../tags/tag40.xml"/><Relationship Id="rId11" Type="http://schemas.openxmlformats.org/officeDocument/2006/relationships/tags" Target="../tags/tag39.xml"/><Relationship Id="rId10" Type="http://schemas.openxmlformats.org/officeDocument/2006/relationships/image" Target="../media/image23.png"/><Relationship Id="rId1" Type="http://schemas.openxmlformats.org/officeDocument/2006/relationships/tags" Target="../tags/tag32.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33.png"/><Relationship Id="rId6" Type="http://schemas.openxmlformats.org/officeDocument/2006/relationships/image" Target="../media/image32.png"/><Relationship Id="rId5" Type="http://schemas.openxmlformats.org/officeDocument/2006/relationships/tags" Target="../tags/tag52.xml"/><Relationship Id="rId4" Type="http://schemas.openxmlformats.org/officeDocument/2006/relationships/image" Target="../media/image31.png"/><Relationship Id="rId3" Type="http://schemas.openxmlformats.org/officeDocument/2006/relationships/tags" Target="../tags/tag51.xml"/><Relationship Id="rId2" Type="http://schemas.openxmlformats.org/officeDocument/2006/relationships/image" Target="../media/image30.jpeg"/><Relationship Id="rId1" Type="http://schemas.openxmlformats.org/officeDocument/2006/relationships/tags" Target="../tags/tag50.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4.jpeg"/><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s>
</file>

<file path=ppt/slides/_rels/slide13.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tags" Target="../tags/tag62.xml"/><Relationship Id="rId7" Type="http://schemas.openxmlformats.org/officeDocument/2006/relationships/tags" Target="../tags/tag61.xml"/><Relationship Id="rId6" Type="http://schemas.openxmlformats.org/officeDocument/2006/relationships/image" Target="../media/image11.png"/><Relationship Id="rId5" Type="http://schemas.openxmlformats.org/officeDocument/2006/relationships/tags" Target="../tags/tag60.xml"/><Relationship Id="rId4" Type="http://schemas.openxmlformats.org/officeDocument/2006/relationships/tags" Target="../tags/tag59.xml"/><Relationship Id="rId31" Type="http://schemas.openxmlformats.org/officeDocument/2006/relationships/notesSlide" Target="../notesSlides/notesSlide5.xml"/><Relationship Id="rId30" Type="http://schemas.openxmlformats.org/officeDocument/2006/relationships/slideLayout" Target="../slideLayouts/slideLayout4.xml"/><Relationship Id="rId3" Type="http://schemas.openxmlformats.org/officeDocument/2006/relationships/tags" Target="../tags/tag58.xml"/><Relationship Id="rId29" Type="http://schemas.openxmlformats.org/officeDocument/2006/relationships/image" Target="../media/image36.png"/><Relationship Id="rId28" Type="http://schemas.openxmlformats.org/officeDocument/2006/relationships/image" Target="../media/image34.jpeg"/><Relationship Id="rId27" Type="http://schemas.openxmlformats.org/officeDocument/2006/relationships/tags" Target="../tags/tag76.xml"/><Relationship Id="rId26" Type="http://schemas.openxmlformats.org/officeDocument/2006/relationships/tags" Target="../tags/tag75.xml"/><Relationship Id="rId25" Type="http://schemas.openxmlformats.org/officeDocument/2006/relationships/tags" Target="../tags/tag74.xml"/><Relationship Id="rId24" Type="http://schemas.openxmlformats.org/officeDocument/2006/relationships/image" Target="../media/image35.jpeg"/><Relationship Id="rId23" Type="http://schemas.openxmlformats.org/officeDocument/2006/relationships/tags" Target="../tags/tag73.xml"/><Relationship Id="rId22" Type="http://schemas.openxmlformats.org/officeDocument/2006/relationships/tags" Target="../tags/tag72.xml"/><Relationship Id="rId21" Type="http://schemas.openxmlformats.org/officeDocument/2006/relationships/image" Target="../media/image15.jpeg"/><Relationship Id="rId20" Type="http://schemas.openxmlformats.org/officeDocument/2006/relationships/tags" Target="../tags/tag71.xml"/><Relationship Id="rId2" Type="http://schemas.openxmlformats.org/officeDocument/2006/relationships/tags" Target="../tags/tag57.xml"/><Relationship Id="rId19" Type="http://schemas.openxmlformats.org/officeDocument/2006/relationships/tags" Target="../tags/tag70.xml"/><Relationship Id="rId18" Type="http://schemas.openxmlformats.org/officeDocument/2006/relationships/image" Target="../media/image14.jpeg"/><Relationship Id="rId17" Type="http://schemas.openxmlformats.org/officeDocument/2006/relationships/tags" Target="../tags/tag69.xml"/><Relationship Id="rId16" Type="http://schemas.openxmlformats.org/officeDocument/2006/relationships/tags" Target="../tags/tag68.xml"/><Relationship Id="rId15" Type="http://schemas.openxmlformats.org/officeDocument/2006/relationships/image" Target="../media/image13.jpeg"/><Relationship Id="rId14" Type="http://schemas.openxmlformats.org/officeDocument/2006/relationships/tags" Target="../tags/tag67.xml"/><Relationship Id="rId13" Type="http://schemas.openxmlformats.org/officeDocument/2006/relationships/tags" Target="../tags/tag66.xml"/><Relationship Id="rId12" Type="http://schemas.openxmlformats.org/officeDocument/2006/relationships/tags" Target="../tags/tag65.xml"/><Relationship Id="rId11" Type="http://schemas.openxmlformats.org/officeDocument/2006/relationships/image" Target="../media/image12.png"/><Relationship Id="rId10" Type="http://schemas.openxmlformats.org/officeDocument/2006/relationships/tags" Target="../tags/tag64.xml"/><Relationship Id="rId1" Type="http://schemas.openxmlformats.org/officeDocument/2006/relationships/tags" Target="../tags/tag56.xml"/></Relationships>
</file>

<file path=ppt/slides/_rels/slide14.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image" Target="../media/image37.png"/><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9" Type="http://schemas.openxmlformats.org/officeDocument/2006/relationships/notesSlide" Target="../notesSlides/notesSlide6.xml"/><Relationship Id="rId18" Type="http://schemas.openxmlformats.org/officeDocument/2006/relationships/slideLayout" Target="../slideLayouts/slideLayout4.xml"/><Relationship Id="rId17" Type="http://schemas.openxmlformats.org/officeDocument/2006/relationships/tags" Target="../tags/tag90.xml"/><Relationship Id="rId16" Type="http://schemas.openxmlformats.org/officeDocument/2006/relationships/tags" Target="../tags/tag89.xml"/><Relationship Id="rId15" Type="http://schemas.openxmlformats.org/officeDocument/2006/relationships/image" Target="../media/image39.png"/><Relationship Id="rId14" Type="http://schemas.openxmlformats.org/officeDocument/2006/relationships/tags" Target="../tags/tag88.xml"/><Relationship Id="rId13" Type="http://schemas.openxmlformats.org/officeDocument/2006/relationships/tags" Target="../tags/tag87.xml"/><Relationship Id="rId12" Type="http://schemas.openxmlformats.org/officeDocument/2006/relationships/tags" Target="../tags/tag86.xml"/><Relationship Id="rId11" Type="http://schemas.openxmlformats.org/officeDocument/2006/relationships/image" Target="../media/image38.png"/><Relationship Id="rId10" Type="http://schemas.openxmlformats.org/officeDocument/2006/relationships/tags" Target="../tags/tag85.xml"/><Relationship Id="rId1" Type="http://schemas.openxmlformats.org/officeDocument/2006/relationships/tags" Target="../tags/tag77.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41.jpeg"/><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image" Target="../media/image40.jpeg"/><Relationship Id="rId2" Type="http://schemas.openxmlformats.org/officeDocument/2006/relationships/tags" Target="../tags/tag92.xml"/><Relationship Id="rId1" Type="http://schemas.openxmlformats.org/officeDocument/2006/relationships/tags" Target="../tags/tag91.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3.jpeg"/><Relationship Id="rId3" Type="http://schemas.openxmlformats.org/officeDocument/2006/relationships/tags" Target="../tags/tag96.xml"/><Relationship Id="rId2" Type="http://schemas.openxmlformats.org/officeDocument/2006/relationships/image" Target="../media/image42.jpeg"/><Relationship Id="rId1" Type="http://schemas.openxmlformats.org/officeDocument/2006/relationships/tags" Target="../tags/tag95.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image" Target="../media/image45.png"/><Relationship Id="rId1" Type="http://schemas.openxmlformats.org/officeDocument/2006/relationships/image" Target="../media/image44.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7.png"/><Relationship Id="rId3" Type="http://schemas.openxmlformats.org/officeDocument/2006/relationships/tags" Target="../tags/tag98.xml"/><Relationship Id="rId2" Type="http://schemas.openxmlformats.org/officeDocument/2006/relationships/image" Target="../media/image46.png"/><Relationship Id="rId1" Type="http://schemas.openxmlformats.org/officeDocument/2006/relationships/tags" Target="../tags/tag9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0.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3" Type="http://schemas.openxmlformats.org/officeDocument/2006/relationships/customXml" Target="../ink/ink2.xml"/><Relationship Id="rId2" Type="http://schemas.openxmlformats.org/officeDocument/2006/relationships/image" Target="../media/image51.png"/><Relationship Id="rId1" Type="http://schemas.openxmlformats.org/officeDocument/2006/relationships/customXml" Target="../ink/ink1.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4.xml"/><Relationship Id="rId2" Type="http://schemas.openxmlformats.org/officeDocument/2006/relationships/image" Target="../media/image56.png"/><Relationship Id="rId1"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xml"/><Relationship Id="rId2" Type="http://schemas.openxmlformats.org/officeDocument/2006/relationships/image" Target="../media/image58.png"/><Relationship Id="rId1" Type="http://schemas.openxmlformats.org/officeDocument/2006/relationships/image" Target="../media/image5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9.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61.png"/><Relationship Id="rId1" Type="http://schemas.openxmlformats.org/officeDocument/2006/relationships/image" Target="../media/image60.png"/></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3.xml"/><Relationship Id="rId3" Type="http://schemas.openxmlformats.org/officeDocument/2006/relationships/tags" Target="../tags/tag99.xml"/><Relationship Id="rId2" Type="http://schemas.openxmlformats.org/officeDocument/2006/relationships/image" Target="../media/image68.png"/><Relationship Id="rId1" Type="http://schemas.openxmlformats.org/officeDocument/2006/relationships/image" Target="../media/image6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3.xml"/><Relationship Id="rId2" Type="http://schemas.openxmlformats.org/officeDocument/2006/relationships/image" Target="../media/image70.png"/><Relationship Id="rId1"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2.png"/><Relationship Id="rId1" Type="http://schemas.openxmlformats.org/officeDocument/2006/relationships/image" Target="../media/image71.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3.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tags" Target="../tags/tag4.xml"/><Relationship Id="rId2" Type="http://schemas.openxmlformats.org/officeDocument/2006/relationships/image" Target="../media/image4.png"/><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80.png"/><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41.xml.rels><?xml version="1.0" encoding="UTF-8" standalone="yes"?>
<Relationships xmlns="http://schemas.openxmlformats.org/package/2006/relationships"><Relationship Id="rId9" Type="http://schemas.openxmlformats.org/officeDocument/2006/relationships/image" Target="../media/image88.png"/><Relationship Id="rId8" Type="http://schemas.openxmlformats.org/officeDocument/2006/relationships/image" Target="../media/image87.png"/><Relationship Id="rId7" Type="http://schemas.openxmlformats.org/officeDocument/2006/relationships/image" Target="../media/image86.png"/><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3" Type="http://schemas.openxmlformats.org/officeDocument/2006/relationships/image" Target="../media/image82.png"/><Relationship Id="rId2" Type="http://schemas.openxmlformats.org/officeDocument/2006/relationships/image" Target="../media/image77.png"/><Relationship Id="rId11" Type="http://schemas.openxmlformats.org/officeDocument/2006/relationships/slideLayout" Target="../slideLayouts/slideLayout4.xml"/><Relationship Id="rId10" Type="http://schemas.openxmlformats.org/officeDocument/2006/relationships/tags" Target="../tags/tag100.xml"/><Relationship Id="rId1"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0.jpeg"/><Relationship Id="rId1" Type="http://schemas.openxmlformats.org/officeDocument/2006/relationships/image" Target="../media/image89.jpeg"/></Relationships>
</file>

<file path=ppt/slides/_rels/slide43.xml.rels><?xml version="1.0" encoding="UTF-8" standalone="yes"?>
<Relationships xmlns="http://schemas.openxmlformats.org/package/2006/relationships"><Relationship Id="rId9" Type="http://schemas.openxmlformats.org/officeDocument/2006/relationships/image" Target="../media/image97.png"/><Relationship Id="rId8" Type="http://schemas.openxmlformats.org/officeDocument/2006/relationships/image" Target="../media/image96.jpeg"/><Relationship Id="rId7" Type="http://schemas.openxmlformats.org/officeDocument/2006/relationships/image" Target="../media/image95.jpeg"/><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eg"/><Relationship Id="rId3" Type="http://schemas.openxmlformats.org/officeDocument/2006/relationships/image" Target="../media/image91.jpeg"/><Relationship Id="rId2" Type="http://schemas.openxmlformats.org/officeDocument/2006/relationships/image" Target="../media/image90.jpeg"/><Relationship Id="rId10" Type="http://schemas.openxmlformats.org/officeDocument/2006/relationships/slideLayout" Target="../slideLayouts/slideLayout4.xml"/><Relationship Id="rId1" Type="http://schemas.openxmlformats.org/officeDocument/2006/relationships/image" Target="../media/image89.jpeg"/></Relationships>
</file>

<file path=ppt/slides/_rels/slide44.xml.rels><?xml version="1.0" encoding="UTF-8" standalone="yes"?>
<Relationships xmlns="http://schemas.openxmlformats.org/package/2006/relationships"><Relationship Id="rId9" Type="http://schemas.openxmlformats.org/officeDocument/2006/relationships/image" Target="../media/image99.jpeg"/><Relationship Id="rId8" Type="http://schemas.openxmlformats.org/officeDocument/2006/relationships/image" Target="../media/image98.png"/><Relationship Id="rId7" Type="http://schemas.openxmlformats.org/officeDocument/2006/relationships/image" Target="../media/image95.jpeg"/><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eg"/><Relationship Id="rId3" Type="http://schemas.openxmlformats.org/officeDocument/2006/relationships/image" Target="../media/image91.jpeg"/><Relationship Id="rId2" Type="http://schemas.openxmlformats.org/officeDocument/2006/relationships/image" Target="../media/image90.jpeg"/><Relationship Id="rId10" Type="http://schemas.openxmlformats.org/officeDocument/2006/relationships/slideLayout" Target="../slideLayouts/slideLayout4.xml"/><Relationship Id="rId1" Type="http://schemas.openxmlformats.org/officeDocument/2006/relationships/image" Target="../media/image89.jpeg"/></Relationships>
</file>

<file path=ppt/slides/_rels/slide45.xml.rels><?xml version="1.0" encoding="UTF-8" standalone="yes"?>
<Relationships xmlns="http://schemas.openxmlformats.org/package/2006/relationships"><Relationship Id="rId9" Type="http://schemas.openxmlformats.org/officeDocument/2006/relationships/image" Target="../media/image101.jpeg"/><Relationship Id="rId8" Type="http://schemas.openxmlformats.org/officeDocument/2006/relationships/image" Target="../media/image100.png"/><Relationship Id="rId7" Type="http://schemas.openxmlformats.org/officeDocument/2006/relationships/image" Target="../media/image95.jpeg"/><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eg"/><Relationship Id="rId3" Type="http://schemas.openxmlformats.org/officeDocument/2006/relationships/image" Target="../media/image91.jpeg"/><Relationship Id="rId2" Type="http://schemas.openxmlformats.org/officeDocument/2006/relationships/image" Target="../media/image90.jpeg"/><Relationship Id="rId10" Type="http://schemas.openxmlformats.org/officeDocument/2006/relationships/slideLayout" Target="../slideLayouts/slideLayout4.xml"/><Relationship Id="rId1" Type="http://schemas.openxmlformats.org/officeDocument/2006/relationships/image" Target="../media/image89.jpeg"/></Relationships>
</file>

<file path=ppt/slides/_rels/slide46.xml.rels><?xml version="1.0" encoding="UTF-8" standalone="yes"?>
<Relationships xmlns="http://schemas.openxmlformats.org/package/2006/relationships"><Relationship Id="rId9" Type="http://schemas.openxmlformats.org/officeDocument/2006/relationships/image" Target="../media/image103.jpeg"/><Relationship Id="rId8" Type="http://schemas.openxmlformats.org/officeDocument/2006/relationships/image" Target="../media/image102.png"/><Relationship Id="rId7" Type="http://schemas.openxmlformats.org/officeDocument/2006/relationships/image" Target="../media/image95.jpeg"/><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eg"/><Relationship Id="rId3" Type="http://schemas.openxmlformats.org/officeDocument/2006/relationships/image" Target="../media/image91.jpeg"/><Relationship Id="rId2" Type="http://schemas.openxmlformats.org/officeDocument/2006/relationships/image" Target="../media/image90.jpeg"/><Relationship Id="rId14" Type="http://schemas.openxmlformats.org/officeDocument/2006/relationships/slideLayout" Target="../slideLayouts/slideLayout4.xml"/><Relationship Id="rId13" Type="http://schemas.openxmlformats.org/officeDocument/2006/relationships/image" Target="../media/image107.png"/><Relationship Id="rId12" Type="http://schemas.openxmlformats.org/officeDocument/2006/relationships/image" Target="../media/image106.png"/><Relationship Id="rId11" Type="http://schemas.openxmlformats.org/officeDocument/2006/relationships/image" Target="../media/image105.jpeg"/><Relationship Id="rId10" Type="http://schemas.openxmlformats.org/officeDocument/2006/relationships/image" Target="../media/image104.jpeg"/><Relationship Id="rId1" Type="http://schemas.openxmlformats.org/officeDocument/2006/relationships/image" Target="../media/image89.jpeg"/></Relationships>
</file>

<file path=ppt/slides/_rels/slide47.xml.rels><?xml version="1.0" encoding="UTF-8" standalone="yes"?>
<Relationships xmlns="http://schemas.openxmlformats.org/package/2006/relationships"><Relationship Id="rId9" Type="http://schemas.openxmlformats.org/officeDocument/2006/relationships/image" Target="../media/image109.jpeg"/><Relationship Id="rId8" Type="http://schemas.openxmlformats.org/officeDocument/2006/relationships/image" Target="../media/image108.png"/><Relationship Id="rId7" Type="http://schemas.openxmlformats.org/officeDocument/2006/relationships/image" Target="../media/image95.jpeg"/><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eg"/><Relationship Id="rId3" Type="http://schemas.openxmlformats.org/officeDocument/2006/relationships/image" Target="../media/image91.jpeg"/><Relationship Id="rId2" Type="http://schemas.openxmlformats.org/officeDocument/2006/relationships/image" Target="../media/image90.jpeg"/><Relationship Id="rId13" Type="http://schemas.openxmlformats.org/officeDocument/2006/relationships/slideLayout" Target="../slideLayouts/slideLayout4.xml"/><Relationship Id="rId12" Type="http://schemas.openxmlformats.org/officeDocument/2006/relationships/image" Target="../media/image107.png"/><Relationship Id="rId11" Type="http://schemas.openxmlformats.org/officeDocument/2006/relationships/image" Target="../media/image106.png"/><Relationship Id="rId10" Type="http://schemas.openxmlformats.org/officeDocument/2006/relationships/image" Target="../media/image104.jpeg"/><Relationship Id="rId1" Type="http://schemas.openxmlformats.org/officeDocument/2006/relationships/image" Target="../media/image89.jpeg"/></Relationships>
</file>

<file path=ppt/slides/_rels/slide48.xml.rels><?xml version="1.0" encoding="UTF-8" standalone="yes"?>
<Relationships xmlns="http://schemas.openxmlformats.org/package/2006/relationships"><Relationship Id="rId9" Type="http://schemas.openxmlformats.org/officeDocument/2006/relationships/image" Target="../media/image117.jpeg"/><Relationship Id="rId8" Type="http://schemas.openxmlformats.org/officeDocument/2006/relationships/image" Target="../media/image116.jpeg"/><Relationship Id="rId7" Type="http://schemas.openxmlformats.org/officeDocument/2006/relationships/image" Target="../media/image115.jpeg"/><Relationship Id="rId6" Type="http://schemas.openxmlformats.org/officeDocument/2006/relationships/image" Target="../media/image114.jpeg"/><Relationship Id="rId5" Type="http://schemas.openxmlformats.org/officeDocument/2006/relationships/image" Target="../media/image113.jpeg"/><Relationship Id="rId4" Type="http://schemas.openxmlformats.org/officeDocument/2006/relationships/image" Target="../media/image112.jpeg"/><Relationship Id="rId3" Type="http://schemas.openxmlformats.org/officeDocument/2006/relationships/image" Target="../media/image11.png"/><Relationship Id="rId2" Type="http://schemas.openxmlformats.org/officeDocument/2006/relationships/image" Target="../media/image111.png"/><Relationship Id="rId14" Type="http://schemas.openxmlformats.org/officeDocument/2006/relationships/slideLayout" Target="../slideLayouts/slideLayout4.xml"/><Relationship Id="rId13" Type="http://schemas.openxmlformats.org/officeDocument/2006/relationships/image" Target="../media/image121.png"/><Relationship Id="rId12" Type="http://schemas.openxmlformats.org/officeDocument/2006/relationships/image" Target="../media/image120.png"/><Relationship Id="rId11" Type="http://schemas.openxmlformats.org/officeDocument/2006/relationships/image" Target="../media/image119.png"/><Relationship Id="rId10" Type="http://schemas.openxmlformats.org/officeDocument/2006/relationships/image" Target="../media/image118.png"/><Relationship Id="rId1" Type="http://schemas.openxmlformats.org/officeDocument/2006/relationships/image" Target="../media/image110.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3.jpeg"/><Relationship Id="rId1" Type="http://schemas.openxmlformats.org/officeDocument/2006/relationships/image" Target="../media/image122.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5.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3.jpeg"/><Relationship Id="rId1" Type="http://schemas.openxmlformats.org/officeDocument/2006/relationships/image" Target="../media/image122.jpeg"/></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25.jpeg"/><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image" Target="../media/image122.jpeg"/></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25.jpeg"/><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image" Target="../media/image122.jpeg"/></Relationships>
</file>

<file path=ppt/slides/_rels/slide53.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122.jpeg"/><Relationship Id="rId5" Type="http://schemas.openxmlformats.org/officeDocument/2006/relationships/image" Target="../media/image127.png"/><Relationship Id="rId4" Type="http://schemas.openxmlformats.org/officeDocument/2006/relationships/image" Target="../media/image125.jpeg"/><Relationship Id="rId3" Type="http://schemas.openxmlformats.org/officeDocument/2006/relationships/image" Target="../media/image126.png"/><Relationship Id="rId2" Type="http://schemas.openxmlformats.org/officeDocument/2006/relationships/image" Target="../media/image124.jpeg"/><Relationship Id="rId1" Type="http://schemas.openxmlformats.org/officeDocument/2006/relationships/image" Target="../media/image123.jpeg"/></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25.jpeg"/><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image" Target="../media/image122.jpeg"/></Relationships>
</file>

<file path=ppt/slides/_rels/slide55.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3.jpeg"/><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image" Target="../media/image122.jpeg"/></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24.jpeg"/><Relationship Id="rId3" Type="http://schemas.openxmlformats.org/officeDocument/2006/relationships/image" Target="../media/image125.jpeg"/><Relationship Id="rId2" Type="http://schemas.openxmlformats.org/officeDocument/2006/relationships/image" Target="../media/image123.jpeg"/><Relationship Id="rId1" Type="http://schemas.openxmlformats.org/officeDocument/2006/relationships/image" Target="../media/image122.jpeg"/></Relationships>
</file>

<file path=ppt/slides/_rels/slide57.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127.png"/><Relationship Id="rId5" Type="http://schemas.openxmlformats.org/officeDocument/2006/relationships/image" Target="../media/image124.jpeg"/><Relationship Id="rId4" Type="http://schemas.openxmlformats.org/officeDocument/2006/relationships/image" Target="../media/image130.png"/><Relationship Id="rId3" Type="http://schemas.openxmlformats.org/officeDocument/2006/relationships/image" Target="../media/image125.jpeg"/><Relationship Id="rId2" Type="http://schemas.openxmlformats.org/officeDocument/2006/relationships/image" Target="../media/image123.jpeg"/><Relationship Id="rId1" Type="http://schemas.openxmlformats.org/officeDocument/2006/relationships/image" Target="../media/image122.jpeg"/></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25.jpeg"/><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image" Target="../media/image122.jpeg"/></Relationships>
</file>

<file path=ppt/slides/_rels/slide59.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129.png"/><Relationship Id="rId5" Type="http://schemas.openxmlformats.org/officeDocument/2006/relationships/image" Target="../media/image131.png"/><Relationship Id="rId4" Type="http://schemas.openxmlformats.org/officeDocument/2006/relationships/image" Target="../media/image123.jpeg"/><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image" Target="../media/image122.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24.jpeg"/><Relationship Id="rId3" Type="http://schemas.openxmlformats.org/officeDocument/2006/relationships/image" Target="../media/image125.jpeg"/><Relationship Id="rId2" Type="http://schemas.openxmlformats.org/officeDocument/2006/relationships/image" Target="../media/image123.jpeg"/><Relationship Id="rId1" Type="http://schemas.openxmlformats.org/officeDocument/2006/relationships/image" Target="../media/image122.jpeg"/></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24.jpeg"/><Relationship Id="rId3" Type="http://schemas.openxmlformats.org/officeDocument/2006/relationships/image" Target="../media/image125.jpeg"/><Relationship Id="rId2" Type="http://schemas.openxmlformats.org/officeDocument/2006/relationships/image" Target="../media/image123.jpeg"/><Relationship Id="rId1" Type="http://schemas.openxmlformats.org/officeDocument/2006/relationships/image" Target="../media/image122.jpeg"/></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25.jpeg"/><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image" Target="../media/image122.jpe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25.jpeg"/><Relationship Id="rId3" Type="http://schemas.openxmlformats.org/officeDocument/2006/relationships/image" Target="../media/image124.jpeg"/><Relationship Id="rId2" Type="http://schemas.openxmlformats.org/officeDocument/2006/relationships/image" Target="../media/image132.png"/><Relationship Id="rId1" Type="http://schemas.openxmlformats.org/officeDocument/2006/relationships/image" Target="../media/image122.jpeg"/></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34.jpeg"/><Relationship Id="rId3" Type="http://schemas.openxmlformats.org/officeDocument/2006/relationships/image" Target="../media/image133.jpeg"/><Relationship Id="rId2" Type="http://schemas.openxmlformats.org/officeDocument/2006/relationships/image" Target="../media/image132.png"/><Relationship Id="rId1" Type="http://schemas.openxmlformats.org/officeDocument/2006/relationships/image" Target="../media/image122.jpeg"/></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34.jpeg"/><Relationship Id="rId3" Type="http://schemas.openxmlformats.org/officeDocument/2006/relationships/image" Target="../media/image133.jpeg"/><Relationship Id="rId2" Type="http://schemas.openxmlformats.org/officeDocument/2006/relationships/image" Target="../media/image132.png"/><Relationship Id="rId1" Type="http://schemas.openxmlformats.org/officeDocument/2006/relationships/image" Target="../media/image122.jpeg"/></Relationships>
</file>

<file path=ppt/slides/_rels/slide6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34.jpeg"/><Relationship Id="rId3" Type="http://schemas.openxmlformats.org/officeDocument/2006/relationships/image" Target="../media/image133.jpeg"/><Relationship Id="rId2" Type="http://schemas.openxmlformats.org/officeDocument/2006/relationships/image" Target="../media/image132.png"/><Relationship Id="rId1" Type="http://schemas.openxmlformats.org/officeDocument/2006/relationships/image" Target="../media/image122.jpeg"/></Relationships>
</file>

<file path=ppt/slides/_rels/slide6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38.png"/><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image" Target="../media/image135.png"/></Relationships>
</file>

<file path=ppt/slides/_rels/slide6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42.png"/><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image" Target="../media/image139.jpeg"/></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42.png"/><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image" Target="../media/image139.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7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42.png"/><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image" Target="../media/image139.jpeg"/></Relationships>
</file>

<file path=ppt/slides/_rels/slide7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42.png"/><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image" Target="../media/image139.jpeg"/></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42.png"/><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image" Target="../media/image139.jpeg"/></Relationships>
</file>

<file path=ppt/slides/_rels/slide7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42.png"/><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image" Target="../media/image139.jpeg"/></Relationships>
</file>

<file path=ppt/slides/_rels/slide7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42.png"/><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image" Target="../media/image139.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150.jpeg"/><Relationship Id="rId7" Type="http://schemas.openxmlformats.org/officeDocument/2006/relationships/image" Target="../media/image149.jpeg"/><Relationship Id="rId6" Type="http://schemas.openxmlformats.org/officeDocument/2006/relationships/image" Target="../media/image148.jpeg"/><Relationship Id="rId5" Type="http://schemas.openxmlformats.org/officeDocument/2006/relationships/image" Target="../media/image147.jpeg"/><Relationship Id="rId4" Type="http://schemas.openxmlformats.org/officeDocument/2006/relationships/image" Target="../media/image146.jpeg"/><Relationship Id="rId3" Type="http://schemas.openxmlformats.org/officeDocument/2006/relationships/image" Target="../media/image145.jpeg"/><Relationship Id="rId2" Type="http://schemas.openxmlformats.org/officeDocument/2006/relationships/image" Target="../media/image144.jpeg"/><Relationship Id="rId1" Type="http://schemas.openxmlformats.org/officeDocument/2006/relationships/image" Target="../media/image143.jpeg"/></Relationships>
</file>

<file path=ppt/slides/_rels/slide77.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113.jpeg"/><Relationship Id="rId5" Type="http://schemas.openxmlformats.org/officeDocument/2006/relationships/image" Target="../media/image154.jpeg"/><Relationship Id="rId4" Type="http://schemas.openxmlformats.org/officeDocument/2006/relationships/image" Target="../media/image114.jpeg"/><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image" Target="../media/image151.png"/></Relationships>
</file>

<file path=ppt/slides/_rels/slide78.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113.jpeg"/><Relationship Id="rId5" Type="http://schemas.openxmlformats.org/officeDocument/2006/relationships/image" Target="../media/image154.jpeg"/><Relationship Id="rId4" Type="http://schemas.openxmlformats.org/officeDocument/2006/relationships/image" Target="../media/image114.jpeg"/><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image" Target="../media/image151.png"/></Relationships>
</file>

<file path=ppt/slides/_rels/slide79.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113.jpeg"/><Relationship Id="rId7" Type="http://schemas.openxmlformats.org/officeDocument/2006/relationships/image" Target="../media/image154.jpeg"/><Relationship Id="rId6" Type="http://schemas.openxmlformats.org/officeDocument/2006/relationships/image" Target="../media/image117.jpeg"/><Relationship Id="rId5" Type="http://schemas.openxmlformats.org/officeDocument/2006/relationships/image" Target="../media/image155.png"/><Relationship Id="rId4" Type="http://schemas.openxmlformats.org/officeDocument/2006/relationships/image" Target="../media/image114.jpeg"/><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image" Target="../media/image151.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10.jpeg"/><Relationship Id="rId4" Type="http://schemas.openxmlformats.org/officeDocument/2006/relationships/tags" Target="../tags/tag8.xml"/><Relationship Id="rId3" Type="http://schemas.openxmlformats.org/officeDocument/2006/relationships/image" Target="../media/image9.jpeg"/><Relationship Id="rId2" Type="http://schemas.openxmlformats.org/officeDocument/2006/relationships/tags" Target="../tags/tag7.xml"/><Relationship Id="rId1" Type="http://schemas.openxmlformats.org/officeDocument/2006/relationships/tags" Target="../tags/tag6.xml"/></Relationships>
</file>

<file path=ppt/slides/_rels/slide80.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113.jpeg"/><Relationship Id="rId7" Type="http://schemas.openxmlformats.org/officeDocument/2006/relationships/image" Target="../media/image154.jpeg"/><Relationship Id="rId6" Type="http://schemas.openxmlformats.org/officeDocument/2006/relationships/image" Target="../media/image117.jpeg"/><Relationship Id="rId5" Type="http://schemas.openxmlformats.org/officeDocument/2006/relationships/image" Target="../media/image155.png"/><Relationship Id="rId4" Type="http://schemas.openxmlformats.org/officeDocument/2006/relationships/image" Target="../media/image114.jpeg"/><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image" Target="../media/image151.png"/></Relationships>
</file>

<file path=ppt/slides/_rels/slide81.xml.rels><?xml version="1.0" encoding="UTF-8" standalone="yes"?>
<Relationships xmlns="http://schemas.openxmlformats.org/package/2006/relationships"><Relationship Id="rId9" Type="http://schemas.openxmlformats.org/officeDocument/2006/relationships/image" Target="../media/image115.jpeg"/><Relationship Id="rId8" Type="http://schemas.openxmlformats.org/officeDocument/2006/relationships/image" Target="../media/image117.jpeg"/><Relationship Id="rId7" Type="http://schemas.openxmlformats.org/officeDocument/2006/relationships/image" Target="../media/image155.png"/><Relationship Id="rId6" Type="http://schemas.openxmlformats.org/officeDocument/2006/relationships/image" Target="../media/image114.jpeg"/><Relationship Id="rId5" Type="http://schemas.openxmlformats.org/officeDocument/2006/relationships/image" Target="../media/image153.png"/><Relationship Id="rId4" Type="http://schemas.openxmlformats.org/officeDocument/2006/relationships/image" Target="../media/image152.png"/><Relationship Id="rId3" Type="http://schemas.openxmlformats.org/officeDocument/2006/relationships/image" Target="../media/image151.png"/><Relationship Id="rId2" Type="http://schemas.openxmlformats.org/officeDocument/2006/relationships/image" Target="../media/image154.jpeg"/><Relationship Id="rId15" Type="http://schemas.openxmlformats.org/officeDocument/2006/relationships/slideLayout" Target="../slideLayouts/slideLayout4.xml"/><Relationship Id="rId14" Type="http://schemas.openxmlformats.org/officeDocument/2006/relationships/image" Target="../media/image159.png"/><Relationship Id="rId13" Type="http://schemas.openxmlformats.org/officeDocument/2006/relationships/image" Target="../media/image113.jpeg"/><Relationship Id="rId12" Type="http://schemas.openxmlformats.org/officeDocument/2006/relationships/image" Target="../media/image158.png"/><Relationship Id="rId11" Type="http://schemas.openxmlformats.org/officeDocument/2006/relationships/image" Target="../media/image157.png"/><Relationship Id="rId10" Type="http://schemas.openxmlformats.org/officeDocument/2006/relationships/image" Target="../media/image116.jpeg"/><Relationship Id="rId1" Type="http://schemas.openxmlformats.org/officeDocument/2006/relationships/image" Target="../media/image156.png"/></Relationships>
</file>

<file path=ppt/slides/_rels/slide82.xml.rels><?xml version="1.0" encoding="UTF-8" standalone="yes"?>
<Relationships xmlns="http://schemas.openxmlformats.org/package/2006/relationships"><Relationship Id="rId9" Type="http://schemas.openxmlformats.org/officeDocument/2006/relationships/image" Target="../media/image116.jpeg"/><Relationship Id="rId8" Type="http://schemas.openxmlformats.org/officeDocument/2006/relationships/image" Target="../media/image115.jpeg"/><Relationship Id="rId7" Type="http://schemas.openxmlformats.org/officeDocument/2006/relationships/image" Target="../media/image117.jpeg"/><Relationship Id="rId6" Type="http://schemas.openxmlformats.org/officeDocument/2006/relationships/image" Target="../media/image155.png"/><Relationship Id="rId5" Type="http://schemas.openxmlformats.org/officeDocument/2006/relationships/image" Target="../media/image114.jpeg"/><Relationship Id="rId4" Type="http://schemas.openxmlformats.org/officeDocument/2006/relationships/image" Target="../media/image153.png"/><Relationship Id="rId3" Type="http://schemas.openxmlformats.org/officeDocument/2006/relationships/image" Target="../media/image152.png"/><Relationship Id="rId2" Type="http://schemas.openxmlformats.org/officeDocument/2006/relationships/image" Target="../media/image151.png"/><Relationship Id="rId15" Type="http://schemas.openxmlformats.org/officeDocument/2006/relationships/slideLayout" Target="../slideLayouts/slideLayout4.xml"/><Relationship Id="rId14" Type="http://schemas.openxmlformats.org/officeDocument/2006/relationships/image" Target="../media/image159.png"/><Relationship Id="rId13" Type="http://schemas.openxmlformats.org/officeDocument/2006/relationships/image" Target="../media/image113.jpeg"/><Relationship Id="rId12" Type="http://schemas.openxmlformats.org/officeDocument/2006/relationships/image" Target="../media/image154.jpeg"/><Relationship Id="rId11" Type="http://schemas.openxmlformats.org/officeDocument/2006/relationships/image" Target="../media/image158.png"/><Relationship Id="rId10" Type="http://schemas.openxmlformats.org/officeDocument/2006/relationships/image" Target="../media/image157.png"/><Relationship Id="rId1" Type="http://schemas.openxmlformats.org/officeDocument/2006/relationships/image" Target="../media/image156.png"/></Relationships>
</file>

<file path=ppt/slides/_rels/slide83.xml.rels><?xml version="1.0" encoding="UTF-8" standalone="yes"?>
<Relationships xmlns="http://schemas.openxmlformats.org/package/2006/relationships"><Relationship Id="rId9" Type="http://schemas.openxmlformats.org/officeDocument/2006/relationships/image" Target="../media/image116.jpeg"/><Relationship Id="rId8" Type="http://schemas.openxmlformats.org/officeDocument/2006/relationships/image" Target="../media/image115.jpeg"/><Relationship Id="rId7" Type="http://schemas.openxmlformats.org/officeDocument/2006/relationships/image" Target="../media/image117.jpeg"/><Relationship Id="rId6" Type="http://schemas.openxmlformats.org/officeDocument/2006/relationships/image" Target="../media/image155.png"/><Relationship Id="rId5" Type="http://schemas.openxmlformats.org/officeDocument/2006/relationships/image" Target="../media/image114.jpeg"/><Relationship Id="rId4" Type="http://schemas.openxmlformats.org/officeDocument/2006/relationships/image" Target="../media/image153.png"/><Relationship Id="rId3" Type="http://schemas.openxmlformats.org/officeDocument/2006/relationships/image" Target="../media/image152.png"/><Relationship Id="rId2" Type="http://schemas.openxmlformats.org/officeDocument/2006/relationships/image" Target="../media/image151.png"/><Relationship Id="rId15" Type="http://schemas.openxmlformats.org/officeDocument/2006/relationships/slideLayout" Target="../slideLayouts/slideLayout4.xml"/><Relationship Id="rId14" Type="http://schemas.openxmlformats.org/officeDocument/2006/relationships/image" Target="../media/image159.png"/><Relationship Id="rId13" Type="http://schemas.openxmlformats.org/officeDocument/2006/relationships/image" Target="../media/image113.jpeg"/><Relationship Id="rId12" Type="http://schemas.openxmlformats.org/officeDocument/2006/relationships/image" Target="../media/image154.jpeg"/><Relationship Id="rId11" Type="http://schemas.openxmlformats.org/officeDocument/2006/relationships/image" Target="../media/image158.png"/><Relationship Id="rId10" Type="http://schemas.openxmlformats.org/officeDocument/2006/relationships/image" Target="../media/image157.png"/><Relationship Id="rId1" Type="http://schemas.openxmlformats.org/officeDocument/2006/relationships/image" Target="../media/image156.png"/></Relationships>
</file>

<file path=ppt/slides/_rels/slide84.xml.rels><?xml version="1.0" encoding="UTF-8" standalone="yes"?>
<Relationships xmlns="http://schemas.openxmlformats.org/package/2006/relationships"><Relationship Id="rId9" Type="http://schemas.openxmlformats.org/officeDocument/2006/relationships/image" Target="../media/image161.png"/><Relationship Id="rId8" Type="http://schemas.openxmlformats.org/officeDocument/2006/relationships/image" Target="../media/image154.jpeg"/><Relationship Id="rId7" Type="http://schemas.openxmlformats.org/officeDocument/2006/relationships/image" Target="../media/image117.jpeg"/><Relationship Id="rId6" Type="http://schemas.openxmlformats.org/officeDocument/2006/relationships/image" Target="../media/image114.jpeg"/><Relationship Id="rId5" Type="http://schemas.openxmlformats.org/officeDocument/2006/relationships/image" Target="../media/image153.png"/><Relationship Id="rId4" Type="http://schemas.openxmlformats.org/officeDocument/2006/relationships/image" Target="../media/image152.png"/><Relationship Id="rId3" Type="http://schemas.openxmlformats.org/officeDocument/2006/relationships/image" Target="../media/image113.jpeg"/><Relationship Id="rId2" Type="http://schemas.openxmlformats.org/officeDocument/2006/relationships/image" Target="../media/image151.png"/><Relationship Id="rId10" Type="http://schemas.openxmlformats.org/officeDocument/2006/relationships/slideLayout" Target="../slideLayouts/slideLayout4.xml"/><Relationship Id="rId1" Type="http://schemas.openxmlformats.org/officeDocument/2006/relationships/image" Target="../media/image16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2.jpeg"/></Relationships>
</file>

<file path=ppt/slides/_rels/slide88.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114.jpeg"/><Relationship Id="rId5" Type="http://schemas.openxmlformats.org/officeDocument/2006/relationships/image" Target="../media/image113.jpeg"/><Relationship Id="rId4" Type="http://schemas.openxmlformats.org/officeDocument/2006/relationships/image" Target="../media/image164.png"/><Relationship Id="rId3" Type="http://schemas.openxmlformats.org/officeDocument/2006/relationships/image" Target="../media/image154.jpeg"/><Relationship Id="rId2" Type="http://schemas.openxmlformats.org/officeDocument/2006/relationships/image" Target="../media/image153.png"/><Relationship Id="rId1" Type="http://schemas.openxmlformats.org/officeDocument/2006/relationships/image" Target="../media/image163.png"/></Relationships>
</file>

<file path=ppt/slides/_rels/slide89.xml.rels><?xml version="1.0" encoding="UTF-8" standalone="yes"?>
<Relationships xmlns="http://schemas.openxmlformats.org/package/2006/relationships"><Relationship Id="rId9" Type="http://schemas.openxmlformats.org/officeDocument/2006/relationships/image" Target="../media/image117.jpeg"/><Relationship Id="rId8" Type="http://schemas.openxmlformats.org/officeDocument/2006/relationships/image" Target="../media/image155.png"/><Relationship Id="rId7" Type="http://schemas.openxmlformats.org/officeDocument/2006/relationships/image" Target="../media/image114.jpeg"/><Relationship Id="rId6" Type="http://schemas.openxmlformats.org/officeDocument/2006/relationships/image" Target="../media/image113.jpeg"/><Relationship Id="rId5" Type="http://schemas.openxmlformats.org/officeDocument/2006/relationships/image" Target="../media/image154.jpeg"/><Relationship Id="rId4" Type="http://schemas.openxmlformats.org/officeDocument/2006/relationships/image" Target="../media/image153.png"/><Relationship Id="rId3" Type="http://schemas.openxmlformats.org/officeDocument/2006/relationships/image" Target="../media/image163.png"/><Relationship Id="rId2" Type="http://schemas.openxmlformats.org/officeDocument/2006/relationships/image" Target="../media/image164.png"/><Relationship Id="rId13" Type="http://schemas.openxmlformats.org/officeDocument/2006/relationships/slideLayout" Target="../slideLayouts/slideLayout4.xml"/><Relationship Id="rId12" Type="http://schemas.openxmlformats.org/officeDocument/2006/relationships/image" Target="../media/image168.png"/><Relationship Id="rId11" Type="http://schemas.openxmlformats.org/officeDocument/2006/relationships/image" Target="../media/image167.png"/><Relationship Id="rId10" Type="http://schemas.openxmlformats.org/officeDocument/2006/relationships/image" Target="../media/image166.png"/><Relationship Id="rId1" Type="http://schemas.openxmlformats.org/officeDocument/2006/relationships/image" Target="../media/image165.png"/></Relationships>
</file>

<file path=ppt/slides/_rels/slide9.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image" Target="../media/image11.png"/><Relationship Id="rId5" Type="http://schemas.openxmlformats.org/officeDocument/2006/relationships/tags" Target="../tags/tag13.xml"/><Relationship Id="rId4" Type="http://schemas.openxmlformats.org/officeDocument/2006/relationships/tags" Target="../tags/tag12.xml"/><Relationship Id="rId35" Type="http://schemas.openxmlformats.org/officeDocument/2006/relationships/slideLayout" Target="../slideLayouts/slideLayout4.xml"/><Relationship Id="rId34" Type="http://schemas.openxmlformats.org/officeDocument/2006/relationships/image" Target="../media/image20.png"/><Relationship Id="rId33" Type="http://schemas.openxmlformats.org/officeDocument/2006/relationships/image" Target="../media/image19.png"/><Relationship Id="rId32" Type="http://schemas.openxmlformats.org/officeDocument/2006/relationships/image" Target="../media/image18.png"/><Relationship Id="rId31" Type="http://schemas.openxmlformats.org/officeDocument/2006/relationships/image" Target="../media/image17.png"/><Relationship Id="rId30" Type="http://schemas.openxmlformats.org/officeDocument/2006/relationships/tags" Target="../tags/tag31.xml"/><Relationship Id="rId3" Type="http://schemas.openxmlformats.org/officeDocument/2006/relationships/tags" Target="../tags/tag11.xml"/><Relationship Id="rId29" Type="http://schemas.openxmlformats.org/officeDocument/2006/relationships/tags" Target="../tags/tag30.xml"/><Relationship Id="rId28" Type="http://schemas.openxmlformats.org/officeDocument/2006/relationships/image" Target="../media/image16.jpeg"/><Relationship Id="rId27" Type="http://schemas.openxmlformats.org/officeDocument/2006/relationships/tags" Target="../tags/tag29.xml"/><Relationship Id="rId26" Type="http://schemas.openxmlformats.org/officeDocument/2006/relationships/tags" Target="../tags/tag28.xml"/><Relationship Id="rId25" Type="http://schemas.openxmlformats.org/officeDocument/2006/relationships/tags" Target="../tags/tag27.xml"/><Relationship Id="rId24" Type="http://schemas.openxmlformats.org/officeDocument/2006/relationships/image" Target="../media/image15.jpeg"/><Relationship Id="rId23" Type="http://schemas.openxmlformats.org/officeDocument/2006/relationships/tags" Target="../tags/tag26.xml"/><Relationship Id="rId22" Type="http://schemas.openxmlformats.org/officeDocument/2006/relationships/tags" Target="../tags/tag25.xml"/><Relationship Id="rId21" Type="http://schemas.openxmlformats.org/officeDocument/2006/relationships/image" Target="../media/image14.jpeg"/><Relationship Id="rId20" Type="http://schemas.openxmlformats.org/officeDocument/2006/relationships/tags" Target="../tags/tag24.xml"/><Relationship Id="rId2" Type="http://schemas.openxmlformats.org/officeDocument/2006/relationships/tags" Target="../tags/tag10.xml"/><Relationship Id="rId19" Type="http://schemas.openxmlformats.org/officeDocument/2006/relationships/tags" Target="../tags/tag23.xml"/><Relationship Id="rId18" Type="http://schemas.openxmlformats.org/officeDocument/2006/relationships/image" Target="../media/image13.jpeg"/><Relationship Id="rId17" Type="http://schemas.openxmlformats.org/officeDocument/2006/relationships/tags" Target="../tags/tag22.xml"/><Relationship Id="rId16" Type="http://schemas.openxmlformats.org/officeDocument/2006/relationships/tags" Target="../tags/tag21.xml"/><Relationship Id="rId15" Type="http://schemas.openxmlformats.org/officeDocument/2006/relationships/tags" Target="../tags/tag20.xml"/><Relationship Id="rId14" Type="http://schemas.openxmlformats.org/officeDocument/2006/relationships/image" Target="../media/image12.png"/><Relationship Id="rId13" Type="http://schemas.openxmlformats.org/officeDocument/2006/relationships/tags" Target="../tags/tag19.xml"/><Relationship Id="rId12" Type="http://schemas.openxmlformats.org/officeDocument/2006/relationships/tags" Target="../tags/tag18.xml"/><Relationship Id="rId11" Type="http://schemas.openxmlformats.org/officeDocument/2006/relationships/tags" Target="../tags/tag17.xml"/><Relationship Id="rId10" Type="http://schemas.openxmlformats.org/officeDocument/2006/relationships/image" Target="../media/image10.jpeg"/><Relationship Id="rId1" Type="http://schemas.openxmlformats.org/officeDocument/2006/relationships/tags" Target="../tags/tag9.xml"/></Relationships>
</file>

<file path=ppt/slides/_rels/slide90.xml.rels><?xml version="1.0" encoding="UTF-8" standalone="yes"?>
<Relationships xmlns="http://schemas.openxmlformats.org/package/2006/relationships"><Relationship Id="rId9" Type="http://schemas.openxmlformats.org/officeDocument/2006/relationships/image" Target="../media/image155.png"/><Relationship Id="rId8" Type="http://schemas.openxmlformats.org/officeDocument/2006/relationships/image" Target="../media/image114.jpeg"/><Relationship Id="rId7" Type="http://schemas.openxmlformats.org/officeDocument/2006/relationships/image" Target="../media/image113.jpeg"/><Relationship Id="rId6" Type="http://schemas.openxmlformats.org/officeDocument/2006/relationships/image" Target="../media/image154.jpeg"/><Relationship Id="rId5" Type="http://schemas.openxmlformats.org/officeDocument/2006/relationships/image" Target="../media/image153.png"/><Relationship Id="rId4" Type="http://schemas.openxmlformats.org/officeDocument/2006/relationships/image" Target="../media/image163.png"/><Relationship Id="rId3" Type="http://schemas.openxmlformats.org/officeDocument/2006/relationships/image" Target="../media/image164.png"/><Relationship Id="rId2" Type="http://schemas.openxmlformats.org/officeDocument/2006/relationships/image" Target="../media/image169.png"/><Relationship Id="rId15" Type="http://schemas.openxmlformats.org/officeDocument/2006/relationships/slideLayout" Target="../slideLayouts/slideLayout4.xml"/><Relationship Id="rId14" Type="http://schemas.openxmlformats.org/officeDocument/2006/relationships/image" Target="../media/image168.png"/><Relationship Id="rId13" Type="http://schemas.openxmlformats.org/officeDocument/2006/relationships/image" Target="../media/image167.png"/><Relationship Id="rId12" Type="http://schemas.openxmlformats.org/officeDocument/2006/relationships/image" Target="../media/image116.jpeg"/><Relationship Id="rId11" Type="http://schemas.openxmlformats.org/officeDocument/2006/relationships/image" Target="../media/image115.jpeg"/><Relationship Id="rId10" Type="http://schemas.openxmlformats.org/officeDocument/2006/relationships/image" Target="../media/image117.jpeg"/><Relationship Id="rId1" Type="http://schemas.openxmlformats.org/officeDocument/2006/relationships/image" Target="../media/image165.png"/></Relationships>
</file>

<file path=ppt/slides/_rels/slide91.xml.rels><?xml version="1.0" encoding="UTF-8" standalone="yes"?>
<Relationships xmlns="http://schemas.openxmlformats.org/package/2006/relationships"><Relationship Id="rId9" Type="http://schemas.openxmlformats.org/officeDocument/2006/relationships/image" Target="../media/image155.png"/><Relationship Id="rId8" Type="http://schemas.openxmlformats.org/officeDocument/2006/relationships/image" Target="../media/image114.jpeg"/><Relationship Id="rId7" Type="http://schemas.openxmlformats.org/officeDocument/2006/relationships/image" Target="../media/image113.jpeg"/><Relationship Id="rId6" Type="http://schemas.openxmlformats.org/officeDocument/2006/relationships/image" Target="../media/image154.jpeg"/><Relationship Id="rId5" Type="http://schemas.openxmlformats.org/officeDocument/2006/relationships/image" Target="../media/image153.png"/><Relationship Id="rId4" Type="http://schemas.openxmlformats.org/officeDocument/2006/relationships/image" Target="../media/image163.png"/><Relationship Id="rId3" Type="http://schemas.openxmlformats.org/officeDocument/2006/relationships/image" Target="../media/image164.png"/><Relationship Id="rId2" Type="http://schemas.openxmlformats.org/officeDocument/2006/relationships/image" Target="../media/image169.png"/><Relationship Id="rId15" Type="http://schemas.openxmlformats.org/officeDocument/2006/relationships/slideLayout" Target="../slideLayouts/slideLayout4.xml"/><Relationship Id="rId14" Type="http://schemas.openxmlformats.org/officeDocument/2006/relationships/image" Target="../media/image168.png"/><Relationship Id="rId13" Type="http://schemas.openxmlformats.org/officeDocument/2006/relationships/image" Target="../media/image167.png"/><Relationship Id="rId12" Type="http://schemas.openxmlformats.org/officeDocument/2006/relationships/image" Target="../media/image116.jpeg"/><Relationship Id="rId11" Type="http://schemas.openxmlformats.org/officeDocument/2006/relationships/image" Target="../media/image115.jpeg"/><Relationship Id="rId10" Type="http://schemas.openxmlformats.org/officeDocument/2006/relationships/image" Target="../media/image117.jpeg"/><Relationship Id="rId1" Type="http://schemas.openxmlformats.org/officeDocument/2006/relationships/image" Target="../media/image165.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0.jpe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0.jpeg"/></Relationships>
</file>

<file path=ppt/slides/_rels/slide9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73.jpeg"/><Relationship Id="rId3" Type="http://schemas.openxmlformats.org/officeDocument/2006/relationships/image" Target="../media/image172.jpeg"/><Relationship Id="rId2" Type="http://schemas.openxmlformats.org/officeDocument/2006/relationships/image" Target="../media/image171.jpeg"/><Relationship Id="rId1" Type="http://schemas.openxmlformats.org/officeDocument/2006/relationships/image" Target="../media/image170.jpeg"/></Relationships>
</file>

<file path=ppt/slides/_rels/slide95.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172.jpeg"/><Relationship Id="rId4" Type="http://schemas.openxmlformats.org/officeDocument/2006/relationships/image" Target="../media/image171.jpeg"/><Relationship Id="rId3" Type="http://schemas.openxmlformats.org/officeDocument/2006/relationships/image" Target="../media/image174.jpeg"/><Relationship Id="rId2" Type="http://schemas.openxmlformats.org/officeDocument/2006/relationships/image" Target="../media/image173.jpeg"/><Relationship Id="rId1" Type="http://schemas.openxmlformats.org/officeDocument/2006/relationships/image" Target="../media/image170.jpeg"/></Relationships>
</file>

<file path=ppt/slides/_rels/slide96.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172.jpeg"/><Relationship Id="rId5" Type="http://schemas.openxmlformats.org/officeDocument/2006/relationships/image" Target="../media/image176.jpeg"/><Relationship Id="rId4" Type="http://schemas.openxmlformats.org/officeDocument/2006/relationships/image" Target="../media/image175.jpeg"/><Relationship Id="rId3" Type="http://schemas.openxmlformats.org/officeDocument/2006/relationships/image" Target="../media/image174.jpeg"/><Relationship Id="rId2" Type="http://schemas.openxmlformats.org/officeDocument/2006/relationships/image" Target="../media/image173.jpeg"/><Relationship Id="rId1" Type="http://schemas.openxmlformats.org/officeDocument/2006/relationships/image" Target="../media/image170.jpeg"/></Relationships>
</file>

<file path=ppt/slides/_rels/slide97.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172.jpeg"/><Relationship Id="rId6" Type="http://schemas.openxmlformats.org/officeDocument/2006/relationships/image" Target="../media/image177.jpeg"/><Relationship Id="rId5" Type="http://schemas.openxmlformats.org/officeDocument/2006/relationships/image" Target="../media/image176.jpeg"/><Relationship Id="rId4" Type="http://schemas.openxmlformats.org/officeDocument/2006/relationships/image" Target="../media/image175.jpeg"/><Relationship Id="rId3" Type="http://schemas.openxmlformats.org/officeDocument/2006/relationships/image" Target="../media/image174.jpeg"/><Relationship Id="rId2" Type="http://schemas.openxmlformats.org/officeDocument/2006/relationships/image" Target="../media/image173.jpeg"/><Relationship Id="rId1" Type="http://schemas.openxmlformats.org/officeDocument/2006/relationships/image" Target="../media/image170.jpeg"/></Relationships>
</file>

<file path=ppt/slides/_rels/slide9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8.jpeg"/><Relationship Id="rId2" Type="http://schemas.openxmlformats.org/officeDocument/2006/relationships/image" Target="../media/image177.jpeg"/><Relationship Id="rId1" Type="http://schemas.openxmlformats.org/officeDocument/2006/relationships/image" Target="../media/image17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4267200" y="3827780"/>
            <a:ext cx="6457950" cy="1280795"/>
          </a:xfrm>
        </p:spPr>
        <p:txBody>
          <a:bodyPr/>
          <a:lstStyle/>
          <a:p>
            <a:r>
              <a:rPr lang="en-US" altLang="zh-CN" dirty="0"/>
              <a:t>Chapter 4: Neural Networks</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sym typeface="+mn-ea"/>
              </a:rPr>
              <a:t>Problem: Sigmoid outputs are not zero-centered</a:t>
            </a:r>
            <a:endParaRPr lang="en-US" sz="2800">
              <a:sym typeface="+mn-ea"/>
            </a:endParaRPr>
          </a:p>
        </p:txBody>
      </p:sp>
      <p:sp>
        <p:nvSpPr>
          <p:cNvPr id="3" name="Text Box 2"/>
          <p:cNvSpPr txBox="1"/>
          <p:nvPr/>
        </p:nvSpPr>
        <p:spPr>
          <a:xfrm>
            <a:off x="762000" y="1219200"/>
            <a:ext cx="8809990" cy="368300"/>
          </a:xfrm>
          <a:prstGeom prst="rect">
            <a:avLst/>
          </a:prstGeom>
          <a:noFill/>
        </p:spPr>
        <p:txBody>
          <a:bodyPr wrap="square" rtlCol="0" anchor="t">
            <a:spAutoFit/>
          </a:bodyPr>
          <a:lstStyle/>
          <a:p>
            <a:r>
              <a:rPr dirty="0">
                <a:sym typeface="+mn-ea"/>
              </a:rPr>
              <a:t>Consider</a:t>
            </a:r>
            <a:r>
              <a:rPr spc="-25" dirty="0">
                <a:sym typeface="+mn-ea"/>
              </a:rPr>
              <a:t> </a:t>
            </a:r>
            <a:r>
              <a:rPr dirty="0">
                <a:sym typeface="+mn-ea"/>
              </a:rPr>
              <a:t>what</a:t>
            </a:r>
            <a:r>
              <a:rPr spc="-20" dirty="0">
                <a:sym typeface="+mn-ea"/>
              </a:rPr>
              <a:t> </a:t>
            </a:r>
            <a:r>
              <a:rPr dirty="0">
                <a:sym typeface="+mn-ea"/>
              </a:rPr>
              <a:t>happens</a:t>
            </a:r>
            <a:r>
              <a:rPr spc="-25" dirty="0">
                <a:sym typeface="+mn-ea"/>
              </a:rPr>
              <a:t> </a:t>
            </a:r>
            <a:r>
              <a:rPr dirty="0">
                <a:sym typeface="+mn-ea"/>
              </a:rPr>
              <a:t>when</a:t>
            </a:r>
            <a:r>
              <a:rPr spc="-20" dirty="0">
                <a:sym typeface="+mn-ea"/>
              </a:rPr>
              <a:t> </a:t>
            </a:r>
            <a:r>
              <a:rPr dirty="0">
                <a:sym typeface="+mn-ea"/>
              </a:rPr>
              <a:t>the</a:t>
            </a:r>
            <a:r>
              <a:rPr spc="-25" dirty="0">
                <a:sym typeface="+mn-ea"/>
              </a:rPr>
              <a:t> </a:t>
            </a:r>
            <a:r>
              <a:rPr dirty="0">
                <a:sym typeface="+mn-ea"/>
              </a:rPr>
              <a:t>input</a:t>
            </a:r>
            <a:r>
              <a:rPr spc="-20" dirty="0">
                <a:sym typeface="+mn-ea"/>
              </a:rPr>
              <a:t> </a:t>
            </a:r>
            <a:r>
              <a:rPr dirty="0">
                <a:sym typeface="+mn-ea"/>
              </a:rPr>
              <a:t>to</a:t>
            </a:r>
            <a:r>
              <a:rPr spc="-25" dirty="0">
                <a:sym typeface="+mn-ea"/>
              </a:rPr>
              <a:t> </a:t>
            </a:r>
            <a:r>
              <a:rPr dirty="0">
                <a:sym typeface="+mn-ea"/>
              </a:rPr>
              <a:t>a</a:t>
            </a:r>
            <a:r>
              <a:rPr spc="-20" dirty="0">
                <a:sym typeface="+mn-ea"/>
              </a:rPr>
              <a:t> </a:t>
            </a:r>
            <a:r>
              <a:rPr dirty="0">
                <a:sym typeface="+mn-ea"/>
              </a:rPr>
              <a:t>neuron</a:t>
            </a:r>
            <a:r>
              <a:rPr spc="-20" dirty="0">
                <a:sym typeface="+mn-ea"/>
              </a:rPr>
              <a:t> </a:t>
            </a:r>
            <a:r>
              <a:rPr spc="-25" dirty="0">
                <a:sym typeface="+mn-ea"/>
              </a:rPr>
              <a:t>is</a:t>
            </a:r>
            <a:r>
              <a:rPr lang="en-US" spc="-25" dirty="0">
                <a:sym typeface="+mn-ea"/>
              </a:rPr>
              <a:t> </a:t>
            </a:r>
            <a:r>
              <a:rPr dirty="0">
                <a:latin typeface="Arial" panose="020B0604020202020204"/>
                <a:cs typeface="Arial" panose="020B0604020202020204"/>
                <a:sym typeface="+mn-ea"/>
              </a:rPr>
              <a:t>always</a:t>
            </a:r>
            <a:r>
              <a:rPr spc="-30" dirty="0">
                <a:latin typeface="Arial" panose="020B0604020202020204"/>
                <a:cs typeface="Arial" panose="020B0604020202020204"/>
                <a:sym typeface="+mn-ea"/>
              </a:rPr>
              <a:t> </a:t>
            </a:r>
            <a:r>
              <a:rPr spc="-10" dirty="0">
                <a:latin typeface="Arial" panose="020B0604020202020204"/>
                <a:cs typeface="Arial" panose="020B0604020202020204"/>
                <a:sym typeface="+mn-ea"/>
              </a:rPr>
              <a:t>positive...</a:t>
            </a:r>
            <a:endParaRPr lang="en-US" spc="-25" dirty="0">
              <a:sym typeface="+mn-ea"/>
            </a:endParaRPr>
          </a:p>
        </p:txBody>
      </p:sp>
      <p:pic>
        <p:nvPicPr>
          <p:cNvPr id="4" name="object 4"/>
          <p:cNvPicPr/>
          <p:nvPr>
            <p:custDataLst>
              <p:tags r:id="rId1"/>
            </p:custDataLst>
          </p:nvPr>
        </p:nvPicPr>
        <p:blipFill>
          <a:blip r:embed="rId2" cstate="print"/>
          <a:stretch>
            <a:fillRect/>
          </a:stretch>
        </p:blipFill>
        <p:spPr>
          <a:xfrm>
            <a:off x="1752865" y="1981315"/>
            <a:ext cx="3057339" cy="1320192"/>
          </a:xfrm>
          <a:prstGeom prst="rect">
            <a:avLst/>
          </a:prstGeom>
        </p:spPr>
      </p:pic>
      <p:sp>
        <p:nvSpPr>
          <p:cNvPr id="5" name="object 5"/>
          <p:cNvSpPr txBox="1"/>
          <p:nvPr/>
        </p:nvSpPr>
        <p:spPr>
          <a:xfrm>
            <a:off x="398600" y="3271148"/>
            <a:ext cx="5955665" cy="1115060"/>
          </a:xfrm>
          <a:prstGeom prst="rect">
            <a:avLst/>
          </a:prstGeom>
        </p:spPr>
        <p:txBody>
          <a:bodyPr vert="horz" wrap="square" lIns="0" tIns="27940" rIns="0" bIns="0" rtlCol="0">
            <a:spAutoFit/>
          </a:bodyPr>
          <a:lstStyle/>
          <a:p>
            <a:pPr marL="12700" marR="5080">
              <a:lnSpc>
                <a:spcPts val="2850"/>
              </a:lnSpc>
              <a:spcBef>
                <a:spcPts val="220"/>
              </a:spcBef>
            </a:pPr>
            <a:r>
              <a:rPr sz="2400" dirty="0">
                <a:latin typeface="Arial" panose="020B0604020202020204"/>
                <a:cs typeface="Arial" panose="020B0604020202020204"/>
              </a:rPr>
              <a:t>What</a:t>
            </a:r>
            <a:r>
              <a:rPr sz="2400" spc="-30" dirty="0">
                <a:latin typeface="Arial" panose="020B0604020202020204"/>
                <a:cs typeface="Arial" panose="020B0604020202020204"/>
              </a:rPr>
              <a:t> </a:t>
            </a:r>
            <a:r>
              <a:rPr sz="2400" dirty="0">
                <a:latin typeface="Arial" panose="020B0604020202020204"/>
                <a:cs typeface="Arial" panose="020B0604020202020204"/>
              </a:rPr>
              <a:t>can</a:t>
            </a:r>
            <a:r>
              <a:rPr sz="2400" spc="-15" dirty="0">
                <a:latin typeface="Arial" panose="020B0604020202020204"/>
                <a:cs typeface="Arial" panose="020B0604020202020204"/>
              </a:rPr>
              <a:t> </a:t>
            </a:r>
            <a:r>
              <a:rPr sz="2400" dirty="0">
                <a:latin typeface="Arial" panose="020B0604020202020204"/>
                <a:cs typeface="Arial" panose="020B0604020202020204"/>
              </a:rPr>
              <a:t>we</a:t>
            </a:r>
            <a:r>
              <a:rPr sz="2400" spc="-20" dirty="0">
                <a:latin typeface="Arial" panose="020B0604020202020204"/>
                <a:cs typeface="Arial" panose="020B0604020202020204"/>
              </a:rPr>
              <a:t> </a:t>
            </a:r>
            <a:r>
              <a:rPr sz="2400" dirty="0">
                <a:latin typeface="Arial" panose="020B0604020202020204"/>
                <a:cs typeface="Arial" panose="020B0604020202020204"/>
              </a:rPr>
              <a:t>say</a:t>
            </a:r>
            <a:r>
              <a:rPr sz="2400" spc="-15" dirty="0">
                <a:latin typeface="Arial" panose="020B0604020202020204"/>
                <a:cs typeface="Arial" panose="020B0604020202020204"/>
              </a:rPr>
              <a:t> </a:t>
            </a:r>
            <a:r>
              <a:rPr sz="2400" dirty="0">
                <a:latin typeface="Arial" panose="020B0604020202020204"/>
                <a:cs typeface="Arial" panose="020B0604020202020204"/>
              </a:rPr>
              <a:t>about</a:t>
            </a:r>
            <a:r>
              <a:rPr sz="2400" spc="-15" dirty="0">
                <a:latin typeface="Arial" panose="020B0604020202020204"/>
                <a:cs typeface="Arial" panose="020B0604020202020204"/>
              </a:rPr>
              <a:t> </a:t>
            </a:r>
            <a:r>
              <a:rPr sz="2400" dirty="0">
                <a:latin typeface="Arial" panose="020B0604020202020204"/>
                <a:cs typeface="Arial" panose="020B0604020202020204"/>
              </a:rPr>
              <a:t>the</a:t>
            </a:r>
            <a:r>
              <a:rPr sz="2400" spc="-20" dirty="0">
                <a:latin typeface="Arial" panose="020B0604020202020204"/>
                <a:cs typeface="Arial" panose="020B0604020202020204"/>
              </a:rPr>
              <a:t> </a:t>
            </a:r>
            <a:r>
              <a:rPr sz="2400" dirty="0">
                <a:latin typeface="Arial" panose="020B0604020202020204"/>
                <a:cs typeface="Arial" panose="020B0604020202020204"/>
              </a:rPr>
              <a:t>gradients</a:t>
            </a:r>
            <a:r>
              <a:rPr sz="2400" spc="-15" dirty="0">
                <a:latin typeface="Arial" panose="020B0604020202020204"/>
                <a:cs typeface="Arial" panose="020B0604020202020204"/>
              </a:rPr>
              <a:t> </a:t>
            </a:r>
            <a:r>
              <a:rPr sz="2400" dirty="0">
                <a:latin typeface="Arial" panose="020B0604020202020204"/>
                <a:cs typeface="Arial" panose="020B0604020202020204"/>
              </a:rPr>
              <a:t>on</a:t>
            </a:r>
            <a:r>
              <a:rPr sz="2400" spc="20" dirty="0">
                <a:latin typeface="Arial" panose="020B0604020202020204"/>
                <a:cs typeface="Arial" panose="020B0604020202020204"/>
              </a:rPr>
              <a:t> </a:t>
            </a:r>
            <a:r>
              <a:rPr sz="2400" b="1" spc="-25" dirty="0">
                <a:latin typeface="Arial" panose="020B0604020202020204"/>
                <a:cs typeface="Arial" panose="020B0604020202020204"/>
              </a:rPr>
              <a:t>w</a:t>
            </a:r>
            <a:r>
              <a:rPr sz="2400" spc="-25" dirty="0">
                <a:latin typeface="Arial" panose="020B0604020202020204"/>
                <a:cs typeface="Arial" panose="020B0604020202020204"/>
              </a:rPr>
              <a:t>? </a:t>
            </a:r>
            <a:r>
              <a:rPr sz="2400" dirty="0">
                <a:solidFill>
                  <a:srgbClr val="FF0000"/>
                </a:solidFill>
                <a:latin typeface="Arial" panose="020B0604020202020204"/>
                <a:cs typeface="Arial" panose="020B0604020202020204"/>
              </a:rPr>
              <a:t>Always</a:t>
            </a:r>
            <a:r>
              <a:rPr sz="2400" spc="-35" dirty="0">
                <a:solidFill>
                  <a:srgbClr val="FF0000"/>
                </a:solidFill>
                <a:latin typeface="Arial" panose="020B0604020202020204"/>
                <a:cs typeface="Arial" panose="020B0604020202020204"/>
              </a:rPr>
              <a:t> </a:t>
            </a:r>
            <a:r>
              <a:rPr sz="2400" dirty="0">
                <a:solidFill>
                  <a:srgbClr val="FF0000"/>
                </a:solidFill>
                <a:latin typeface="Arial" panose="020B0604020202020204"/>
                <a:cs typeface="Arial" panose="020B0604020202020204"/>
              </a:rPr>
              <a:t>all</a:t>
            </a:r>
            <a:r>
              <a:rPr sz="2400" spc="-25" dirty="0">
                <a:solidFill>
                  <a:srgbClr val="FF0000"/>
                </a:solidFill>
                <a:latin typeface="Arial" panose="020B0604020202020204"/>
                <a:cs typeface="Arial" panose="020B0604020202020204"/>
              </a:rPr>
              <a:t> </a:t>
            </a:r>
            <a:r>
              <a:rPr sz="2400" dirty="0">
                <a:solidFill>
                  <a:srgbClr val="FF0000"/>
                </a:solidFill>
                <a:latin typeface="Arial" panose="020B0604020202020204"/>
                <a:cs typeface="Arial" panose="020B0604020202020204"/>
              </a:rPr>
              <a:t>positive</a:t>
            </a:r>
            <a:r>
              <a:rPr sz="2400" spc="-25" dirty="0">
                <a:solidFill>
                  <a:srgbClr val="FF0000"/>
                </a:solidFill>
                <a:latin typeface="Arial" panose="020B0604020202020204"/>
                <a:cs typeface="Arial" panose="020B0604020202020204"/>
              </a:rPr>
              <a:t> </a:t>
            </a:r>
            <a:r>
              <a:rPr sz="2400" dirty="0">
                <a:solidFill>
                  <a:srgbClr val="FF0000"/>
                </a:solidFill>
                <a:latin typeface="Arial" panose="020B0604020202020204"/>
                <a:cs typeface="Arial" panose="020B0604020202020204"/>
              </a:rPr>
              <a:t>or</a:t>
            </a:r>
            <a:r>
              <a:rPr sz="2400" spc="-25" dirty="0">
                <a:solidFill>
                  <a:srgbClr val="FF0000"/>
                </a:solidFill>
                <a:latin typeface="Arial" panose="020B0604020202020204"/>
                <a:cs typeface="Arial" panose="020B0604020202020204"/>
              </a:rPr>
              <a:t> </a:t>
            </a:r>
            <a:r>
              <a:rPr sz="2400" dirty="0">
                <a:solidFill>
                  <a:srgbClr val="FF0000"/>
                </a:solidFill>
                <a:latin typeface="Arial" panose="020B0604020202020204"/>
                <a:cs typeface="Arial" panose="020B0604020202020204"/>
              </a:rPr>
              <a:t>all</a:t>
            </a:r>
            <a:r>
              <a:rPr sz="2400" spc="-25" dirty="0">
                <a:solidFill>
                  <a:srgbClr val="FF0000"/>
                </a:solidFill>
                <a:latin typeface="Arial" panose="020B0604020202020204"/>
                <a:cs typeface="Arial" panose="020B0604020202020204"/>
              </a:rPr>
              <a:t> </a:t>
            </a:r>
            <a:r>
              <a:rPr sz="2400" dirty="0">
                <a:solidFill>
                  <a:srgbClr val="FF0000"/>
                </a:solidFill>
                <a:latin typeface="Arial" panose="020B0604020202020204"/>
                <a:cs typeface="Arial" panose="020B0604020202020204"/>
              </a:rPr>
              <a:t>negative</a:t>
            </a:r>
            <a:r>
              <a:rPr sz="2400" spc="-25" dirty="0">
                <a:solidFill>
                  <a:srgbClr val="FF0000"/>
                </a:solidFill>
                <a:latin typeface="Arial" panose="020B0604020202020204"/>
                <a:cs typeface="Arial" panose="020B0604020202020204"/>
              </a:rPr>
              <a:t> :(</a:t>
            </a:r>
            <a:endParaRPr sz="2400">
              <a:latin typeface="Arial" panose="020B0604020202020204"/>
              <a:cs typeface="Arial" panose="020B0604020202020204"/>
            </a:endParaRPr>
          </a:p>
          <a:p>
            <a:pPr marL="12700">
              <a:lnSpc>
                <a:spcPts val="2760"/>
              </a:lnSpc>
            </a:pPr>
            <a:r>
              <a:rPr sz="2400" dirty="0">
                <a:solidFill>
                  <a:srgbClr val="FF00FF"/>
                </a:solidFill>
                <a:latin typeface="Arial" panose="020B0604020202020204"/>
                <a:cs typeface="Arial" panose="020B0604020202020204"/>
              </a:rPr>
              <a:t>(this</a:t>
            </a:r>
            <a:r>
              <a:rPr sz="2400" spc="-15" dirty="0">
                <a:solidFill>
                  <a:srgbClr val="FF00FF"/>
                </a:solidFill>
                <a:latin typeface="Arial" panose="020B0604020202020204"/>
                <a:cs typeface="Arial" panose="020B0604020202020204"/>
              </a:rPr>
              <a:t> </a:t>
            </a:r>
            <a:r>
              <a:rPr sz="2400" dirty="0">
                <a:solidFill>
                  <a:srgbClr val="FF00FF"/>
                </a:solidFill>
                <a:latin typeface="Arial" panose="020B0604020202020204"/>
                <a:cs typeface="Arial" panose="020B0604020202020204"/>
              </a:rPr>
              <a:t>is</a:t>
            </a:r>
            <a:r>
              <a:rPr sz="2400" spc="-15" dirty="0">
                <a:solidFill>
                  <a:srgbClr val="FF00FF"/>
                </a:solidFill>
                <a:latin typeface="Arial" panose="020B0604020202020204"/>
                <a:cs typeface="Arial" panose="020B0604020202020204"/>
              </a:rPr>
              <a:t> </a:t>
            </a:r>
            <a:r>
              <a:rPr sz="2400" dirty="0">
                <a:solidFill>
                  <a:srgbClr val="FF00FF"/>
                </a:solidFill>
                <a:latin typeface="Arial" panose="020B0604020202020204"/>
                <a:cs typeface="Arial" panose="020B0604020202020204"/>
              </a:rPr>
              <a:t>also</a:t>
            </a:r>
            <a:r>
              <a:rPr sz="2400" spc="-15" dirty="0">
                <a:solidFill>
                  <a:srgbClr val="FF00FF"/>
                </a:solidFill>
                <a:latin typeface="Arial" panose="020B0604020202020204"/>
                <a:cs typeface="Arial" panose="020B0604020202020204"/>
              </a:rPr>
              <a:t> </a:t>
            </a:r>
            <a:r>
              <a:rPr sz="2400" dirty="0">
                <a:solidFill>
                  <a:srgbClr val="FF00FF"/>
                </a:solidFill>
                <a:latin typeface="Arial" panose="020B0604020202020204"/>
                <a:cs typeface="Arial" panose="020B0604020202020204"/>
              </a:rPr>
              <a:t>why</a:t>
            </a:r>
            <a:r>
              <a:rPr sz="2400" spc="-10" dirty="0">
                <a:solidFill>
                  <a:srgbClr val="FF00FF"/>
                </a:solidFill>
                <a:latin typeface="Arial" panose="020B0604020202020204"/>
                <a:cs typeface="Arial" panose="020B0604020202020204"/>
              </a:rPr>
              <a:t> </a:t>
            </a:r>
            <a:r>
              <a:rPr sz="2400" dirty="0">
                <a:solidFill>
                  <a:srgbClr val="FF00FF"/>
                </a:solidFill>
                <a:latin typeface="Arial" panose="020B0604020202020204"/>
                <a:cs typeface="Arial" panose="020B0604020202020204"/>
              </a:rPr>
              <a:t>you</a:t>
            </a:r>
            <a:r>
              <a:rPr sz="2400" spc="-15" dirty="0">
                <a:solidFill>
                  <a:srgbClr val="FF00FF"/>
                </a:solidFill>
                <a:latin typeface="Arial" panose="020B0604020202020204"/>
                <a:cs typeface="Arial" panose="020B0604020202020204"/>
              </a:rPr>
              <a:t> </a:t>
            </a:r>
            <a:r>
              <a:rPr sz="2400" dirty="0">
                <a:solidFill>
                  <a:srgbClr val="FF00FF"/>
                </a:solidFill>
                <a:latin typeface="Arial" panose="020B0604020202020204"/>
                <a:cs typeface="Arial" panose="020B0604020202020204"/>
              </a:rPr>
              <a:t>want</a:t>
            </a:r>
            <a:r>
              <a:rPr sz="2400" spc="-15" dirty="0">
                <a:solidFill>
                  <a:srgbClr val="FF00FF"/>
                </a:solidFill>
                <a:latin typeface="Arial" panose="020B0604020202020204"/>
                <a:cs typeface="Arial" panose="020B0604020202020204"/>
              </a:rPr>
              <a:t> </a:t>
            </a:r>
            <a:r>
              <a:rPr sz="2400" dirty="0">
                <a:solidFill>
                  <a:srgbClr val="FF00FF"/>
                </a:solidFill>
                <a:latin typeface="Arial" panose="020B0604020202020204"/>
                <a:cs typeface="Arial" panose="020B0604020202020204"/>
              </a:rPr>
              <a:t>zero-mean</a:t>
            </a:r>
            <a:r>
              <a:rPr sz="2400" spc="-10" dirty="0">
                <a:solidFill>
                  <a:srgbClr val="FF00FF"/>
                </a:solidFill>
                <a:latin typeface="Arial" panose="020B0604020202020204"/>
                <a:cs typeface="Arial" panose="020B0604020202020204"/>
              </a:rPr>
              <a:t> data!)</a:t>
            </a:r>
            <a:endParaRPr sz="2400">
              <a:latin typeface="Arial" panose="020B0604020202020204"/>
              <a:cs typeface="Arial" panose="020B0604020202020204"/>
            </a:endParaRPr>
          </a:p>
        </p:txBody>
      </p:sp>
      <p:grpSp>
        <p:nvGrpSpPr>
          <p:cNvPr id="6" name="object 6"/>
          <p:cNvGrpSpPr/>
          <p:nvPr/>
        </p:nvGrpSpPr>
        <p:grpSpPr>
          <a:xfrm>
            <a:off x="8479844" y="1509024"/>
            <a:ext cx="2763520" cy="2787650"/>
            <a:chOff x="5812209" y="562874"/>
            <a:chExt cx="2763520" cy="2787650"/>
          </a:xfrm>
        </p:grpSpPr>
        <p:sp>
          <p:nvSpPr>
            <p:cNvPr id="7" name="object 7"/>
            <p:cNvSpPr/>
            <p:nvPr>
              <p:custDataLst>
                <p:tags r:id="rId3"/>
              </p:custDataLst>
            </p:nvPr>
          </p:nvSpPr>
          <p:spPr>
            <a:xfrm>
              <a:off x="5821734" y="572399"/>
              <a:ext cx="2744470" cy="2768600"/>
            </a:xfrm>
            <a:custGeom>
              <a:avLst/>
              <a:gdLst/>
              <a:ahLst/>
              <a:cxnLst/>
              <a:rect l="l" t="t" r="r" b="b"/>
              <a:pathLst>
                <a:path w="2744470" h="2768600">
                  <a:moveTo>
                    <a:pt x="1372253" y="0"/>
                  </a:moveTo>
                  <a:lnTo>
                    <a:pt x="1372253" y="2768099"/>
                  </a:lnTo>
                </a:path>
                <a:path w="2744470" h="2768600">
                  <a:moveTo>
                    <a:pt x="2744399" y="1384111"/>
                  </a:moveTo>
                  <a:lnTo>
                    <a:pt x="0" y="1384111"/>
                  </a:lnTo>
                </a:path>
              </a:pathLst>
            </a:custGeom>
            <a:ln w="19049">
              <a:solidFill>
                <a:srgbClr val="666666"/>
              </a:solidFill>
            </a:ln>
          </p:spPr>
          <p:txBody>
            <a:bodyPr wrap="square" lIns="0" tIns="0" rIns="0" bIns="0" rtlCol="0"/>
            <a:lstStyle/>
            <a:p/>
          </p:txBody>
        </p:sp>
        <p:sp>
          <p:nvSpPr>
            <p:cNvPr id="8" name="object 8"/>
            <p:cNvSpPr/>
            <p:nvPr>
              <p:custDataLst>
                <p:tags r:id="rId4"/>
              </p:custDataLst>
            </p:nvPr>
          </p:nvSpPr>
          <p:spPr>
            <a:xfrm>
              <a:off x="7205102" y="585416"/>
              <a:ext cx="1360805" cy="1360170"/>
            </a:xfrm>
            <a:custGeom>
              <a:avLst/>
              <a:gdLst/>
              <a:ahLst/>
              <a:cxnLst/>
              <a:rect l="l" t="t" r="r" b="b"/>
              <a:pathLst>
                <a:path w="1360804" h="1360170">
                  <a:moveTo>
                    <a:pt x="1360799" y="1359899"/>
                  </a:moveTo>
                  <a:lnTo>
                    <a:pt x="0" y="1359899"/>
                  </a:lnTo>
                  <a:lnTo>
                    <a:pt x="0" y="0"/>
                  </a:lnTo>
                  <a:lnTo>
                    <a:pt x="1360799" y="0"/>
                  </a:lnTo>
                  <a:lnTo>
                    <a:pt x="1360799" y="1359899"/>
                  </a:lnTo>
                  <a:close/>
                </a:path>
              </a:pathLst>
            </a:custGeom>
            <a:solidFill>
              <a:srgbClr val="D9EAD3"/>
            </a:solidFill>
          </p:spPr>
          <p:txBody>
            <a:bodyPr wrap="square" lIns="0" tIns="0" rIns="0" bIns="0" rtlCol="0"/>
            <a:lstStyle/>
            <a:p/>
          </p:txBody>
        </p:sp>
        <p:sp>
          <p:nvSpPr>
            <p:cNvPr id="9" name="object 9"/>
            <p:cNvSpPr/>
            <p:nvPr>
              <p:custDataLst>
                <p:tags r:id="rId5"/>
              </p:custDataLst>
            </p:nvPr>
          </p:nvSpPr>
          <p:spPr>
            <a:xfrm>
              <a:off x="7193988" y="1951016"/>
              <a:ext cx="1127760" cy="1035050"/>
            </a:xfrm>
            <a:custGeom>
              <a:avLst/>
              <a:gdLst/>
              <a:ahLst/>
              <a:cxnLst/>
              <a:rect l="l" t="t" r="r" b="b"/>
              <a:pathLst>
                <a:path w="1127759" h="1035050">
                  <a:moveTo>
                    <a:pt x="0" y="0"/>
                  </a:moveTo>
                  <a:lnTo>
                    <a:pt x="1127480" y="1034523"/>
                  </a:lnTo>
                </a:path>
              </a:pathLst>
            </a:custGeom>
            <a:ln w="19049">
              <a:solidFill>
                <a:srgbClr val="0000FF"/>
              </a:solidFill>
            </a:ln>
          </p:spPr>
          <p:txBody>
            <a:bodyPr wrap="square" lIns="0" tIns="0" rIns="0" bIns="0" rtlCol="0"/>
            <a:lstStyle/>
            <a:p/>
          </p:txBody>
        </p:sp>
        <p:pic>
          <p:nvPicPr>
            <p:cNvPr id="10" name="object 10"/>
            <p:cNvPicPr/>
            <p:nvPr>
              <p:custDataLst>
                <p:tags r:id="rId6"/>
              </p:custDataLst>
            </p:nvPr>
          </p:nvPicPr>
          <p:blipFill>
            <a:blip r:embed="rId7" cstate="print"/>
            <a:stretch>
              <a:fillRect/>
            </a:stretch>
          </p:blipFill>
          <p:spPr>
            <a:xfrm>
              <a:off x="8290670" y="2952830"/>
              <a:ext cx="104022" cy="100682"/>
            </a:xfrm>
            <a:prstGeom prst="rect">
              <a:avLst/>
            </a:prstGeom>
          </p:spPr>
        </p:pic>
      </p:grpSp>
      <p:sp>
        <p:nvSpPr>
          <p:cNvPr id="11" name="object 11"/>
          <p:cNvSpPr txBox="1"/>
          <p:nvPr/>
        </p:nvSpPr>
        <p:spPr>
          <a:xfrm>
            <a:off x="10193935" y="4107081"/>
            <a:ext cx="1245235" cy="852169"/>
          </a:xfrm>
          <a:prstGeom prst="rect">
            <a:avLst/>
          </a:prstGeom>
        </p:spPr>
        <p:txBody>
          <a:bodyPr vert="horz" wrap="square" lIns="0" tIns="10795" rIns="0" bIns="0" rtlCol="0">
            <a:spAutoFit/>
          </a:bodyPr>
          <a:lstStyle/>
          <a:p>
            <a:pPr marL="12700" marR="5080">
              <a:lnSpc>
                <a:spcPct val="101000"/>
              </a:lnSpc>
              <a:spcBef>
                <a:spcPts val="85"/>
              </a:spcBef>
            </a:pPr>
            <a:r>
              <a:rPr sz="1800" spc="-10" dirty="0">
                <a:solidFill>
                  <a:srgbClr val="0000FF"/>
                </a:solidFill>
                <a:latin typeface="Arial" panose="020B0604020202020204"/>
                <a:cs typeface="Arial" panose="020B0604020202020204"/>
              </a:rPr>
              <a:t>hypothetical </a:t>
            </a:r>
            <a:r>
              <a:rPr sz="1800" dirty="0">
                <a:solidFill>
                  <a:srgbClr val="0000FF"/>
                </a:solidFill>
                <a:latin typeface="Arial" panose="020B0604020202020204"/>
                <a:cs typeface="Arial" panose="020B0604020202020204"/>
              </a:rPr>
              <a:t>optimal</a:t>
            </a:r>
            <a:r>
              <a:rPr sz="1800" spc="-35" dirty="0">
                <a:solidFill>
                  <a:srgbClr val="0000FF"/>
                </a:solidFill>
                <a:latin typeface="Arial" panose="020B0604020202020204"/>
                <a:cs typeface="Arial" panose="020B0604020202020204"/>
              </a:rPr>
              <a:t> </a:t>
            </a:r>
            <a:r>
              <a:rPr sz="1800" spc="-50" dirty="0">
                <a:solidFill>
                  <a:srgbClr val="0000FF"/>
                </a:solidFill>
                <a:latin typeface="Arial" panose="020B0604020202020204"/>
                <a:cs typeface="Arial" panose="020B0604020202020204"/>
              </a:rPr>
              <a:t>w </a:t>
            </a:r>
            <a:r>
              <a:rPr sz="1800" spc="-10" dirty="0">
                <a:solidFill>
                  <a:srgbClr val="0000FF"/>
                </a:solidFill>
                <a:latin typeface="Arial" panose="020B0604020202020204"/>
                <a:cs typeface="Arial" panose="020B0604020202020204"/>
              </a:rPr>
              <a:t>vector</a:t>
            </a:r>
            <a:endParaRPr sz="1800">
              <a:latin typeface="Arial" panose="020B0604020202020204"/>
              <a:cs typeface="Arial" panose="020B0604020202020204"/>
            </a:endParaRPr>
          </a:p>
        </p:txBody>
      </p:sp>
      <p:sp>
        <p:nvSpPr>
          <p:cNvPr id="12" name="object 12"/>
          <p:cNvSpPr txBox="1"/>
          <p:nvPr/>
        </p:nvSpPr>
        <p:spPr>
          <a:xfrm>
            <a:off x="10346335" y="2873520"/>
            <a:ext cx="12579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Arial" panose="020B0604020202020204"/>
                <a:cs typeface="Arial" panose="020B0604020202020204"/>
              </a:rPr>
              <a:t>zig</a:t>
            </a:r>
            <a:r>
              <a:rPr sz="1800" spc="-5" dirty="0">
                <a:solidFill>
                  <a:srgbClr val="FF0000"/>
                </a:solidFill>
                <a:latin typeface="Arial" panose="020B0604020202020204"/>
                <a:cs typeface="Arial" panose="020B0604020202020204"/>
              </a:rPr>
              <a:t> </a:t>
            </a:r>
            <a:r>
              <a:rPr sz="1800" dirty="0">
                <a:solidFill>
                  <a:srgbClr val="FF0000"/>
                </a:solidFill>
                <a:latin typeface="Arial" panose="020B0604020202020204"/>
                <a:cs typeface="Arial" panose="020B0604020202020204"/>
              </a:rPr>
              <a:t>zag</a:t>
            </a:r>
            <a:r>
              <a:rPr sz="1800" spc="-5" dirty="0">
                <a:solidFill>
                  <a:srgbClr val="FF0000"/>
                </a:solidFill>
                <a:latin typeface="Arial" panose="020B0604020202020204"/>
                <a:cs typeface="Arial" panose="020B0604020202020204"/>
              </a:rPr>
              <a:t> </a:t>
            </a:r>
            <a:r>
              <a:rPr sz="1800" spc="-20" dirty="0">
                <a:solidFill>
                  <a:srgbClr val="FF0000"/>
                </a:solidFill>
                <a:latin typeface="Arial" panose="020B0604020202020204"/>
                <a:cs typeface="Arial" panose="020B0604020202020204"/>
              </a:rPr>
              <a:t>path</a:t>
            </a:r>
            <a:endParaRPr sz="1800">
              <a:latin typeface="Arial" panose="020B0604020202020204"/>
              <a:cs typeface="Arial" panose="020B0604020202020204"/>
            </a:endParaRPr>
          </a:p>
        </p:txBody>
      </p:sp>
      <p:sp>
        <p:nvSpPr>
          <p:cNvPr id="13" name="object 13"/>
          <p:cNvSpPr txBox="1"/>
          <p:nvPr/>
        </p:nvSpPr>
        <p:spPr>
          <a:xfrm>
            <a:off x="10079020" y="1685744"/>
            <a:ext cx="786130" cy="867410"/>
          </a:xfrm>
          <a:prstGeom prst="rect">
            <a:avLst/>
          </a:prstGeom>
        </p:spPr>
        <p:txBody>
          <a:bodyPr vert="horz" wrap="square" lIns="0" tIns="22860" rIns="0" bIns="0" rtlCol="0">
            <a:spAutoFit/>
          </a:bodyPr>
          <a:lstStyle/>
          <a:p>
            <a:pPr marL="12700" marR="5080">
              <a:lnSpc>
                <a:spcPts val="1650"/>
              </a:lnSpc>
              <a:spcBef>
                <a:spcPts val="180"/>
              </a:spcBef>
            </a:pPr>
            <a:r>
              <a:rPr sz="1400" spc="-10" dirty="0">
                <a:solidFill>
                  <a:srgbClr val="37761C"/>
                </a:solidFill>
                <a:latin typeface="Arial" panose="020B0604020202020204"/>
                <a:cs typeface="Arial" panose="020B0604020202020204"/>
              </a:rPr>
              <a:t>allowed gradient update directions</a:t>
            </a:r>
            <a:endParaRPr sz="1400">
              <a:latin typeface="Arial" panose="020B0604020202020204"/>
              <a:cs typeface="Arial" panose="020B0604020202020204"/>
            </a:endParaRPr>
          </a:p>
        </p:txBody>
      </p:sp>
      <p:sp>
        <p:nvSpPr>
          <p:cNvPr id="14" name="object 14"/>
          <p:cNvSpPr txBox="1"/>
          <p:nvPr/>
        </p:nvSpPr>
        <p:spPr>
          <a:xfrm>
            <a:off x="8538598" y="2912186"/>
            <a:ext cx="1313815" cy="1365885"/>
          </a:xfrm>
          <a:prstGeom prst="rect">
            <a:avLst/>
          </a:prstGeom>
          <a:solidFill>
            <a:srgbClr val="D9EAD3"/>
          </a:solidFill>
        </p:spPr>
        <p:txBody>
          <a:bodyPr vert="horz" wrap="square" lIns="0" tIns="2540" rIns="0" bIns="0" rtlCol="0">
            <a:spAutoFit/>
          </a:bodyPr>
          <a:lstStyle/>
          <a:p>
            <a:pPr>
              <a:lnSpc>
                <a:spcPct val="100000"/>
              </a:lnSpc>
              <a:spcBef>
                <a:spcPts val="20"/>
              </a:spcBef>
            </a:pPr>
            <a:endParaRPr sz="1350">
              <a:latin typeface="Times New Roman" panose="02020603050405020304"/>
              <a:cs typeface="Times New Roman" panose="02020603050405020304"/>
            </a:endParaRPr>
          </a:p>
          <a:p>
            <a:pPr marL="149225" marR="395605">
              <a:lnSpc>
                <a:spcPts val="1650"/>
              </a:lnSpc>
            </a:pPr>
            <a:r>
              <a:rPr sz="1400" spc="-10" dirty="0">
                <a:solidFill>
                  <a:srgbClr val="37761C"/>
                </a:solidFill>
                <a:latin typeface="Arial" panose="020B0604020202020204"/>
                <a:cs typeface="Arial" panose="020B0604020202020204"/>
              </a:rPr>
              <a:t>allowed gradient update directions</a:t>
            </a:r>
            <a:endParaRPr sz="1400">
              <a:latin typeface="Arial" panose="020B0604020202020204"/>
              <a:cs typeface="Arial" panose="020B0604020202020204"/>
            </a:endParaRPr>
          </a:p>
        </p:txBody>
      </p:sp>
      <p:grpSp>
        <p:nvGrpSpPr>
          <p:cNvPr id="15" name="object 15"/>
          <p:cNvGrpSpPr/>
          <p:nvPr/>
        </p:nvGrpSpPr>
        <p:grpSpPr>
          <a:xfrm>
            <a:off x="9973662" y="2754215"/>
            <a:ext cx="1254125" cy="1263650"/>
            <a:chOff x="7306027" y="1808065"/>
            <a:chExt cx="1254125" cy="1263650"/>
          </a:xfrm>
        </p:grpSpPr>
        <p:sp>
          <p:nvSpPr>
            <p:cNvPr id="16" name="object 16"/>
            <p:cNvSpPr/>
            <p:nvPr>
              <p:custDataLst>
                <p:tags r:id="rId8"/>
              </p:custDataLst>
            </p:nvPr>
          </p:nvSpPr>
          <p:spPr>
            <a:xfrm>
              <a:off x="7346933" y="1817590"/>
              <a:ext cx="25400" cy="340360"/>
            </a:xfrm>
            <a:custGeom>
              <a:avLst/>
              <a:gdLst/>
              <a:ahLst/>
              <a:cxnLst/>
              <a:rect l="l" t="t" r="r" b="b"/>
              <a:pathLst>
                <a:path w="25400" h="340360">
                  <a:moveTo>
                    <a:pt x="24936" y="0"/>
                  </a:moveTo>
                  <a:lnTo>
                    <a:pt x="0" y="339906"/>
                  </a:lnTo>
                </a:path>
              </a:pathLst>
            </a:custGeom>
            <a:ln w="19049">
              <a:solidFill>
                <a:srgbClr val="FF0000"/>
              </a:solidFill>
            </a:ln>
          </p:spPr>
          <p:txBody>
            <a:bodyPr wrap="square" lIns="0" tIns="0" rIns="0" bIns="0" rtlCol="0"/>
            <a:lstStyle/>
            <a:p/>
          </p:txBody>
        </p:sp>
        <p:pic>
          <p:nvPicPr>
            <p:cNvPr id="17" name="object 17"/>
            <p:cNvPicPr/>
            <p:nvPr>
              <p:custDataLst>
                <p:tags r:id="rId9"/>
              </p:custDataLst>
            </p:nvPr>
          </p:nvPicPr>
          <p:blipFill>
            <a:blip r:embed="rId10" cstate="print"/>
            <a:stretch>
              <a:fillRect/>
            </a:stretch>
          </p:blipFill>
          <p:spPr>
            <a:xfrm>
              <a:off x="7306027" y="2145670"/>
              <a:ext cx="81812" cy="107571"/>
            </a:xfrm>
            <a:prstGeom prst="rect">
              <a:avLst/>
            </a:prstGeom>
          </p:spPr>
        </p:pic>
        <p:sp>
          <p:nvSpPr>
            <p:cNvPr id="18" name="object 18"/>
            <p:cNvSpPr/>
            <p:nvPr>
              <p:custDataLst>
                <p:tags r:id="rId11"/>
              </p:custDataLst>
            </p:nvPr>
          </p:nvSpPr>
          <p:spPr>
            <a:xfrm>
              <a:off x="7338345" y="2239737"/>
              <a:ext cx="324485" cy="32384"/>
            </a:xfrm>
            <a:custGeom>
              <a:avLst/>
              <a:gdLst/>
              <a:ahLst/>
              <a:cxnLst/>
              <a:rect l="l" t="t" r="r" b="b"/>
              <a:pathLst>
                <a:path w="324484" h="32385">
                  <a:moveTo>
                    <a:pt x="0" y="31758"/>
                  </a:moveTo>
                  <a:lnTo>
                    <a:pt x="324244" y="0"/>
                  </a:lnTo>
                </a:path>
              </a:pathLst>
            </a:custGeom>
            <a:ln w="19049">
              <a:solidFill>
                <a:srgbClr val="FF0000"/>
              </a:solidFill>
            </a:ln>
          </p:spPr>
          <p:txBody>
            <a:bodyPr wrap="square" lIns="0" tIns="0" rIns="0" bIns="0" rtlCol="0"/>
            <a:lstStyle/>
            <a:p/>
          </p:txBody>
        </p:sp>
        <p:pic>
          <p:nvPicPr>
            <p:cNvPr id="19" name="object 19"/>
            <p:cNvPicPr/>
            <p:nvPr>
              <p:custDataLst>
                <p:tags r:id="rId12"/>
              </p:custDataLst>
            </p:nvPr>
          </p:nvPicPr>
          <p:blipFill>
            <a:blip r:embed="rId13" cstate="print"/>
            <a:stretch>
              <a:fillRect/>
            </a:stretch>
          </p:blipFill>
          <p:spPr>
            <a:xfrm>
              <a:off x="7649997" y="2198896"/>
              <a:ext cx="108156" cy="81681"/>
            </a:xfrm>
            <a:prstGeom prst="rect">
              <a:avLst/>
            </a:prstGeom>
          </p:spPr>
        </p:pic>
        <p:sp>
          <p:nvSpPr>
            <p:cNvPr id="20" name="object 20"/>
            <p:cNvSpPr/>
            <p:nvPr>
              <p:custDataLst>
                <p:tags r:id="rId14"/>
              </p:custDataLst>
            </p:nvPr>
          </p:nvSpPr>
          <p:spPr>
            <a:xfrm>
              <a:off x="7717037" y="2232582"/>
              <a:ext cx="29845" cy="269875"/>
            </a:xfrm>
            <a:custGeom>
              <a:avLst/>
              <a:gdLst/>
              <a:ahLst/>
              <a:cxnLst/>
              <a:rect l="l" t="t" r="r" b="b"/>
              <a:pathLst>
                <a:path w="29845" h="269875">
                  <a:moveTo>
                    <a:pt x="29765" y="0"/>
                  </a:moveTo>
                  <a:lnTo>
                    <a:pt x="0" y="269789"/>
                  </a:lnTo>
                </a:path>
              </a:pathLst>
            </a:custGeom>
            <a:ln w="19049">
              <a:solidFill>
                <a:srgbClr val="FF0000"/>
              </a:solidFill>
            </a:ln>
          </p:spPr>
          <p:txBody>
            <a:bodyPr wrap="square" lIns="0" tIns="0" rIns="0" bIns="0" rtlCol="0"/>
            <a:lstStyle/>
            <a:p/>
          </p:txBody>
        </p:sp>
        <p:pic>
          <p:nvPicPr>
            <p:cNvPr id="21" name="object 21"/>
            <p:cNvPicPr/>
            <p:nvPr>
              <p:custDataLst>
                <p:tags r:id="rId15"/>
              </p:custDataLst>
            </p:nvPr>
          </p:nvPicPr>
          <p:blipFill>
            <a:blip r:embed="rId16" cstate="print"/>
            <a:stretch>
              <a:fillRect/>
            </a:stretch>
          </p:blipFill>
          <p:spPr>
            <a:xfrm>
              <a:off x="7676236" y="2489396"/>
              <a:ext cx="81601" cy="108429"/>
            </a:xfrm>
            <a:prstGeom prst="rect">
              <a:avLst/>
            </a:prstGeom>
          </p:spPr>
        </p:pic>
        <p:pic>
          <p:nvPicPr>
            <p:cNvPr id="22" name="object 22"/>
            <p:cNvPicPr/>
            <p:nvPr>
              <p:custDataLst>
                <p:tags r:id="rId17"/>
              </p:custDataLst>
            </p:nvPr>
          </p:nvPicPr>
          <p:blipFill>
            <a:blip r:embed="rId18" cstate="print"/>
            <a:stretch>
              <a:fillRect/>
            </a:stretch>
          </p:blipFill>
          <p:spPr>
            <a:xfrm>
              <a:off x="8390022" y="2837400"/>
              <a:ext cx="169581" cy="234133"/>
            </a:xfrm>
            <a:prstGeom prst="rect">
              <a:avLst/>
            </a:prstGeom>
          </p:spPr>
        </p:pic>
        <p:sp>
          <p:nvSpPr>
            <p:cNvPr id="23" name="object 23"/>
            <p:cNvSpPr/>
            <p:nvPr>
              <p:custDataLst>
                <p:tags r:id="rId19"/>
              </p:custDataLst>
            </p:nvPr>
          </p:nvSpPr>
          <p:spPr>
            <a:xfrm>
              <a:off x="7725195" y="2553262"/>
              <a:ext cx="324485" cy="32384"/>
            </a:xfrm>
            <a:custGeom>
              <a:avLst/>
              <a:gdLst/>
              <a:ahLst/>
              <a:cxnLst/>
              <a:rect l="l" t="t" r="r" b="b"/>
              <a:pathLst>
                <a:path w="324484" h="32385">
                  <a:moveTo>
                    <a:pt x="0" y="31758"/>
                  </a:moveTo>
                  <a:lnTo>
                    <a:pt x="324244" y="0"/>
                  </a:lnTo>
                </a:path>
              </a:pathLst>
            </a:custGeom>
            <a:ln w="19049">
              <a:solidFill>
                <a:srgbClr val="FF0000"/>
              </a:solidFill>
            </a:ln>
          </p:spPr>
          <p:txBody>
            <a:bodyPr wrap="square" lIns="0" tIns="0" rIns="0" bIns="0" rtlCol="0"/>
            <a:lstStyle/>
            <a:p/>
          </p:txBody>
        </p:sp>
        <p:pic>
          <p:nvPicPr>
            <p:cNvPr id="24" name="object 24"/>
            <p:cNvPicPr/>
            <p:nvPr>
              <p:custDataLst>
                <p:tags r:id="rId20"/>
              </p:custDataLst>
            </p:nvPr>
          </p:nvPicPr>
          <p:blipFill>
            <a:blip r:embed="rId21" cstate="print"/>
            <a:stretch>
              <a:fillRect/>
            </a:stretch>
          </p:blipFill>
          <p:spPr>
            <a:xfrm>
              <a:off x="8036847" y="2512421"/>
              <a:ext cx="108156" cy="81681"/>
            </a:xfrm>
            <a:prstGeom prst="rect">
              <a:avLst/>
            </a:prstGeom>
          </p:spPr>
        </p:pic>
        <p:sp>
          <p:nvSpPr>
            <p:cNvPr id="25" name="object 25"/>
            <p:cNvSpPr/>
            <p:nvPr>
              <p:custDataLst>
                <p:tags r:id="rId22"/>
              </p:custDataLst>
            </p:nvPr>
          </p:nvSpPr>
          <p:spPr>
            <a:xfrm>
              <a:off x="8098037" y="2537382"/>
              <a:ext cx="29845" cy="269875"/>
            </a:xfrm>
            <a:custGeom>
              <a:avLst/>
              <a:gdLst/>
              <a:ahLst/>
              <a:cxnLst/>
              <a:rect l="l" t="t" r="r" b="b"/>
              <a:pathLst>
                <a:path w="29845" h="269875">
                  <a:moveTo>
                    <a:pt x="29765" y="0"/>
                  </a:moveTo>
                  <a:lnTo>
                    <a:pt x="0" y="269789"/>
                  </a:lnTo>
                </a:path>
              </a:pathLst>
            </a:custGeom>
            <a:ln w="19049">
              <a:solidFill>
                <a:srgbClr val="FF0000"/>
              </a:solidFill>
            </a:ln>
          </p:spPr>
          <p:txBody>
            <a:bodyPr wrap="square" lIns="0" tIns="0" rIns="0" bIns="0" rtlCol="0"/>
            <a:lstStyle/>
            <a:p/>
          </p:txBody>
        </p:sp>
        <p:pic>
          <p:nvPicPr>
            <p:cNvPr id="26" name="object 26"/>
            <p:cNvPicPr/>
            <p:nvPr>
              <p:custDataLst>
                <p:tags r:id="rId23"/>
              </p:custDataLst>
            </p:nvPr>
          </p:nvPicPr>
          <p:blipFill>
            <a:blip r:embed="rId16" cstate="print"/>
            <a:stretch>
              <a:fillRect/>
            </a:stretch>
          </p:blipFill>
          <p:spPr>
            <a:xfrm>
              <a:off x="8057236" y="2794196"/>
              <a:ext cx="81601" cy="108429"/>
            </a:xfrm>
            <a:prstGeom prst="rect">
              <a:avLst/>
            </a:prstGeom>
          </p:spPr>
        </p:pic>
        <p:sp>
          <p:nvSpPr>
            <p:cNvPr id="27" name="object 27"/>
            <p:cNvSpPr/>
            <p:nvPr>
              <p:custDataLst>
                <p:tags r:id="rId24"/>
              </p:custDataLst>
            </p:nvPr>
          </p:nvSpPr>
          <p:spPr>
            <a:xfrm>
              <a:off x="8106195" y="2858062"/>
              <a:ext cx="324485" cy="32384"/>
            </a:xfrm>
            <a:custGeom>
              <a:avLst/>
              <a:gdLst/>
              <a:ahLst/>
              <a:cxnLst/>
              <a:rect l="l" t="t" r="r" b="b"/>
              <a:pathLst>
                <a:path w="324484" h="32385">
                  <a:moveTo>
                    <a:pt x="0" y="31758"/>
                  </a:moveTo>
                  <a:lnTo>
                    <a:pt x="324244" y="0"/>
                  </a:lnTo>
                </a:path>
              </a:pathLst>
            </a:custGeom>
            <a:ln w="19049">
              <a:solidFill>
                <a:srgbClr val="FF0000"/>
              </a:solidFill>
            </a:ln>
          </p:spPr>
          <p:txBody>
            <a:bodyPr wrap="square" lIns="0" tIns="0" rIns="0" bIns="0" rtlCol="0"/>
            <a:lstStyle/>
            <a:p/>
          </p:txBody>
        </p:sp>
        <p:pic>
          <p:nvPicPr>
            <p:cNvPr id="28" name="object 28"/>
            <p:cNvPicPr/>
            <p:nvPr>
              <p:custDataLst>
                <p:tags r:id="rId25"/>
              </p:custDataLst>
            </p:nvPr>
          </p:nvPicPr>
          <p:blipFill>
            <a:blip r:embed="rId21" cstate="print"/>
            <a:stretch>
              <a:fillRect/>
            </a:stretch>
          </p:blipFill>
          <p:spPr>
            <a:xfrm>
              <a:off x="8417847" y="2817221"/>
              <a:ext cx="108156" cy="81681"/>
            </a:xfrm>
            <a:prstGeom prst="rect">
              <a:avLst/>
            </a:prstGeom>
          </p:spPr>
        </p:pic>
      </p:grpSp>
      <p:sp>
        <p:nvSpPr>
          <p:cNvPr id="29" name="矩形 5"/>
          <p:cNvSpPr/>
          <p:nvPr/>
        </p:nvSpPr>
        <p:spPr>
          <a:xfrm>
            <a:off x="322580" y="4392930"/>
            <a:ext cx="7751445" cy="583565"/>
          </a:xfrm>
          <a:prstGeom prst="rect">
            <a:avLst/>
          </a:prstGeom>
        </p:spPr>
        <p:txBody>
          <a:bodyPr wrap="square">
            <a:spAutoFit/>
          </a:bodyPr>
          <a:lstStyle/>
          <a:p>
            <a:r>
              <a:rPr lang="en-GB" altLang="zh-CN" sz="1600" b="0" i="0" dirty="0">
                <a:solidFill>
                  <a:srgbClr val="FF0000"/>
                </a:solidFill>
                <a:effectLst/>
                <a:latin typeface="Arial" panose="020B0604020202020204" pitchFamily="34" charset="0"/>
              </a:rPr>
              <a:t>The output of non-zero centralization will make the input of neurons in the next layer bias shift, and further slow down the convergence speed of gradient descent.</a:t>
            </a:r>
            <a:endParaRPr lang="zh-CN" altLang="en-US" sz="1600" dirty="0">
              <a:solidFill>
                <a:srgbClr val="FF0000"/>
              </a:solidFill>
            </a:endParaRPr>
          </a:p>
        </p:txBody>
      </p:sp>
      <p:pic>
        <p:nvPicPr>
          <p:cNvPr id="30" name="Picture 29"/>
          <p:cNvPicPr>
            <a:picLocks noChangeAspect="1"/>
          </p:cNvPicPr>
          <p:nvPr/>
        </p:nvPicPr>
        <p:blipFill>
          <a:blip r:embed="rId26"/>
          <a:srcRect t="59030" r="-1851"/>
          <a:stretch>
            <a:fillRect/>
          </a:stretch>
        </p:blipFill>
        <p:spPr>
          <a:xfrm>
            <a:off x="1248410" y="5414645"/>
            <a:ext cx="2690495" cy="370205"/>
          </a:xfrm>
          <a:prstGeom prst="rect">
            <a:avLst/>
          </a:prstGeom>
        </p:spPr>
      </p:pic>
      <mc:AlternateContent xmlns:mc="http://schemas.openxmlformats.org/markup-compatibility/2006">
        <mc:Choice xmlns:a14="http://schemas.microsoft.com/office/drawing/2010/main" Requires="a14">
          <p:sp>
            <p:nvSpPr>
              <p:cNvPr id="32" name="Text Box 31"/>
              <p:cNvSpPr txBox="1"/>
              <p:nvPr/>
            </p:nvSpPr>
            <p:spPr>
              <a:xfrm>
                <a:off x="762000" y="5212080"/>
                <a:ext cx="695960" cy="623570"/>
              </a:xfrm>
              <a:prstGeom prst="rect">
                <a:avLst/>
              </a:prstGeom>
              <a:noFill/>
            </p:spPr>
            <p:txBody>
              <a:bodyPr wrap="none" rtlCol="0">
                <a:spAutoFit/>
              </a:bodyPr>
              <a:p>
                <a14:m>
                  <m:oMathPara xmlns:m="http://schemas.openxmlformats.org/officeDocument/2006/math">
                    <m:oMathParaPr>
                      <m:jc m:val="centerGroup"/>
                    </m:oMathParaPr>
                    <m:oMath xmlns:m="http://schemas.openxmlformats.org/officeDocument/2006/math">
                      <m:f>
                        <m:fPr>
                          <m:ctrlPr>
                            <a:rPr lang="en-US" i="1">
                              <a:solidFill>
                                <a:srgbClr val="00B050"/>
                              </a:solidFill>
                              <a:latin typeface="DejaVu Math TeX Gyre" panose="02000503000000000000" charset="0"/>
                              <a:cs typeface="DejaVu Math TeX Gyre" panose="02000503000000000000" charset="0"/>
                            </a:rPr>
                          </m:ctrlPr>
                        </m:fPr>
                        <m:num>
                          <m:r>
                            <a:rPr lang="en-US" i="1">
                              <a:solidFill>
                                <a:srgbClr val="00B050"/>
                              </a:solidFill>
                              <a:latin typeface="DejaVu Math TeX Gyre" panose="02000503000000000000" charset="0"/>
                              <a:cs typeface="DejaVu Math TeX Gyre" panose="02000503000000000000" charset="0"/>
                            </a:rPr>
                            <m:t>𝜕</m:t>
                          </m:r>
                          <m:r>
                            <a:rPr lang="en-US" i="1">
                              <a:solidFill>
                                <a:srgbClr val="00B050"/>
                              </a:solidFill>
                              <a:latin typeface="DejaVu Math TeX Gyre" panose="02000503000000000000" charset="0"/>
                              <a:cs typeface="DejaVu Math TeX Gyre" panose="02000503000000000000" charset="0"/>
                            </a:rPr>
                            <m:t>𝑦</m:t>
                          </m:r>
                          <m:r>
                            <a:rPr lang="en-US" i="1">
                              <a:solidFill>
                                <a:srgbClr val="00B050"/>
                              </a:solidFill>
                              <a:latin typeface="DejaVu Math TeX Gyre" panose="02000503000000000000" charset="0"/>
                              <a:cs typeface="DejaVu Math TeX Gyre" panose="02000503000000000000" charset="0"/>
                            </a:rPr>
                            <m:t>’</m:t>
                          </m:r>
                        </m:num>
                        <m:den>
                          <m:r>
                            <a:rPr lang="en-US" i="1">
                              <a:solidFill>
                                <a:srgbClr val="00B050"/>
                              </a:solidFill>
                              <a:latin typeface="DejaVu Math TeX Gyre" panose="02000503000000000000" charset="0"/>
                              <a:cs typeface="DejaVu Math TeX Gyre" panose="02000503000000000000" charset="0"/>
                            </a:rPr>
                            <m:t>𝜕𝜎</m:t>
                          </m:r>
                        </m:den>
                      </m:f>
                      <m:r>
                        <a:rPr lang="en-US" i="1">
                          <a:solidFill>
                            <a:srgbClr val="00B050"/>
                          </a:solidFill>
                          <a:latin typeface="DejaVu Math TeX Gyre" panose="02000503000000000000" charset="0"/>
                          <a:ea typeface="SimSun" charset="0"/>
                          <a:cs typeface="DejaVu Math TeX Gyre" panose="02000503000000000000" charset="0"/>
                        </a:rPr>
                        <m:t>:</m:t>
                      </m:r>
                    </m:oMath>
                  </m:oMathPara>
                </a14:m>
                <a:endParaRPr lang="en-US" i="1">
                  <a:solidFill>
                    <a:srgbClr val="00B050"/>
                  </a:solidFill>
                  <a:latin typeface="DejaVu Math TeX Gyre" panose="02000503000000000000" charset="0"/>
                  <a:ea typeface="SimSun" charset="0"/>
                  <a:cs typeface="DejaVu Math TeX Gyre" panose="02000503000000000000" charset="0"/>
                </a:endParaRPr>
              </a:p>
            </p:txBody>
          </p:sp>
        </mc:Choice>
        <mc:Fallback>
          <p:sp>
            <p:nvSpPr>
              <p:cNvPr id="32" name="Text Box 31"/>
              <p:cNvSpPr txBox="1">
                <a:spLocks noRot="1" noChangeAspect="1" noMove="1" noResize="1" noEditPoints="1" noAdjustHandles="1" noChangeArrowheads="1" noChangeShapeType="1" noTextEdit="1"/>
              </p:cNvSpPr>
              <p:nvPr/>
            </p:nvSpPr>
            <p:spPr>
              <a:xfrm>
                <a:off x="762000" y="5212080"/>
                <a:ext cx="695960" cy="623570"/>
              </a:xfrm>
              <a:prstGeom prst="rect">
                <a:avLst/>
              </a:prstGeom>
              <a:blipFill rotWithShape="1">
                <a:blip r:embed="rId27"/>
                <a:stretch>
                  <a:fillRect/>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33" name="Text Box 32"/>
              <p:cNvSpPr txBox="1"/>
              <p:nvPr/>
            </p:nvSpPr>
            <p:spPr>
              <a:xfrm>
                <a:off x="4678680" y="5016500"/>
                <a:ext cx="3154045" cy="670560"/>
              </a:xfrm>
              <a:prstGeom prst="rect">
                <a:avLst/>
              </a:prstGeom>
              <a:noFill/>
            </p:spPr>
            <p:txBody>
              <a:bodyPr wrap="square" rtlCol="0">
                <a:spAutoFit/>
              </a:bodyPr>
              <a:p>
                <a:pPr algn="l"/>
                <a14:m>
                  <m:oMathPara xmlns:m="http://schemas.openxmlformats.org/officeDocument/2006/math">
                    <m:oMathParaPr>
                      <m:jc m:val="centerGroup"/>
                    </m:oMathParaPr>
                    <m:oMath xmlns:m="http://schemas.openxmlformats.org/officeDocument/2006/math">
                      <m:f>
                        <m:fPr>
                          <m:ctrlPr>
                            <a:rPr lang="en-US" i="1">
                              <a:latin typeface="DejaVu Math TeX Gyre" panose="02000503000000000000" charset="0"/>
                              <a:cs typeface="DejaVu Math TeX Gyre" panose="02000503000000000000" charset="0"/>
                            </a:rPr>
                          </m:ctrlPr>
                        </m:fPr>
                        <m:num>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𝐿</m:t>
                          </m:r>
                        </m:num>
                        <m:den>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𝑤</m:t>
                          </m:r>
                        </m:den>
                      </m:f>
                      <m:r>
                        <a:rPr lang="en-US" i="1">
                          <a:latin typeface="DejaVu Math TeX Gyre" panose="02000503000000000000" charset="0"/>
                          <a:cs typeface="DejaVu Math TeX Gyre" panose="02000503000000000000" charset="0"/>
                        </a:rPr>
                        <m:t>=</m:t>
                      </m:r>
                      <m:f>
                        <m:fPr>
                          <m:ctrlPr>
                            <a:rPr lang="en-US" i="1">
                              <a:latin typeface="DejaVu Math TeX Gyre" panose="02000503000000000000" charset="0"/>
                              <a:cs typeface="DejaVu Math TeX Gyre" panose="02000503000000000000" charset="0"/>
                            </a:rPr>
                          </m:ctrlPr>
                        </m:fPr>
                        <m:num>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𝐿</m:t>
                          </m:r>
                        </m:num>
                        <m:den>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𝑦</m:t>
                          </m:r>
                          <m:r>
                            <a:rPr lang="en-US" i="1">
                              <a:latin typeface="DejaVu Math TeX Gyre" panose="02000503000000000000" charset="0"/>
                              <a:cs typeface="DejaVu Math TeX Gyre" panose="02000503000000000000" charset="0"/>
                            </a:rPr>
                            <m:t>’</m:t>
                          </m:r>
                        </m:den>
                      </m:f>
                      <m:f>
                        <m:fPr>
                          <m:ctrlPr>
                            <a:rPr lang="en-US" i="1">
                              <a:latin typeface="DejaVu Math TeX Gyre" panose="02000503000000000000" charset="0"/>
                              <a:cs typeface="DejaVu Math TeX Gyre" panose="02000503000000000000" charset="0"/>
                            </a:rPr>
                          </m:ctrlPr>
                        </m:fPr>
                        <m:num>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𝑦</m:t>
                          </m:r>
                          <m:r>
                            <a:rPr lang="en-US" i="1">
                              <a:latin typeface="DejaVu Math TeX Gyre" panose="02000503000000000000" charset="0"/>
                              <a:cs typeface="DejaVu Math TeX Gyre" panose="02000503000000000000" charset="0"/>
                            </a:rPr>
                            <m:t>’</m:t>
                          </m:r>
                        </m:num>
                        <m:den>
                          <m:r>
                            <a:rPr lang="en-US" i="1">
                              <a:latin typeface="DejaVu Math TeX Gyre" panose="02000503000000000000" charset="0"/>
                              <a:cs typeface="DejaVu Math TeX Gyre" panose="02000503000000000000" charset="0"/>
                            </a:rPr>
                            <m:t>𝜕𝜎</m:t>
                          </m:r>
                        </m:den>
                      </m:f>
                      <m:f>
                        <m:fPr>
                          <m:ctrlPr>
                            <a:rPr lang="en-US" i="1">
                              <a:latin typeface="DejaVu Math TeX Gyre" panose="02000503000000000000" charset="0"/>
                              <a:cs typeface="DejaVu Math TeX Gyre" panose="02000503000000000000" charset="0"/>
                            </a:rPr>
                          </m:ctrlPr>
                        </m:fPr>
                        <m:num>
                          <m:r>
                            <a:rPr lang="en-US" i="1">
                              <a:latin typeface="DejaVu Math TeX Gyre" panose="02000503000000000000" charset="0"/>
                              <a:cs typeface="DejaVu Math TeX Gyre" panose="02000503000000000000" charset="0"/>
                            </a:rPr>
                            <m:t>𝜕𝜎</m:t>
                          </m:r>
                        </m:num>
                        <m:den>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𝑤</m:t>
                          </m:r>
                        </m:den>
                      </m:f>
                    </m:oMath>
                  </m:oMathPara>
                </a14:m>
                <a:endParaRPr lang="en-US"/>
              </a:p>
            </p:txBody>
          </p:sp>
        </mc:Choice>
        <mc:Fallback>
          <p:sp>
            <p:nvSpPr>
              <p:cNvPr id="33" name="Text Box 32"/>
              <p:cNvSpPr txBox="1">
                <a:spLocks noRot="1" noChangeAspect="1" noMove="1" noResize="1" noEditPoints="1" noAdjustHandles="1" noChangeArrowheads="1" noChangeShapeType="1" noTextEdit="1"/>
              </p:cNvSpPr>
              <p:nvPr/>
            </p:nvSpPr>
            <p:spPr>
              <a:xfrm>
                <a:off x="4678680" y="5016500"/>
                <a:ext cx="3154045" cy="670560"/>
              </a:xfrm>
              <a:prstGeom prst="rect">
                <a:avLst/>
              </a:prstGeom>
              <a:blipFill rotWithShape="1">
                <a:blip r:embed="rId28"/>
                <a:stretch>
                  <a:fillRect/>
                </a:stretch>
              </a:blipFill>
            </p:spPr>
            <p:txBody>
              <a:bodyPr/>
              <a:lstStyle/>
              <a:p>
                <a:r>
                  <a:rPr lang="en-US" altLang="en-US">
                    <a:noFill/>
                  </a:rPr>
                  <a:t> </a:t>
                </a:r>
              </a:p>
            </p:txBody>
          </p:sp>
        </mc:Fallback>
      </mc:AlternateContent>
      <p:sp>
        <p:nvSpPr>
          <p:cNvPr id="34" name="Text Box 33"/>
          <p:cNvSpPr txBox="1"/>
          <p:nvPr/>
        </p:nvSpPr>
        <p:spPr>
          <a:xfrm>
            <a:off x="762000" y="5835650"/>
            <a:ext cx="1268730" cy="368300"/>
          </a:xfrm>
          <a:prstGeom prst="rect">
            <a:avLst/>
          </a:prstGeom>
          <a:noFill/>
        </p:spPr>
        <p:txBody>
          <a:bodyPr wrap="square" rtlCol="0">
            <a:spAutoFit/>
          </a:bodyPr>
          <a:p>
            <a:r>
              <a:rPr lang="en-US">
                <a:solidFill>
                  <a:srgbClr val="00B050"/>
                </a:solidFill>
              </a:rPr>
              <a:t>always &gt; 0</a:t>
            </a:r>
            <a:endParaRPr lang="en-US">
              <a:solidFill>
                <a:srgbClr val="00B050"/>
              </a:solidFill>
            </a:endParaRPr>
          </a:p>
        </p:txBody>
      </p:sp>
      <mc:AlternateContent xmlns:mc="http://schemas.openxmlformats.org/markup-compatibility/2006">
        <mc:Choice xmlns:a14="http://schemas.microsoft.com/office/drawing/2010/main" Requires="a14">
          <p:sp>
            <p:nvSpPr>
              <p:cNvPr id="35" name="Text Box 34"/>
              <p:cNvSpPr txBox="1"/>
              <p:nvPr/>
            </p:nvSpPr>
            <p:spPr>
              <a:xfrm>
                <a:off x="5126355" y="5609590"/>
                <a:ext cx="5438775" cy="808355"/>
              </a:xfrm>
              <a:prstGeom prst="rect">
                <a:avLst/>
              </a:prstGeom>
              <a:noFill/>
            </p:spPr>
            <p:txBody>
              <a:bodyPr wrap="square" rtlCol="0">
                <a:spAutoFit/>
              </a:bodyPr>
              <a:p>
                <a:r>
                  <a:rPr lang="en-US">
                    <a:solidFill>
                      <a:srgbClr val="00B050"/>
                    </a:solidFill>
                  </a:rPr>
                  <a:t>all parameters change (positively/negatively), depending on </a:t>
                </a:r>
                <a14:m>
                  <m:oMath xmlns:m="http://schemas.openxmlformats.org/officeDocument/2006/math">
                    <m:f>
                      <m:fPr>
                        <m:ctrlPr>
                          <a:rPr lang="en-US" i="1">
                            <a:latin typeface="DejaVu Math TeX Gyre" panose="02000503000000000000" charset="0"/>
                            <a:cs typeface="DejaVu Math TeX Gyre" panose="02000503000000000000" charset="0"/>
                          </a:rPr>
                        </m:ctrlPr>
                      </m:fPr>
                      <m:num>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𝐿</m:t>
                        </m:r>
                      </m:num>
                      <m:den>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𝑦</m:t>
                        </m:r>
                        <m:r>
                          <a:rPr lang="en-US" i="1">
                            <a:latin typeface="DejaVu Math TeX Gyre" panose="02000503000000000000" charset="0"/>
                            <a:cs typeface="DejaVu Math TeX Gyre" panose="02000503000000000000" charset="0"/>
                          </a:rPr>
                          <m:t>’</m:t>
                        </m:r>
                      </m:den>
                    </m:f>
                  </m:oMath>
                </a14:m>
                <a:r>
                  <a:rPr lang="en-US">
                    <a:solidFill>
                      <a:srgbClr val="00B050"/>
                    </a:solidFill>
                  </a:rPr>
                  <a:t> and </a:t>
                </a:r>
                <a14:m>
                  <m:oMath xmlns:m="http://schemas.openxmlformats.org/officeDocument/2006/math">
                    <m:f>
                      <m:fPr>
                        <m:ctrlPr>
                          <a:rPr lang="en-US" i="1">
                            <a:latin typeface="DejaVu Math TeX Gyre" panose="02000503000000000000" charset="0"/>
                            <a:cs typeface="DejaVu Math TeX Gyre" panose="02000503000000000000" charset="0"/>
                          </a:rPr>
                        </m:ctrlPr>
                      </m:fPr>
                      <m:num>
                        <m:r>
                          <a:rPr lang="en-US" i="1">
                            <a:latin typeface="DejaVu Math TeX Gyre" panose="02000503000000000000" charset="0"/>
                            <a:cs typeface="DejaVu Math TeX Gyre" panose="02000503000000000000" charset="0"/>
                          </a:rPr>
                          <m:t>𝜕𝜎</m:t>
                        </m:r>
                      </m:num>
                      <m:den>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𝑤</m:t>
                        </m:r>
                      </m:den>
                    </m:f>
                  </m:oMath>
                </a14:m>
                <a:endParaRPr lang="en-US">
                  <a:solidFill>
                    <a:srgbClr val="00B050"/>
                  </a:solidFill>
                </a:endParaRPr>
              </a:p>
            </p:txBody>
          </p:sp>
        </mc:Choice>
        <mc:Fallback>
          <p:sp>
            <p:nvSpPr>
              <p:cNvPr id="35" name="Text Box 34"/>
              <p:cNvSpPr txBox="1">
                <a:spLocks noRot="1" noChangeAspect="1" noMove="1" noResize="1" noEditPoints="1" noAdjustHandles="1" noChangeArrowheads="1" noChangeShapeType="1" noTextEdit="1"/>
              </p:cNvSpPr>
              <p:nvPr/>
            </p:nvSpPr>
            <p:spPr>
              <a:xfrm>
                <a:off x="5126355" y="5609590"/>
                <a:ext cx="5438775" cy="808355"/>
              </a:xfrm>
              <a:prstGeom prst="rect">
                <a:avLst/>
              </a:prstGeom>
              <a:blipFill rotWithShape="1">
                <a:blip r:embed="rId29"/>
                <a:stretch>
                  <a:fillRect/>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1" grpId="0"/>
      <p:bldP spid="11" grpId="1"/>
      <p:bldP spid="12" grpId="0"/>
      <p:bldP spid="12" grpId="1"/>
      <p:bldP spid="13" grpId="0"/>
      <p:bldP spid="13" grpId="1"/>
      <p:bldP spid="14" grpId="0" animBg="1"/>
      <p:bldP spid="14" grpId="1" animBg="1"/>
      <p:bldP spid="29" grpId="0"/>
      <p:bldP spid="2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tanh(x)</a:t>
            </a:r>
            <a:endParaRPr lang="en-US"/>
          </a:p>
        </p:txBody>
      </p:sp>
      <p:sp>
        <p:nvSpPr>
          <p:cNvPr id="4" name="object 4"/>
          <p:cNvSpPr txBox="1"/>
          <p:nvPr/>
        </p:nvSpPr>
        <p:spPr>
          <a:xfrm>
            <a:off x="5257559" y="2549201"/>
            <a:ext cx="6324841" cy="1120820"/>
          </a:xfrm>
          <a:prstGeom prst="rect">
            <a:avLst/>
          </a:prstGeom>
        </p:spPr>
        <p:txBody>
          <a:bodyPr vert="horz" wrap="square" lIns="0" tIns="12700" rIns="0" bIns="0" rtlCol="0">
            <a:spAutoFit/>
          </a:bodyPr>
          <a:lstStyle/>
          <a:p>
            <a:pPr marL="325755" indent="-313690">
              <a:lnSpc>
                <a:spcPct val="100000"/>
              </a:lnSpc>
              <a:spcBef>
                <a:spcPts val="100"/>
              </a:spcBef>
              <a:buChar char="-"/>
              <a:tabLst>
                <a:tab pos="325755" algn="l"/>
                <a:tab pos="326390" algn="l"/>
              </a:tabLst>
            </a:pPr>
            <a:r>
              <a:rPr sz="2400" dirty="0">
                <a:latin typeface="Arial" panose="020B0604020202020204"/>
                <a:cs typeface="Arial" panose="020B0604020202020204"/>
              </a:rPr>
              <a:t>Squashes</a:t>
            </a:r>
            <a:r>
              <a:rPr sz="2400" spc="-30" dirty="0">
                <a:latin typeface="Arial" panose="020B0604020202020204"/>
                <a:cs typeface="Arial" panose="020B0604020202020204"/>
              </a:rPr>
              <a:t> </a:t>
            </a:r>
            <a:r>
              <a:rPr sz="2400" dirty="0">
                <a:latin typeface="Arial" panose="020B0604020202020204"/>
                <a:cs typeface="Arial" panose="020B0604020202020204"/>
              </a:rPr>
              <a:t>numbers</a:t>
            </a:r>
            <a:r>
              <a:rPr sz="2400" spc="-20" dirty="0">
                <a:latin typeface="Arial" panose="020B0604020202020204"/>
                <a:cs typeface="Arial" panose="020B0604020202020204"/>
              </a:rPr>
              <a:t> </a:t>
            </a:r>
            <a:r>
              <a:rPr sz="2400" dirty="0">
                <a:latin typeface="Arial" panose="020B0604020202020204"/>
                <a:cs typeface="Arial" panose="020B0604020202020204"/>
              </a:rPr>
              <a:t>to</a:t>
            </a:r>
            <a:r>
              <a:rPr sz="2400" spc="-20" dirty="0">
                <a:latin typeface="Arial" panose="020B0604020202020204"/>
                <a:cs typeface="Arial" panose="020B0604020202020204"/>
              </a:rPr>
              <a:t> </a:t>
            </a:r>
            <a:r>
              <a:rPr sz="2400" dirty="0">
                <a:latin typeface="Arial" panose="020B0604020202020204"/>
                <a:cs typeface="Arial" panose="020B0604020202020204"/>
              </a:rPr>
              <a:t>range</a:t>
            </a:r>
            <a:r>
              <a:rPr sz="2400" spc="-15" dirty="0">
                <a:latin typeface="Arial" panose="020B0604020202020204"/>
                <a:cs typeface="Arial" panose="020B0604020202020204"/>
              </a:rPr>
              <a:t> </a:t>
            </a:r>
            <a:r>
              <a:rPr sz="2400" spc="-10" dirty="0">
                <a:latin typeface="Arial" panose="020B0604020202020204"/>
                <a:cs typeface="Arial" panose="020B0604020202020204"/>
              </a:rPr>
              <a:t>[-</a:t>
            </a:r>
            <a:r>
              <a:rPr sz="2400" spc="-20" dirty="0">
                <a:latin typeface="Arial" panose="020B0604020202020204"/>
                <a:cs typeface="Arial" panose="020B0604020202020204"/>
              </a:rPr>
              <a:t>1,1]</a:t>
            </a:r>
            <a:endParaRPr sz="2400">
              <a:latin typeface="Arial" panose="020B0604020202020204"/>
              <a:cs typeface="Arial" panose="020B0604020202020204"/>
            </a:endParaRPr>
          </a:p>
          <a:p>
            <a:pPr marL="325755" indent="-313690">
              <a:lnSpc>
                <a:spcPct val="100000"/>
              </a:lnSpc>
              <a:buChar char="-"/>
              <a:tabLst>
                <a:tab pos="325755" algn="l"/>
                <a:tab pos="326390" algn="l"/>
              </a:tabLst>
            </a:pPr>
            <a:r>
              <a:rPr sz="2400" dirty="0">
                <a:solidFill>
                  <a:srgbClr val="37761C"/>
                </a:solidFill>
                <a:latin typeface="Arial" panose="020B0604020202020204"/>
                <a:cs typeface="Arial" panose="020B0604020202020204"/>
              </a:rPr>
              <a:t>zero</a:t>
            </a:r>
            <a:r>
              <a:rPr sz="2400" spc="-15"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centered</a:t>
            </a:r>
            <a:r>
              <a:rPr sz="2400" spc="-15" dirty="0">
                <a:solidFill>
                  <a:srgbClr val="37761C"/>
                </a:solidFill>
                <a:latin typeface="Arial" panose="020B0604020202020204"/>
                <a:cs typeface="Arial" panose="020B0604020202020204"/>
              </a:rPr>
              <a:t> </a:t>
            </a:r>
            <a:r>
              <a:rPr sz="2400" spc="-10" dirty="0">
                <a:solidFill>
                  <a:srgbClr val="37761C"/>
                </a:solidFill>
                <a:latin typeface="Arial" panose="020B0604020202020204"/>
                <a:cs typeface="Arial" panose="020B0604020202020204"/>
              </a:rPr>
              <a:t>(nice)</a:t>
            </a:r>
            <a:endParaRPr sz="2400">
              <a:latin typeface="Arial" panose="020B0604020202020204"/>
              <a:cs typeface="Arial" panose="020B0604020202020204"/>
            </a:endParaRPr>
          </a:p>
          <a:p>
            <a:pPr marL="325755" indent="-313690">
              <a:lnSpc>
                <a:spcPct val="100000"/>
              </a:lnSpc>
              <a:buChar char="-"/>
              <a:tabLst>
                <a:tab pos="325755" algn="l"/>
                <a:tab pos="326390" algn="l"/>
              </a:tabLst>
            </a:pPr>
            <a:r>
              <a:rPr sz="2400" dirty="0">
                <a:solidFill>
                  <a:srgbClr val="FF0000"/>
                </a:solidFill>
                <a:latin typeface="Arial" panose="020B0604020202020204"/>
                <a:cs typeface="Arial" panose="020B0604020202020204"/>
              </a:rPr>
              <a:t>still</a:t>
            </a:r>
            <a:r>
              <a:rPr sz="2400" spc="-35" dirty="0">
                <a:solidFill>
                  <a:srgbClr val="FF0000"/>
                </a:solidFill>
                <a:latin typeface="Arial" panose="020B0604020202020204"/>
                <a:cs typeface="Arial" panose="020B0604020202020204"/>
              </a:rPr>
              <a:t> </a:t>
            </a:r>
            <a:r>
              <a:rPr sz="2400" dirty="0">
                <a:solidFill>
                  <a:srgbClr val="FF0000"/>
                </a:solidFill>
                <a:latin typeface="Arial" panose="020B0604020202020204"/>
                <a:cs typeface="Arial" panose="020B0604020202020204"/>
              </a:rPr>
              <a:t>kills</a:t>
            </a:r>
            <a:r>
              <a:rPr sz="2400" spc="-25" dirty="0">
                <a:solidFill>
                  <a:srgbClr val="FF0000"/>
                </a:solidFill>
                <a:latin typeface="Arial" panose="020B0604020202020204"/>
                <a:cs typeface="Arial" panose="020B0604020202020204"/>
              </a:rPr>
              <a:t> </a:t>
            </a:r>
            <a:r>
              <a:rPr sz="2400" dirty="0">
                <a:solidFill>
                  <a:srgbClr val="FF0000"/>
                </a:solidFill>
                <a:latin typeface="Arial" panose="020B0604020202020204"/>
                <a:cs typeface="Arial" panose="020B0604020202020204"/>
              </a:rPr>
              <a:t>gradients</a:t>
            </a:r>
            <a:r>
              <a:rPr sz="2400" spc="-25" dirty="0">
                <a:solidFill>
                  <a:srgbClr val="FF0000"/>
                </a:solidFill>
                <a:latin typeface="Arial" panose="020B0604020202020204"/>
                <a:cs typeface="Arial" panose="020B0604020202020204"/>
              </a:rPr>
              <a:t> </a:t>
            </a:r>
            <a:r>
              <a:rPr sz="2400" dirty="0">
                <a:solidFill>
                  <a:srgbClr val="FF0000"/>
                </a:solidFill>
                <a:latin typeface="Arial" panose="020B0604020202020204"/>
                <a:cs typeface="Arial" panose="020B0604020202020204"/>
              </a:rPr>
              <a:t>when</a:t>
            </a:r>
            <a:r>
              <a:rPr sz="2400" spc="-25" dirty="0">
                <a:solidFill>
                  <a:srgbClr val="FF0000"/>
                </a:solidFill>
                <a:latin typeface="Arial" panose="020B0604020202020204"/>
                <a:cs typeface="Arial" panose="020B0604020202020204"/>
              </a:rPr>
              <a:t> </a:t>
            </a:r>
            <a:r>
              <a:rPr sz="2400" dirty="0">
                <a:solidFill>
                  <a:srgbClr val="FF0000"/>
                </a:solidFill>
                <a:latin typeface="Arial" panose="020B0604020202020204"/>
                <a:cs typeface="Arial" panose="020B0604020202020204"/>
              </a:rPr>
              <a:t>saturated</a:t>
            </a:r>
            <a:r>
              <a:rPr sz="2400" spc="-25" dirty="0">
                <a:solidFill>
                  <a:srgbClr val="FF0000"/>
                </a:solidFill>
                <a:latin typeface="Arial" panose="020B0604020202020204"/>
                <a:cs typeface="Arial" panose="020B0604020202020204"/>
              </a:rPr>
              <a:t> :(</a:t>
            </a:r>
            <a:endParaRPr sz="2400">
              <a:latin typeface="Arial" panose="020B0604020202020204"/>
              <a:cs typeface="Arial" panose="020B0604020202020204"/>
            </a:endParaRPr>
          </a:p>
        </p:txBody>
      </p:sp>
      <p:pic>
        <p:nvPicPr>
          <p:cNvPr id="5" name="object 6"/>
          <p:cNvPicPr/>
          <p:nvPr>
            <p:custDataLst>
              <p:tags r:id="rId1"/>
            </p:custDataLst>
          </p:nvPr>
        </p:nvPicPr>
        <p:blipFill>
          <a:blip r:embed="rId2" cstate="print"/>
          <a:stretch>
            <a:fillRect/>
          </a:stretch>
        </p:blipFill>
        <p:spPr>
          <a:xfrm>
            <a:off x="1700013" y="2207128"/>
            <a:ext cx="2369039" cy="1804967"/>
          </a:xfrm>
          <a:prstGeom prst="rect">
            <a:avLst/>
          </a:prstGeom>
        </p:spPr>
      </p:pic>
      <p:pic>
        <p:nvPicPr>
          <p:cNvPr id="7" name="图片 4" descr="屏幕剪辑"/>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752600" y="4191188"/>
            <a:ext cx="3249757" cy="685800"/>
          </a:xfrm>
          <a:prstGeom prst="rect">
            <a:avLst/>
          </a:prstGeom>
        </p:spPr>
      </p:pic>
      <p:pic>
        <p:nvPicPr>
          <p:cNvPr id="8" name="图片 3"/>
          <p:cNvPicPr>
            <a:picLocks noChangeAspect="1"/>
          </p:cNvPicPr>
          <p:nvPr>
            <p:custDataLst>
              <p:tags r:id="rId5"/>
            </p:custDataLst>
          </p:nvPr>
        </p:nvPicPr>
        <p:blipFill>
          <a:blip r:embed="rId6"/>
          <a:stretch>
            <a:fillRect/>
          </a:stretch>
        </p:blipFill>
        <p:spPr>
          <a:xfrm>
            <a:off x="1828801" y="4994702"/>
            <a:ext cx="2541442" cy="423574"/>
          </a:xfrm>
          <a:prstGeom prst="rect">
            <a:avLst/>
          </a:prstGeom>
        </p:spPr>
      </p:pic>
      <p:pic>
        <p:nvPicPr>
          <p:cNvPr id="3" name="Picture 2"/>
          <p:cNvPicPr>
            <a:picLocks noChangeAspect="1"/>
          </p:cNvPicPr>
          <p:nvPr/>
        </p:nvPicPr>
        <p:blipFill>
          <a:blip r:embed="rId7"/>
          <a:stretch>
            <a:fillRect/>
          </a:stretch>
        </p:blipFill>
        <p:spPr>
          <a:xfrm>
            <a:off x="6477000" y="4267200"/>
            <a:ext cx="2654300" cy="698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dirty="0">
                <a:solidFill>
                  <a:srgbClr val="333333"/>
                </a:solidFill>
                <a:effectLst/>
                <a:latin typeface="Arial" panose="020B0604020202020204" pitchFamily="34" charset="0"/>
                <a:sym typeface="+mn-ea"/>
              </a:rPr>
              <a:t>Common activation function: ramp function</a:t>
            </a:r>
            <a:endParaRPr lang="en-US"/>
          </a:p>
        </p:txBody>
      </p:sp>
      <p:sp>
        <p:nvSpPr>
          <p:cNvPr id="7" name="object 3"/>
          <p:cNvSpPr txBox="1"/>
          <p:nvPr>
            <p:custDataLst>
              <p:tags r:id="rId1"/>
            </p:custDataLst>
          </p:nvPr>
        </p:nvSpPr>
        <p:spPr>
          <a:xfrm>
            <a:off x="1659335" y="4396648"/>
            <a:ext cx="2971165" cy="747395"/>
          </a:xfrm>
          <a:prstGeom prst="rect">
            <a:avLst/>
          </a:prstGeom>
        </p:spPr>
        <p:txBody>
          <a:bodyPr vert="horz" wrap="square" lIns="0" tIns="12700" rIns="0" bIns="0" rtlCol="0">
            <a:spAutoFit/>
          </a:bodyPr>
          <a:lstStyle/>
          <a:p>
            <a:pPr marL="927100" lvl="2" indent="457200">
              <a:lnSpc>
                <a:spcPts val="2865"/>
              </a:lnSpc>
              <a:spcBef>
                <a:spcPts val="100"/>
              </a:spcBef>
            </a:pPr>
            <a:r>
              <a:rPr sz="2400" b="1" spc="-20" dirty="0">
                <a:latin typeface="Arial" panose="020B0604020202020204"/>
                <a:cs typeface="Arial" panose="020B0604020202020204"/>
              </a:rPr>
              <a:t>ReLU</a:t>
            </a:r>
            <a:endParaRPr sz="2400">
              <a:latin typeface="Arial" panose="020B0604020202020204"/>
              <a:cs typeface="Arial" panose="020B0604020202020204"/>
            </a:endParaRPr>
          </a:p>
          <a:p>
            <a:pPr marL="12700">
              <a:lnSpc>
                <a:spcPts val="2865"/>
              </a:lnSpc>
            </a:pPr>
            <a:r>
              <a:rPr sz="2400" dirty="0">
                <a:latin typeface="Arial" panose="020B0604020202020204"/>
                <a:cs typeface="Arial" panose="020B0604020202020204"/>
              </a:rPr>
              <a:t>(Rectified</a:t>
            </a:r>
            <a:r>
              <a:rPr sz="2400" spc="-30" dirty="0">
                <a:latin typeface="Arial" panose="020B0604020202020204"/>
                <a:cs typeface="Arial" panose="020B0604020202020204"/>
              </a:rPr>
              <a:t> </a:t>
            </a:r>
            <a:r>
              <a:rPr sz="2400" dirty="0">
                <a:latin typeface="Arial" panose="020B0604020202020204"/>
                <a:cs typeface="Arial" panose="020B0604020202020204"/>
              </a:rPr>
              <a:t>Linear</a:t>
            </a:r>
            <a:r>
              <a:rPr sz="2400" spc="-30" dirty="0">
                <a:latin typeface="Arial" panose="020B0604020202020204"/>
                <a:cs typeface="Arial" panose="020B0604020202020204"/>
              </a:rPr>
              <a:t> </a:t>
            </a:r>
            <a:r>
              <a:rPr sz="2400" spc="-10" dirty="0">
                <a:latin typeface="Arial" panose="020B0604020202020204"/>
                <a:cs typeface="Arial" panose="020B0604020202020204"/>
              </a:rPr>
              <a:t>Unit)</a:t>
            </a:r>
            <a:endParaRPr sz="2400">
              <a:latin typeface="Arial" panose="020B0604020202020204"/>
              <a:cs typeface="Arial" panose="020B0604020202020204"/>
            </a:endParaRPr>
          </a:p>
        </p:txBody>
      </p:sp>
      <p:sp>
        <p:nvSpPr>
          <p:cNvPr id="8" name="object 4"/>
          <p:cNvSpPr txBox="1">
            <a:spLocks noGrp="1"/>
          </p:cNvSpPr>
          <p:nvPr>
            <p:custDataLst>
              <p:tags r:id="rId2"/>
            </p:custDataLst>
          </p:nvPr>
        </p:nvSpPr>
        <p:spPr>
          <a:xfrm>
            <a:off x="5409959" y="1295273"/>
            <a:ext cx="3886200" cy="391160"/>
          </a:xfrm>
          <a:prstGeom prst="rect">
            <a:avLst/>
          </a:prstGeom>
        </p:spPr>
        <p:txBody>
          <a:bodyPr vert="horz" wrap="square" lIns="0" tIns="12700" rIns="0" bIns="0" rtlCol="0">
            <a:spAutoFit/>
          </a:bodyPr>
          <a:lstStyle>
            <a:lvl1pPr>
              <a:defRPr sz="2400" b="0" i="0">
                <a:solidFill>
                  <a:schemeClr val="tx1"/>
                </a:solidFill>
                <a:latin typeface="Arial" panose="020B0604020202020204"/>
                <a:ea typeface="+mj-ea"/>
                <a:cs typeface="Arial" panose="020B0604020202020204"/>
              </a:defRPr>
            </a:lvl1pPr>
          </a:lstStyle>
          <a:p>
            <a:pPr marL="12700">
              <a:lnSpc>
                <a:spcPct val="100000"/>
              </a:lnSpc>
              <a:spcBef>
                <a:spcPts val="100"/>
              </a:spcBef>
              <a:tabLst>
                <a:tab pos="342265" algn="l"/>
              </a:tabLst>
            </a:pPr>
            <a:r>
              <a:rPr spc="-50" dirty="0"/>
              <a:t>-</a:t>
            </a:r>
            <a:r>
              <a:rPr dirty="0"/>
              <a:t>	Computes</a:t>
            </a:r>
            <a:r>
              <a:rPr spc="-25" dirty="0"/>
              <a:t> </a:t>
            </a:r>
            <a:r>
              <a:rPr b="1" dirty="0">
                <a:latin typeface="Arial" panose="020B0604020202020204"/>
                <a:cs typeface="Arial" panose="020B0604020202020204"/>
              </a:rPr>
              <a:t>f(x)</a:t>
            </a:r>
            <a:r>
              <a:rPr b="1" spc="-15" dirty="0">
                <a:latin typeface="Arial" panose="020B0604020202020204"/>
                <a:cs typeface="Arial" panose="020B0604020202020204"/>
              </a:rPr>
              <a:t> </a:t>
            </a:r>
            <a:r>
              <a:rPr b="1" dirty="0">
                <a:latin typeface="Arial" panose="020B0604020202020204"/>
                <a:cs typeface="Arial" panose="020B0604020202020204"/>
              </a:rPr>
              <a:t>=</a:t>
            </a:r>
            <a:r>
              <a:rPr b="1" spc="-15" dirty="0">
                <a:latin typeface="Arial" panose="020B0604020202020204"/>
                <a:cs typeface="Arial" panose="020B0604020202020204"/>
              </a:rPr>
              <a:t> </a:t>
            </a:r>
            <a:r>
              <a:rPr b="1" spc="-10" dirty="0">
                <a:latin typeface="Arial" panose="020B0604020202020204"/>
                <a:cs typeface="Arial" panose="020B0604020202020204"/>
              </a:rPr>
              <a:t>max(0,x)</a:t>
            </a:r>
            <a:endParaRPr b="1" spc="-10" dirty="0">
              <a:latin typeface="Arial" panose="020B0604020202020204"/>
              <a:cs typeface="Arial" panose="020B0604020202020204"/>
            </a:endParaRPr>
          </a:p>
        </p:txBody>
      </p:sp>
      <p:sp>
        <p:nvSpPr>
          <p:cNvPr id="9" name="object 5"/>
          <p:cNvSpPr txBox="1"/>
          <p:nvPr/>
        </p:nvSpPr>
        <p:spPr>
          <a:xfrm>
            <a:off x="5282860" y="1991613"/>
            <a:ext cx="4798060" cy="3723004"/>
          </a:xfrm>
          <a:prstGeom prst="rect">
            <a:avLst/>
          </a:prstGeom>
        </p:spPr>
        <p:txBody>
          <a:bodyPr vert="horz" wrap="square" lIns="0" tIns="12700" rIns="0" bIns="0" rtlCol="0">
            <a:spAutoFit/>
          </a:bodyPr>
          <a:lstStyle/>
          <a:p>
            <a:pPr marL="469900" indent="-321945">
              <a:lnSpc>
                <a:spcPts val="2630"/>
              </a:lnSpc>
              <a:spcBef>
                <a:spcPts val="100"/>
              </a:spcBef>
              <a:buChar char="-"/>
              <a:tabLst>
                <a:tab pos="469265" algn="l"/>
                <a:tab pos="469900" algn="l"/>
              </a:tabLst>
            </a:pPr>
            <a:r>
              <a:rPr sz="2200" dirty="0">
                <a:solidFill>
                  <a:srgbClr val="37761C"/>
                </a:solidFill>
                <a:latin typeface="Arial" panose="020B0604020202020204"/>
                <a:cs typeface="Arial" panose="020B0604020202020204"/>
              </a:rPr>
              <a:t>Does</a:t>
            </a:r>
            <a:r>
              <a:rPr sz="2200" spc="-30" dirty="0">
                <a:solidFill>
                  <a:srgbClr val="37761C"/>
                </a:solidFill>
                <a:latin typeface="Arial" panose="020B0604020202020204"/>
                <a:cs typeface="Arial" panose="020B0604020202020204"/>
              </a:rPr>
              <a:t> </a:t>
            </a:r>
            <a:r>
              <a:rPr sz="2200" dirty="0">
                <a:solidFill>
                  <a:srgbClr val="37761C"/>
                </a:solidFill>
                <a:latin typeface="Arial" panose="020B0604020202020204"/>
                <a:cs typeface="Arial" panose="020B0604020202020204"/>
              </a:rPr>
              <a:t>not</a:t>
            </a:r>
            <a:r>
              <a:rPr sz="2200" spc="-15" dirty="0">
                <a:solidFill>
                  <a:srgbClr val="37761C"/>
                </a:solidFill>
                <a:latin typeface="Arial" panose="020B0604020202020204"/>
                <a:cs typeface="Arial" panose="020B0604020202020204"/>
              </a:rPr>
              <a:t> </a:t>
            </a:r>
            <a:r>
              <a:rPr sz="2200" dirty="0">
                <a:solidFill>
                  <a:srgbClr val="37761C"/>
                </a:solidFill>
                <a:latin typeface="Arial" panose="020B0604020202020204"/>
                <a:cs typeface="Arial" panose="020B0604020202020204"/>
              </a:rPr>
              <a:t>saturate</a:t>
            </a:r>
            <a:r>
              <a:rPr sz="2200" spc="-20" dirty="0">
                <a:solidFill>
                  <a:srgbClr val="37761C"/>
                </a:solidFill>
                <a:latin typeface="Arial" panose="020B0604020202020204"/>
                <a:cs typeface="Arial" panose="020B0604020202020204"/>
              </a:rPr>
              <a:t> </a:t>
            </a:r>
            <a:r>
              <a:rPr sz="2200" dirty="0">
                <a:solidFill>
                  <a:srgbClr val="37761C"/>
                </a:solidFill>
                <a:latin typeface="Arial" panose="020B0604020202020204"/>
                <a:cs typeface="Arial" panose="020B0604020202020204"/>
              </a:rPr>
              <a:t>(in</a:t>
            </a:r>
            <a:r>
              <a:rPr sz="2200" spc="-15" dirty="0">
                <a:solidFill>
                  <a:srgbClr val="37761C"/>
                </a:solidFill>
                <a:latin typeface="Arial" panose="020B0604020202020204"/>
                <a:cs typeface="Arial" panose="020B0604020202020204"/>
              </a:rPr>
              <a:t> </a:t>
            </a:r>
            <a:r>
              <a:rPr sz="2200" spc="-10" dirty="0">
                <a:solidFill>
                  <a:srgbClr val="37761C"/>
                </a:solidFill>
                <a:latin typeface="Arial" panose="020B0604020202020204"/>
                <a:cs typeface="Arial" panose="020B0604020202020204"/>
              </a:rPr>
              <a:t>+region)</a:t>
            </a:r>
            <a:endParaRPr sz="2200">
              <a:latin typeface="Arial" panose="020B0604020202020204"/>
              <a:cs typeface="Arial" panose="020B0604020202020204"/>
            </a:endParaRPr>
          </a:p>
          <a:p>
            <a:pPr marL="469900" indent="-321945">
              <a:lnSpc>
                <a:spcPts val="2625"/>
              </a:lnSpc>
              <a:buChar char="-"/>
              <a:tabLst>
                <a:tab pos="469265" algn="l"/>
                <a:tab pos="469900" algn="l"/>
              </a:tabLst>
            </a:pPr>
            <a:r>
              <a:rPr sz="2200" dirty="0">
                <a:solidFill>
                  <a:srgbClr val="37761C"/>
                </a:solidFill>
                <a:latin typeface="Arial" panose="020B0604020202020204"/>
                <a:cs typeface="Arial" panose="020B0604020202020204"/>
              </a:rPr>
              <a:t>Very</a:t>
            </a:r>
            <a:r>
              <a:rPr sz="2200" spc="-45" dirty="0">
                <a:solidFill>
                  <a:srgbClr val="37761C"/>
                </a:solidFill>
                <a:latin typeface="Arial" panose="020B0604020202020204"/>
                <a:cs typeface="Arial" panose="020B0604020202020204"/>
              </a:rPr>
              <a:t> </a:t>
            </a:r>
            <a:r>
              <a:rPr sz="2200" dirty="0">
                <a:solidFill>
                  <a:srgbClr val="37761C"/>
                </a:solidFill>
                <a:latin typeface="Arial" panose="020B0604020202020204"/>
                <a:cs typeface="Arial" panose="020B0604020202020204"/>
              </a:rPr>
              <a:t>computationally</a:t>
            </a:r>
            <a:r>
              <a:rPr sz="2200" spc="-35" dirty="0">
                <a:solidFill>
                  <a:srgbClr val="37761C"/>
                </a:solidFill>
                <a:latin typeface="Arial" panose="020B0604020202020204"/>
                <a:cs typeface="Arial" panose="020B0604020202020204"/>
              </a:rPr>
              <a:t> </a:t>
            </a:r>
            <a:r>
              <a:rPr sz="2200" spc="-10" dirty="0">
                <a:solidFill>
                  <a:srgbClr val="37761C"/>
                </a:solidFill>
                <a:latin typeface="Arial" panose="020B0604020202020204"/>
                <a:cs typeface="Arial" panose="020B0604020202020204"/>
              </a:rPr>
              <a:t>efficient</a:t>
            </a:r>
            <a:endParaRPr sz="2200">
              <a:latin typeface="Arial" panose="020B0604020202020204"/>
              <a:cs typeface="Arial" panose="020B0604020202020204"/>
            </a:endParaRPr>
          </a:p>
          <a:p>
            <a:pPr marL="469900" marR="285115" indent="-321945">
              <a:lnSpc>
                <a:spcPts val="2630"/>
              </a:lnSpc>
              <a:spcBef>
                <a:spcPts val="85"/>
              </a:spcBef>
              <a:buChar char="-"/>
              <a:tabLst>
                <a:tab pos="469265" algn="l"/>
                <a:tab pos="469900" algn="l"/>
              </a:tabLst>
            </a:pPr>
            <a:r>
              <a:rPr sz="2200" dirty="0">
                <a:solidFill>
                  <a:srgbClr val="37761C"/>
                </a:solidFill>
                <a:latin typeface="Arial" panose="020B0604020202020204"/>
                <a:cs typeface="Arial" panose="020B0604020202020204"/>
              </a:rPr>
              <a:t>Converges</a:t>
            </a:r>
            <a:r>
              <a:rPr sz="2200" spc="-30" dirty="0">
                <a:solidFill>
                  <a:srgbClr val="37761C"/>
                </a:solidFill>
                <a:latin typeface="Arial" panose="020B0604020202020204"/>
                <a:cs typeface="Arial" panose="020B0604020202020204"/>
              </a:rPr>
              <a:t> </a:t>
            </a:r>
            <a:r>
              <a:rPr sz="2200" dirty="0">
                <a:solidFill>
                  <a:srgbClr val="37761C"/>
                </a:solidFill>
                <a:latin typeface="Arial" panose="020B0604020202020204"/>
                <a:cs typeface="Arial" panose="020B0604020202020204"/>
              </a:rPr>
              <a:t>much</a:t>
            </a:r>
            <a:r>
              <a:rPr sz="2200" spc="-25" dirty="0">
                <a:solidFill>
                  <a:srgbClr val="37761C"/>
                </a:solidFill>
                <a:latin typeface="Arial" panose="020B0604020202020204"/>
                <a:cs typeface="Arial" panose="020B0604020202020204"/>
              </a:rPr>
              <a:t> </a:t>
            </a:r>
            <a:r>
              <a:rPr sz="2200" dirty="0">
                <a:solidFill>
                  <a:srgbClr val="37761C"/>
                </a:solidFill>
                <a:latin typeface="Arial" panose="020B0604020202020204"/>
                <a:cs typeface="Arial" panose="020B0604020202020204"/>
              </a:rPr>
              <a:t>faster</a:t>
            </a:r>
            <a:r>
              <a:rPr sz="2200" spc="-25" dirty="0">
                <a:solidFill>
                  <a:srgbClr val="37761C"/>
                </a:solidFill>
                <a:latin typeface="Arial" panose="020B0604020202020204"/>
                <a:cs typeface="Arial" panose="020B0604020202020204"/>
              </a:rPr>
              <a:t> </a:t>
            </a:r>
            <a:r>
              <a:rPr sz="2200" spc="-20" dirty="0">
                <a:solidFill>
                  <a:srgbClr val="37761C"/>
                </a:solidFill>
                <a:latin typeface="Arial" panose="020B0604020202020204"/>
                <a:cs typeface="Arial" panose="020B0604020202020204"/>
              </a:rPr>
              <a:t>than </a:t>
            </a:r>
            <a:r>
              <a:rPr sz="2200" dirty="0">
                <a:solidFill>
                  <a:srgbClr val="37761C"/>
                </a:solidFill>
                <a:latin typeface="Arial" panose="020B0604020202020204"/>
                <a:cs typeface="Arial" panose="020B0604020202020204"/>
              </a:rPr>
              <a:t>sigmoid/tanh</a:t>
            </a:r>
            <a:r>
              <a:rPr sz="2200" spc="-35" dirty="0">
                <a:solidFill>
                  <a:srgbClr val="37761C"/>
                </a:solidFill>
                <a:latin typeface="Arial" panose="020B0604020202020204"/>
                <a:cs typeface="Arial" panose="020B0604020202020204"/>
              </a:rPr>
              <a:t> </a:t>
            </a:r>
            <a:r>
              <a:rPr sz="2200" dirty="0">
                <a:solidFill>
                  <a:srgbClr val="37761C"/>
                </a:solidFill>
                <a:latin typeface="Arial" panose="020B0604020202020204"/>
                <a:cs typeface="Arial" panose="020B0604020202020204"/>
              </a:rPr>
              <a:t>in</a:t>
            </a:r>
            <a:r>
              <a:rPr sz="2200" spc="-20" dirty="0">
                <a:solidFill>
                  <a:srgbClr val="37761C"/>
                </a:solidFill>
                <a:latin typeface="Arial" panose="020B0604020202020204"/>
                <a:cs typeface="Arial" panose="020B0604020202020204"/>
              </a:rPr>
              <a:t> </a:t>
            </a:r>
            <a:r>
              <a:rPr sz="2200" dirty="0">
                <a:solidFill>
                  <a:srgbClr val="37761C"/>
                </a:solidFill>
                <a:latin typeface="Arial" panose="020B0604020202020204"/>
                <a:cs typeface="Arial" panose="020B0604020202020204"/>
              </a:rPr>
              <a:t>practice</a:t>
            </a:r>
            <a:r>
              <a:rPr sz="2200" spc="-25" dirty="0">
                <a:solidFill>
                  <a:srgbClr val="37761C"/>
                </a:solidFill>
                <a:latin typeface="Arial" panose="020B0604020202020204"/>
                <a:cs typeface="Arial" panose="020B0604020202020204"/>
              </a:rPr>
              <a:t> </a:t>
            </a:r>
            <a:r>
              <a:rPr sz="2200" dirty="0">
                <a:solidFill>
                  <a:srgbClr val="37761C"/>
                </a:solidFill>
                <a:latin typeface="Arial" panose="020B0604020202020204"/>
                <a:cs typeface="Arial" panose="020B0604020202020204"/>
              </a:rPr>
              <a:t>(e.g.</a:t>
            </a:r>
            <a:r>
              <a:rPr sz="2200" spc="-20" dirty="0">
                <a:solidFill>
                  <a:srgbClr val="37761C"/>
                </a:solidFill>
                <a:latin typeface="Arial" panose="020B0604020202020204"/>
                <a:cs typeface="Arial" panose="020B0604020202020204"/>
              </a:rPr>
              <a:t> </a:t>
            </a:r>
            <a:r>
              <a:rPr sz="2200" spc="-25" dirty="0">
                <a:solidFill>
                  <a:srgbClr val="37761C"/>
                </a:solidFill>
                <a:latin typeface="Arial" panose="020B0604020202020204"/>
                <a:cs typeface="Arial" panose="020B0604020202020204"/>
              </a:rPr>
              <a:t>6x)</a:t>
            </a:r>
            <a:endParaRPr sz="2200">
              <a:latin typeface="Arial" panose="020B0604020202020204"/>
              <a:cs typeface="Arial" panose="020B0604020202020204"/>
            </a:endParaRPr>
          </a:p>
          <a:p>
            <a:pPr marL="469900" indent="-321945">
              <a:lnSpc>
                <a:spcPts val="2525"/>
              </a:lnSpc>
              <a:buChar char="-"/>
              <a:tabLst>
                <a:tab pos="469265" algn="l"/>
                <a:tab pos="469900" algn="l"/>
              </a:tabLst>
            </a:pPr>
            <a:r>
              <a:rPr sz="2200" dirty="0">
                <a:solidFill>
                  <a:srgbClr val="37761C"/>
                </a:solidFill>
                <a:latin typeface="Arial" panose="020B0604020202020204"/>
                <a:cs typeface="Arial" panose="020B0604020202020204"/>
              </a:rPr>
              <a:t>Actually</a:t>
            </a:r>
            <a:r>
              <a:rPr sz="2200" spc="-35" dirty="0">
                <a:solidFill>
                  <a:srgbClr val="37761C"/>
                </a:solidFill>
                <a:latin typeface="Arial" panose="020B0604020202020204"/>
                <a:cs typeface="Arial" panose="020B0604020202020204"/>
              </a:rPr>
              <a:t> </a:t>
            </a:r>
            <a:r>
              <a:rPr sz="2200" dirty="0">
                <a:solidFill>
                  <a:srgbClr val="37761C"/>
                </a:solidFill>
                <a:latin typeface="Arial" panose="020B0604020202020204"/>
                <a:cs typeface="Arial" panose="020B0604020202020204"/>
              </a:rPr>
              <a:t>more</a:t>
            </a:r>
            <a:r>
              <a:rPr sz="2200" spc="-35" dirty="0">
                <a:solidFill>
                  <a:srgbClr val="37761C"/>
                </a:solidFill>
                <a:latin typeface="Arial" panose="020B0604020202020204"/>
                <a:cs typeface="Arial" panose="020B0604020202020204"/>
              </a:rPr>
              <a:t> </a:t>
            </a:r>
            <a:r>
              <a:rPr sz="2200" dirty="0">
                <a:solidFill>
                  <a:srgbClr val="37761C"/>
                </a:solidFill>
                <a:latin typeface="Arial" panose="020B0604020202020204"/>
                <a:cs typeface="Arial" panose="020B0604020202020204"/>
              </a:rPr>
              <a:t>biologically</a:t>
            </a:r>
            <a:r>
              <a:rPr sz="2200" spc="-30" dirty="0">
                <a:solidFill>
                  <a:srgbClr val="37761C"/>
                </a:solidFill>
                <a:latin typeface="Arial" panose="020B0604020202020204"/>
                <a:cs typeface="Arial" panose="020B0604020202020204"/>
              </a:rPr>
              <a:t> </a:t>
            </a:r>
            <a:r>
              <a:rPr sz="2200" spc="-10" dirty="0">
                <a:solidFill>
                  <a:srgbClr val="37761C"/>
                </a:solidFill>
                <a:latin typeface="Arial" panose="020B0604020202020204"/>
                <a:cs typeface="Arial" panose="020B0604020202020204"/>
              </a:rPr>
              <a:t>plausible</a:t>
            </a:r>
            <a:endParaRPr sz="2200">
              <a:latin typeface="Arial" panose="020B0604020202020204"/>
              <a:cs typeface="Arial" panose="020B0604020202020204"/>
            </a:endParaRPr>
          </a:p>
          <a:p>
            <a:pPr marL="469900">
              <a:lnSpc>
                <a:spcPts val="2635"/>
              </a:lnSpc>
            </a:pPr>
            <a:r>
              <a:rPr sz="2200" dirty="0">
                <a:solidFill>
                  <a:srgbClr val="37761C"/>
                </a:solidFill>
                <a:latin typeface="Arial" panose="020B0604020202020204"/>
                <a:cs typeface="Arial" panose="020B0604020202020204"/>
              </a:rPr>
              <a:t>than</a:t>
            </a:r>
            <a:r>
              <a:rPr sz="2200" spc="-20" dirty="0">
                <a:solidFill>
                  <a:srgbClr val="37761C"/>
                </a:solidFill>
                <a:latin typeface="Arial" panose="020B0604020202020204"/>
                <a:cs typeface="Arial" panose="020B0604020202020204"/>
              </a:rPr>
              <a:t> </a:t>
            </a:r>
            <a:r>
              <a:rPr sz="2200" spc="-10" dirty="0">
                <a:solidFill>
                  <a:srgbClr val="37761C"/>
                </a:solidFill>
                <a:latin typeface="Arial" panose="020B0604020202020204"/>
                <a:cs typeface="Arial" panose="020B0604020202020204"/>
              </a:rPr>
              <a:t>sigmoid</a:t>
            </a:r>
            <a:endParaRPr sz="2200">
              <a:latin typeface="Arial" panose="020B0604020202020204"/>
              <a:cs typeface="Arial" panose="020B0604020202020204"/>
            </a:endParaRPr>
          </a:p>
          <a:p>
            <a:pPr>
              <a:lnSpc>
                <a:spcPct val="100000"/>
              </a:lnSpc>
              <a:spcBef>
                <a:spcPts val="20"/>
              </a:spcBef>
            </a:pPr>
            <a:endParaRPr sz="2450">
              <a:latin typeface="Arial" panose="020B0604020202020204"/>
              <a:cs typeface="Arial" panose="020B0604020202020204"/>
            </a:endParaRPr>
          </a:p>
          <a:p>
            <a:pPr marL="469900" indent="-321945">
              <a:lnSpc>
                <a:spcPts val="2630"/>
              </a:lnSpc>
              <a:buChar char="-"/>
              <a:tabLst>
                <a:tab pos="469265" algn="l"/>
                <a:tab pos="469900" algn="l"/>
              </a:tabLst>
            </a:pPr>
            <a:r>
              <a:rPr sz="2200" dirty="0">
                <a:solidFill>
                  <a:srgbClr val="FF0000"/>
                </a:solidFill>
                <a:latin typeface="Arial" panose="020B0604020202020204"/>
                <a:cs typeface="Arial" panose="020B0604020202020204"/>
              </a:rPr>
              <a:t>Not</a:t>
            </a:r>
            <a:r>
              <a:rPr sz="2200" spc="-30" dirty="0">
                <a:solidFill>
                  <a:srgbClr val="FF0000"/>
                </a:solidFill>
                <a:latin typeface="Arial" panose="020B0604020202020204"/>
                <a:cs typeface="Arial" panose="020B0604020202020204"/>
              </a:rPr>
              <a:t> </a:t>
            </a:r>
            <a:r>
              <a:rPr sz="2200" dirty="0">
                <a:solidFill>
                  <a:srgbClr val="FF0000"/>
                </a:solidFill>
                <a:latin typeface="Arial" panose="020B0604020202020204"/>
                <a:cs typeface="Arial" panose="020B0604020202020204"/>
              </a:rPr>
              <a:t>zero-centered</a:t>
            </a:r>
            <a:r>
              <a:rPr sz="2200" spc="-20" dirty="0">
                <a:solidFill>
                  <a:srgbClr val="FF0000"/>
                </a:solidFill>
                <a:latin typeface="Arial" panose="020B0604020202020204"/>
                <a:cs typeface="Arial" panose="020B0604020202020204"/>
              </a:rPr>
              <a:t> </a:t>
            </a:r>
            <a:r>
              <a:rPr sz="2200" spc="-10" dirty="0">
                <a:solidFill>
                  <a:srgbClr val="FF0000"/>
                </a:solidFill>
                <a:latin typeface="Arial" panose="020B0604020202020204"/>
                <a:cs typeface="Arial" panose="020B0604020202020204"/>
              </a:rPr>
              <a:t>output</a:t>
            </a:r>
            <a:endParaRPr sz="2200">
              <a:latin typeface="Arial" panose="020B0604020202020204"/>
              <a:cs typeface="Arial" panose="020B0604020202020204"/>
            </a:endParaRPr>
          </a:p>
          <a:p>
            <a:pPr marL="469900" indent="-321945">
              <a:lnSpc>
                <a:spcPts val="2635"/>
              </a:lnSpc>
              <a:buChar char="-"/>
              <a:tabLst>
                <a:tab pos="469265" algn="l"/>
                <a:tab pos="469900" algn="l"/>
              </a:tabLst>
            </a:pPr>
            <a:r>
              <a:rPr sz="2200" dirty="0">
                <a:solidFill>
                  <a:srgbClr val="FF0000"/>
                </a:solidFill>
                <a:latin typeface="Arial" panose="020B0604020202020204"/>
                <a:cs typeface="Arial" panose="020B0604020202020204"/>
              </a:rPr>
              <a:t>An</a:t>
            </a:r>
            <a:r>
              <a:rPr sz="2200" spc="-10" dirty="0">
                <a:solidFill>
                  <a:srgbClr val="FF0000"/>
                </a:solidFill>
                <a:latin typeface="Arial" panose="020B0604020202020204"/>
                <a:cs typeface="Arial" panose="020B0604020202020204"/>
              </a:rPr>
              <a:t> annoyance:</a:t>
            </a:r>
            <a:endParaRPr sz="2200">
              <a:latin typeface="Arial" panose="020B0604020202020204"/>
              <a:cs typeface="Arial" panose="020B0604020202020204"/>
            </a:endParaRPr>
          </a:p>
          <a:p>
            <a:pPr>
              <a:lnSpc>
                <a:spcPct val="100000"/>
              </a:lnSpc>
              <a:spcBef>
                <a:spcPts val="20"/>
              </a:spcBef>
            </a:pPr>
            <a:endParaRPr sz="2250">
              <a:latin typeface="Arial" panose="020B0604020202020204"/>
              <a:cs typeface="Arial" panose="020B0604020202020204"/>
            </a:endParaRPr>
          </a:p>
          <a:p>
            <a:pPr marL="12700">
              <a:lnSpc>
                <a:spcPct val="100000"/>
              </a:lnSpc>
            </a:pPr>
            <a:r>
              <a:rPr sz="2200" dirty="0">
                <a:solidFill>
                  <a:srgbClr val="FF0000"/>
                </a:solidFill>
                <a:latin typeface="Arial" panose="020B0604020202020204"/>
                <a:cs typeface="Arial" panose="020B0604020202020204"/>
              </a:rPr>
              <a:t>hint:</a:t>
            </a:r>
            <a:r>
              <a:rPr sz="2200" spc="-30" dirty="0">
                <a:solidFill>
                  <a:srgbClr val="FF0000"/>
                </a:solidFill>
                <a:latin typeface="Arial" panose="020B0604020202020204"/>
                <a:cs typeface="Arial" panose="020B0604020202020204"/>
              </a:rPr>
              <a:t> </a:t>
            </a:r>
            <a:r>
              <a:rPr sz="2200" dirty="0">
                <a:solidFill>
                  <a:srgbClr val="FF0000"/>
                </a:solidFill>
                <a:latin typeface="Arial" panose="020B0604020202020204"/>
                <a:cs typeface="Arial" panose="020B0604020202020204"/>
              </a:rPr>
              <a:t>what</a:t>
            </a:r>
            <a:r>
              <a:rPr sz="2200" spc="-15" dirty="0">
                <a:solidFill>
                  <a:srgbClr val="FF0000"/>
                </a:solidFill>
                <a:latin typeface="Arial" panose="020B0604020202020204"/>
                <a:cs typeface="Arial" panose="020B0604020202020204"/>
              </a:rPr>
              <a:t> </a:t>
            </a:r>
            <a:r>
              <a:rPr sz="2200" dirty="0">
                <a:solidFill>
                  <a:srgbClr val="FF0000"/>
                </a:solidFill>
                <a:latin typeface="Arial" panose="020B0604020202020204"/>
                <a:cs typeface="Arial" panose="020B0604020202020204"/>
              </a:rPr>
              <a:t>is</a:t>
            </a:r>
            <a:r>
              <a:rPr sz="2200" spc="-20" dirty="0">
                <a:solidFill>
                  <a:srgbClr val="FF0000"/>
                </a:solidFill>
                <a:latin typeface="Arial" panose="020B0604020202020204"/>
                <a:cs typeface="Arial" panose="020B0604020202020204"/>
              </a:rPr>
              <a:t> </a:t>
            </a:r>
            <a:r>
              <a:rPr sz="2200" dirty="0">
                <a:solidFill>
                  <a:srgbClr val="FF0000"/>
                </a:solidFill>
                <a:latin typeface="Arial" panose="020B0604020202020204"/>
                <a:cs typeface="Arial" panose="020B0604020202020204"/>
              </a:rPr>
              <a:t>the</a:t>
            </a:r>
            <a:r>
              <a:rPr sz="2200" spc="-15" dirty="0">
                <a:solidFill>
                  <a:srgbClr val="FF0000"/>
                </a:solidFill>
                <a:latin typeface="Arial" panose="020B0604020202020204"/>
                <a:cs typeface="Arial" panose="020B0604020202020204"/>
              </a:rPr>
              <a:t> </a:t>
            </a:r>
            <a:r>
              <a:rPr sz="2200" dirty="0">
                <a:solidFill>
                  <a:srgbClr val="FF0000"/>
                </a:solidFill>
                <a:latin typeface="Arial" panose="020B0604020202020204"/>
                <a:cs typeface="Arial" panose="020B0604020202020204"/>
              </a:rPr>
              <a:t>gradient</a:t>
            </a:r>
            <a:r>
              <a:rPr sz="2200" spc="-20" dirty="0">
                <a:solidFill>
                  <a:srgbClr val="FF0000"/>
                </a:solidFill>
                <a:latin typeface="Arial" panose="020B0604020202020204"/>
                <a:cs typeface="Arial" panose="020B0604020202020204"/>
              </a:rPr>
              <a:t> </a:t>
            </a:r>
            <a:r>
              <a:rPr sz="2200" dirty="0">
                <a:solidFill>
                  <a:srgbClr val="FF0000"/>
                </a:solidFill>
                <a:latin typeface="Arial" panose="020B0604020202020204"/>
                <a:cs typeface="Arial" panose="020B0604020202020204"/>
              </a:rPr>
              <a:t>when</a:t>
            </a:r>
            <a:r>
              <a:rPr sz="2200" spc="-15" dirty="0">
                <a:solidFill>
                  <a:srgbClr val="FF0000"/>
                </a:solidFill>
                <a:latin typeface="Arial" panose="020B0604020202020204"/>
                <a:cs typeface="Arial" panose="020B0604020202020204"/>
              </a:rPr>
              <a:t> </a:t>
            </a:r>
            <a:r>
              <a:rPr sz="2200" dirty="0">
                <a:solidFill>
                  <a:srgbClr val="FF0000"/>
                </a:solidFill>
                <a:latin typeface="Arial" panose="020B0604020202020204"/>
                <a:cs typeface="Arial" panose="020B0604020202020204"/>
              </a:rPr>
              <a:t>x</a:t>
            </a:r>
            <a:r>
              <a:rPr sz="2200" spc="-20" dirty="0">
                <a:solidFill>
                  <a:srgbClr val="FF0000"/>
                </a:solidFill>
                <a:latin typeface="Arial" panose="020B0604020202020204"/>
                <a:cs typeface="Arial" panose="020B0604020202020204"/>
              </a:rPr>
              <a:t> </a:t>
            </a:r>
            <a:r>
              <a:rPr sz="2200" dirty="0">
                <a:solidFill>
                  <a:srgbClr val="FF0000"/>
                </a:solidFill>
                <a:latin typeface="Arial" panose="020B0604020202020204"/>
                <a:cs typeface="Arial" panose="020B0604020202020204"/>
              </a:rPr>
              <a:t>&lt;</a:t>
            </a:r>
            <a:r>
              <a:rPr sz="2200" spc="-15" dirty="0">
                <a:solidFill>
                  <a:srgbClr val="FF0000"/>
                </a:solidFill>
                <a:latin typeface="Arial" panose="020B0604020202020204"/>
                <a:cs typeface="Arial" panose="020B0604020202020204"/>
              </a:rPr>
              <a:t> </a:t>
            </a:r>
            <a:r>
              <a:rPr sz="2200" spc="-25" dirty="0">
                <a:solidFill>
                  <a:srgbClr val="FF0000"/>
                </a:solidFill>
                <a:latin typeface="Arial" panose="020B0604020202020204"/>
                <a:cs typeface="Arial" panose="020B0604020202020204"/>
              </a:rPr>
              <a:t>0?</a:t>
            </a:r>
            <a:endParaRPr sz="2200">
              <a:latin typeface="Arial" panose="020B0604020202020204"/>
              <a:cs typeface="Arial" panose="020B0604020202020204"/>
            </a:endParaRPr>
          </a:p>
        </p:txBody>
      </p:sp>
      <p:pic>
        <p:nvPicPr>
          <p:cNvPr id="10" name="object 6"/>
          <p:cNvPicPr/>
          <p:nvPr>
            <p:custDataLst>
              <p:tags r:id="rId3"/>
            </p:custDataLst>
          </p:nvPr>
        </p:nvPicPr>
        <p:blipFill>
          <a:blip r:embed="rId4" cstate="print"/>
          <a:stretch>
            <a:fillRect/>
          </a:stretch>
        </p:blipFill>
        <p:spPr>
          <a:xfrm>
            <a:off x="2200016" y="2280159"/>
            <a:ext cx="2210964" cy="18249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Problem</a:t>
            </a:r>
            <a:endParaRPr lang="en-US"/>
          </a:p>
        </p:txBody>
      </p:sp>
      <p:grpSp>
        <p:nvGrpSpPr>
          <p:cNvPr id="3" name="object 2"/>
          <p:cNvGrpSpPr/>
          <p:nvPr/>
        </p:nvGrpSpPr>
        <p:grpSpPr>
          <a:xfrm>
            <a:off x="3308832" y="1606662"/>
            <a:ext cx="2032000" cy="2032000"/>
            <a:chOff x="1916912" y="381112"/>
            <a:chExt cx="2032000" cy="2032000"/>
          </a:xfrm>
        </p:grpSpPr>
        <p:sp>
          <p:nvSpPr>
            <p:cNvPr id="4" name="object 3"/>
            <p:cNvSpPr/>
            <p:nvPr>
              <p:custDataLst>
                <p:tags r:id="rId1"/>
              </p:custDataLst>
            </p:nvPr>
          </p:nvSpPr>
          <p:spPr>
            <a:xfrm>
              <a:off x="1921674" y="385874"/>
              <a:ext cx="2022475" cy="2022475"/>
            </a:xfrm>
            <a:custGeom>
              <a:avLst/>
              <a:gdLst/>
              <a:ahLst/>
              <a:cxnLst/>
              <a:rect l="l" t="t" r="r" b="b"/>
              <a:pathLst>
                <a:path w="2022475" h="2022475">
                  <a:moveTo>
                    <a:pt x="1010999" y="2021999"/>
                  </a:moveTo>
                  <a:lnTo>
                    <a:pt x="963407" y="2020899"/>
                  </a:lnTo>
                  <a:lnTo>
                    <a:pt x="916381" y="2017630"/>
                  </a:lnTo>
                  <a:lnTo>
                    <a:pt x="869970" y="2012241"/>
                  </a:lnTo>
                  <a:lnTo>
                    <a:pt x="824222" y="2004781"/>
                  </a:lnTo>
                  <a:lnTo>
                    <a:pt x="779186" y="1995298"/>
                  </a:lnTo>
                  <a:lnTo>
                    <a:pt x="734911" y="1983841"/>
                  </a:lnTo>
                  <a:lnTo>
                    <a:pt x="691445" y="1970458"/>
                  </a:lnTo>
                  <a:lnTo>
                    <a:pt x="648837" y="1955198"/>
                  </a:lnTo>
                  <a:lnTo>
                    <a:pt x="607135" y="1938109"/>
                  </a:lnTo>
                  <a:lnTo>
                    <a:pt x="566387" y="1919240"/>
                  </a:lnTo>
                  <a:lnTo>
                    <a:pt x="526643" y="1898640"/>
                  </a:lnTo>
                  <a:lnTo>
                    <a:pt x="487951" y="1876357"/>
                  </a:lnTo>
                  <a:lnTo>
                    <a:pt x="450359" y="1852439"/>
                  </a:lnTo>
                  <a:lnTo>
                    <a:pt x="413916" y="1826935"/>
                  </a:lnTo>
                  <a:lnTo>
                    <a:pt x="378671" y="1799894"/>
                  </a:lnTo>
                  <a:lnTo>
                    <a:pt x="344671" y="1771364"/>
                  </a:lnTo>
                  <a:lnTo>
                    <a:pt x="311966" y="1741394"/>
                  </a:lnTo>
                  <a:lnTo>
                    <a:pt x="280605" y="1710033"/>
                  </a:lnTo>
                  <a:lnTo>
                    <a:pt x="250635" y="1677328"/>
                  </a:lnTo>
                  <a:lnTo>
                    <a:pt x="222105" y="1643328"/>
                  </a:lnTo>
                  <a:lnTo>
                    <a:pt x="195064" y="1608083"/>
                  </a:lnTo>
                  <a:lnTo>
                    <a:pt x="169560" y="1571640"/>
                  </a:lnTo>
                  <a:lnTo>
                    <a:pt x="145642" y="1534048"/>
                  </a:lnTo>
                  <a:lnTo>
                    <a:pt x="123359" y="1495356"/>
                  </a:lnTo>
                  <a:lnTo>
                    <a:pt x="102759" y="1455612"/>
                  </a:lnTo>
                  <a:lnTo>
                    <a:pt x="83890" y="1414864"/>
                  </a:lnTo>
                  <a:lnTo>
                    <a:pt x="66801" y="1373162"/>
                  </a:lnTo>
                  <a:lnTo>
                    <a:pt x="51541" y="1330554"/>
                  </a:lnTo>
                  <a:lnTo>
                    <a:pt x="38158" y="1287088"/>
                  </a:lnTo>
                  <a:lnTo>
                    <a:pt x="26701" y="1242813"/>
                  </a:lnTo>
                  <a:lnTo>
                    <a:pt x="17218" y="1197777"/>
                  </a:lnTo>
                  <a:lnTo>
                    <a:pt x="9758" y="1152029"/>
                  </a:lnTo>
                  <a:lnTo>
                    <a:pt x="4369" y="1105618"/>
                  </a:lnTo>
                  <a:lnTo>
                    <a:pt x="1100" y="1058592"/>
                  </a:lnTo>
                  <a:lnTo>
                    <a:pt x="0" y="1010999"/>
                  </a:lnTo>
                  <a:lnTo>
                    <a:pt x="1100" y="963407"/>
                  </a:lnTo>
                  <a:lnTo>
                    <a:pt x="4369" y="916381"/>
                  </a:lnTo>
                  <a:lnTo>
                    <a:pt x="9758" y="869970"/>
                  </a:lnTo>
                  <a:lnTo>
                    <a:pt x="17218" y="824222"/>
                  </a:lnTo>
                  <a:lnTo>
                    <a:pt x="26701" y="779186"/>
                  </a:lnTo>
                  <a:lnTo>
                    <a:pt x="38158" y="734911"/>
                  </a:lnTo>
                  <a:lnTo>
                    <a:pt x="51541" y="691445"/>
                  </a:lnTo>
                  <a:lnTo>
                    <a:pt x="66801" y="648837"/>
                  </a:lnTo>
                  <a:lnTo>
                    <a:pt x="83890" y="607135"/>
                  </a:lnTo>
                  <a:lnTo>
                    <a:pt x="102759" y="566387"/>
                  </a:lnTo>
                  <a:lnTo>
                    <a:pt x="123359" y="526643"/>
                  </a:lnTo>
                  <a:lnTo>
                    <a:pt x="145642" y="487951"/>
                  </a:lnTo>
                  <a:lnTo>
                    <a:pt x="169560" y="450359"/>
                  </a:lnTo>
                  <a:lnTo>
                    <a:pt x="195064" y="413916"/>
                  </a:lnTo>
                  <a:lnTo>
                    <a:pt x="222105" y="378671"/>
                  </a:lnTo>
                  <a:lnTo>
                    <a:pt x="250635" y="344671"/>
                  </a:lnTo>
                  <a:lnTo>
                    <a:pt x="280605" y="311966"/>
                  </a:lnTo>
                  <a:lnTo>
                    <a:pt x="311966" y="280605"/>
                  </a:lnTo>
                  <a:lnTo>
                    <a:pt x="344671" y="250635"/>
                  </a:lnTo>
                  <a:lnTo>
                    <a:pt x="378671" y="222105"/>
                  </a:lnTo>
                  <a:lnTo>
                    <a:pt x="413916" y="195064"/>
                  </a:lnTo>
                  <a:lnTo>
                    <a:pt x="450359" y="169560"/>
                  </a:lnTo>
                  <a:lnTo>
                    <a:pt x="487951" y="145642"/>
                  </a:lnTo>
                  <a:lnTo>
                    <a:pt x="526643" y="123359"/>
                  </a:lnTo>
                  <a:lnTo>
                    <a:pt x="566387" y="102759"/>
                  </a:lnTo>
                  <a:lnTo>
                    <a:pt x="607135" y="83890"/>
                  </a:lnTo>
                  <a:lnTo>
                    <a:pt x="648837" y="66801"/>
                  </a:lnTo>
                  <a:lnTo>
                    <a:pt x="691445" y="51541"/>
                  </a:lnTo>
                  <a:lnTo>
                    <a:pt x="734911" y="38158"/>
                  </a:lnTo>
                  <a:lnTo>
                    <a:pt x="779186" y="26701"/>
                  </a:lnTo>
                  <a:lnTo>
                    <a:pt x="824222" y="17218"/>
                  </a:lnTo>
                  <a:lnTo>
                    <a:pt x="869970" y="9758"/>
                  </a:lnTo>
                  <a:lnTo>
                    <a:pt x="916381" y="4369"/>
                  </a:lnTo>
                  <a:lnTo>
                    <a:pt x="963407" y="1100"/>
                  </a:lnTo>
                  <a:lnTo>
                    <a:pt x="1010999" y="0"/>
                  </a:lnTo>
                  <a:lnTo>
                    <a:pt x="1061132" y="1242"/>
                  </a:lnTo>
                  <a:lnTo>
                    <a:pt x="1110924" y="4947"/>
                  </a:lnTo>
                  <a:lnTo>
                    <a:pt x="1160294" y="11079"/>
                  </a:lnTo>
                  <a:lnTo>
                    <a:pt x="1209157" y="19605"/>
                  </a:lnTo>
                  <a:lnTo>
                    <a:pt x="1257431" y="30490"/>
                  </a:lnTo>
                  <a:lnTo>
                    <a:pt x="1305034" y="43700"/>
                  </a:lnTo>
                  <a:lnTo>
                    <a:pt x="1351882" y="59201"/>
                  </a:lnTo>
                  <a:lnTo>
                    <a:pt x="1397892" y="76957"/>
                  </a:lnTo>
                  <a:lnTo>
                    <a:pt x="1442983" y="96936"/>
                  </a:lnTo>
                  <a:lnTo>
                    <a:pt x="1487070" y="119102"/>
                  </a:lnTo>
                  <a:lnTo>
                    <a:pt x="1530071" y="143421"/>
                  </a:lnTo>
                  <a:lnTo>
                    <a:pt x="1571903" y="169859"/>
                  </a:lnTo>
                  <a:lnTo>
                    <a:pt x="1612483" y="198382"/>
                  </a:lnTo>
                  <a:lnTo>
                    <a:pt x="1651729" y="228955"/>
                  </a:lnTo>
                  <a:lnTo>
                    <a:pt x="1689557" y="261544"/>
                  </a:lnTo>
                  <a:lnTo>
                    <a:pt x="1725884" y="296115"/>
                  </a:lnTo>
                  <a:lnTo>
                    <a:pt x="1760455" y="332442"/>
                  </a:lnTo>
                  <a:lnTo>
                    <a:pt x="1793044" y="370270"/>
                  </a:lnTo>
                  <a:lnTo>
                    <a:pt x="1823617" y="409516"/>
                  </a:lnTo>
                  <a:lnTo>
                    <a:pt x="1852140" y="450096"/>
                  </a:lnTo>
                  <a:lnTo>
                    <a:pt x="1878578" y="491928"/>
                  </a:lnTo>
                  <a:lnTo>
                    <a:pt x="1902897" y="534929"/>
                  </a:lnTo>
                  <a:lnTo>
                    <a:pt x="1925063" y="579016"/>
                  </a:lnTo>
                  <a:lnTo>
                    <a:pt x="1945042" y="624107"/>
                  </a:lnTo>
                  <a:lnTo>
                    <a:pt x="1962798" y="670117"/>
                  </a:lnTo>
                  <a:lnTo>
                    <a:pt x="1978299" y="716965"/>
                  </a:lnTo>
                  <a:lnTo>
                    <a:pt x="1991509" y="764568"/>
                  </a:lnTo>
                  <a:lnTo>
                    <a:pt x="2002394" y="812842"/>
                  </a:lnTo>
                  <a:lnTo>
                    <a:pt x="2010920" y="861705"/>
                  </a:lnTo>
                  <a:lnTo>
                    <a:pt x="2017052" y="911075"/>
                  </a:lnTo>
                  <a:lnTo>
                    <a:pt x="2020757" y="960867"/>
                  </a:lnTo>
                  <a:lnTo>
                    <a:pt x="2021999" y="1010999"/>
                  </a:lnTo>
                  <a:lnTo>
                    <a:pt x="2020899" y="1058592"/>
                  </a:lnTo>
                  <a:lnTo>
                    <a:pt x="2017630" y="1105618"/>
                  </a:lnTo>
                  <a:lnTo>
                    <a:pt x="2012241" y="1152029"/>
                  </a:lnTo>
                  <a:lnTo>
                    <a:pt x="2004781" y="1197777"/>
                  </a:lnTo>
                  <a:lnTo>
                    <a:pt x="1995298" y="1242813"/>
                  </a:lnTo>
                  <a:lnTo>
                    <a:pt x="1983841" y="1287088"/>
                  </a:lnTo>
                  <a:lnTo>
                    <a:pt x="1970458" y="1330554"/>
                  </a:lnTo>
                  <a:lnTo>
                    <a:pt x="1955198" y="1373162"/>
                  </a:lnTo>
                  <a:lnTo>
                    <a:pt x="1938109" y="1414864"/>
                  </a:lnTo>
                  <a:lnTo>
                    <a:pt x="1919240" y="1455612"/>
                  </a:lnTo>
                  <a:lnTo>
                    <a:pt x="1898640" y="1495356"/>
                  </a:lnTo>
                  <a:lnTo>
                    <a:pt x="1876357" y="1534048"/>
                  </a:lnTo>
                  <a:lnTo>
                    <a:pt x="1852439" y="1571640"/>
                  </a:lnTo>
                  <a:lnTo>
                    <a:pt x="1826935" y="1608083"/>
                  </a:lnTo>
                  <a:lnTo>
                    <a:pt x="1799894" y="1643328"/>
                  </a:lnTo>
                  <a:lnTo>
                    <a:pt x="1771364" y="1677328"/>
                  </a:lnTo>
                  <a:lnTo>
                    <a:pt x="1741394" y="1710033"/>
                  </a:lnTo>
                  <a:lnTo>
                    <a:pt x="1710033" y="1741394"/>
                  </a:lnTo>
                  <a:lnTo>
                    <a:pt x="1677328" y="1771364"/>
                  </a:lnTo>
                  <a:lnTo>
                    <a:pt x="1643328" y="1799894"/>
                  </a:lnTo>
                  <a:lnTo>
                    <a:pt x="1608083" y="1826935"/>
                  </a:lnTo>
                  <a:lnTo>
                    <a:pt x="1571640" y="1852439"/>
                  </a:lnTo>
                  <a:lnTo>
                    <a:pt x="1534048" y="1876357"/>
                  </a:lnTo>
                  <a:lnTo>
                    <a:pt x="1495356" y="1898640"/>
                  </a:lnTo>
                  <a:lnTo>
                    <a:pt x="1455612" y="1919240"/>
                  </a:lnTo>
                  <a:lnTo>
                    <a:pt x="1414864" y="1938109"/>
                  </a:lnTo>
                  <a:lnTo>
                    <a:pt x="1373162" y="1955198"/>
                  </a:lnTo>
                  <a:lnTo>
                    <a:pt x="1330554" y="1970458"/>
                  </a:lnTo>
                  <a:lnTo>
                    <a:pt x="1287088" y="1983841"/>
                  </a:lnTo>
                  <a:lnTo>
                    <a:pt x="1242812" y="1995298"/>
                  </a:lnTo>
                  <a:lnTo>
                    <a:pt x="1197777" y="2004781"/>
                  </a:lnTo>
                  <a:lnTo>
                    <a:pt x="1152029" y="2012241"/>
                  </a:lnTo>
                  <a:lnTo>
                    <a:pt x="1105618" y="2017630"/>
                  </a:lnTo>
                  <a:lnTo>
                    <a:pt x="1058592" y="2020899"/>
                  </a:lnTo>
                  <a:lnTo>
                    <a:pt x="1010999" y="2021999"/>
                  </a:lnTo>
                  <a:close/>
                </a:path>
              </a:pathLst>
            </a:custGeom>
            <a:solidFill>
              <a:srgbClr val="F3F3F3"/>
            </a:solidFill>
          </p:spPr>
          <p:txBody>
            <a:bodyPr wrap="square" lIns="0" tIns="0" rIns="0" bIns="0" rtlCol="0"/>
            <a:lstStyle/>
            <a:p/>
          </p:txBody>
        </p:sp>
        <p:sp>
          <p:nvSpPr>
            <p:cNvPr id="5" name="object 4"/>
            <p:cNvSpPr/>
            <p:nvPr>
              <p:custDataLst>
                <p:tags r:id="rId2"/>
              </p:custDataLst>
            </p:nvPr>
          </p:nvSpPr>
          <p:spPr>
            <a:xfrm>
              <a:off x="1921674" y="385874"/>
              <a:ext cx="2022475" cy="2022475"/>
            </a:xfrm>
            <a:custGeom>
              <a:avLst/>
              <a:gdLst/>
              <a:ahLst/>
              <a:cxnLst/>
              <a:rect l="l" t="t" r="r" b="b"/>
              <a:pathLst>
                <a:path w="2022475" h="2022475">
                  <a:moveTo>
                    <a:pt x="0" y="1010999"/>
                  </a:moveTo>
                  <a:lnTo>
                    <a:pt x="1100" y="963407"/>
                  </a:lnTo>
                  <a:lnTo>
                    <a:pt x="4369" y="916381"/>
                  </a:lnTo>
                  <a:lnTo>
                    <a:pt x="9758" y="869970"/>
                  </a:lnTo>
                  <a:lnTo>
                    <a:pt x="17218" y="824222"/>
                  </a:lnTo>
                  <a:lnTo>
                    <a:pt x="26701" y="779186"/>
                  </a:lnTo>
                  <a:lnTo>
                    <a:pt x="38158" y="734911"/>
                  </a:lnTo>
                  <a:lnTo>
                    <a:pt x="51541" y="691445"/>
                  </a:lnTo>
                  <a:lnTo>
                    <a:pt x="66801" y="648837"/>
                  </a:lnTo>
                  <a:lnTo>
                    <a:pt x="83890" y="607135"/>
                  </a:lnTo>
                  <a:lnTo>
                    <a:pt x="102759" y="566387"/>
                  </a:lnTo>
                  <a:lnTo>
                    <a:pt x="123359" y="526643"/>
                  </a:lnTo>
                  <a:lnTo>
                    <a:pt x="145642" y="487951"/>
                  </a:lnTo>
                  <a:lnTo>
                    <a:pt x="169560" y="450359"/>
                  </a:lnTo>
                  <a:lnTo>
                    <a:pt x="195064" y="413916"/>
                  </a:lnTo>
                  <a:lnTo>
                    <a:pt x="222105" y="378671"/>
                  </a:lnTo>
                  <a:lnTo>
                    <a:pt x="250635" y="344671"/>
                  </a:lnTo>
                  <a:lnTo>
                    <a:pt x="280605" y="311966"/>
                  </a:lnTo>
                  <a:lnTo>
                    <a:pt x="311966" y="280605"/>
                  </a:lnTo>
                  <a:lnTo>
                    <a:pt x="344671" y="250635"/>
                  </a:lnTo>
                  <a:lnTo>
                    <a:pt x="378671" y="222105"/>
                  </a:lnTo>
                  <a:lnTo>
                    <a:pt x="413916" y="195064"/>
                  </a:lnTo>
                  <a:lnTo>
                    <a:pt x="450359" y="169560"/>
                  </a:lnTo>
                  <a:lnTo>
                    <a:pt x="487951" y="145642"/>
                  </a:lnTo>
                  <a:lnTo>
                    <a:pt x="526643" y="123359"/>
                  </a:lnTo>
                  <a:lnTo>
                    <a:pt x="566387" y="102759"/>
                  </a:lnTo>
                  <a:lnTo>
                    <a:pt x="607135" y="83890"/>
                  </a:lnTo>
                  <a:lnTo>
                    <a:pt x="648837" y="66801"/>
                  </a:lnTo>
                  <a:lnTo>
                    <a:pt x="691445" y="51541"/>
                  </a:lnTo>
                  <a:lnTo>
                    <a:pt x="734911" y="38158"/>
                  </a:lnTo>
                  <a:lnTo>
                    <a:pt x="779186" y="26701"/>
                  </a:lnTo>
                  <a:lnTo>
                    <a:pt x="824222" y="17218"/>
                  </a:lnTo>
                  <a:lnTo>
                    <a:pt x="869970" y="9758"/>
                  </a:lnTo>
                  <a:lnTo>
                    <a:pt x="916381" y="4369"/>
                  </a:lnTo>
                  <a:lnTo>
                    <a:pt x="963407" y="1100"/>
                  </a:lnTo>
                  <a:lnTo>
                    <a:pt x="1010999" y="0"/>
                  </a:lnTo>
                  <a:lnTo>
                    <a:pt x="1061132" y="1242"/>
                  </a:lnTo>
                  <a:lnTo>
                    <a:pt x="1110924" y="4947"/>
                  </a:lnTo>
                  <a:lnTo>
                    <a:pt x="1160294" y="11079"/>
                  </a:lnTo>
                  <a:lnTo>
                    <a:pt x="1209157" y="19605"/>
                  </a:lnTo>
                  <a:lnTo>
                    <a:pt x="1257431" y="30490"/>
                  </a:lnTo>
                  <a:lnTo>
                    <a:pt x="1305034" y="43700"/>
                  </a:lnTo>
                  <a:lnTo>
                    <a:pt x="1351882" y="59201"/>
                  </a:lnTo>
                  <a:lnTo>
                    <a:pt x="1397892" y="76957"/>
                  </a:lnTo>
                  <a:lnTo>
                    <a:pt x="1442983" y="96936"/>
                  </a:lnTo>
                  <a:lnTo>
                    <a:pt x="1487070" y="119102"/>
                  </a:lnTo>
                  <a:lnTo>
                    <a:pt x="1530071" y="143421"/>
                  </a:lnTo>
                  <a:lnTo>
                    <a:pt x="1571903" y="169859"/>
                  </a:lnTo>
                  <a:lnTo>
                    <a:pt x="1612483" y="198382"/>
                  </a:lnTo>
                  <a:lnTo>
                    <a:pt x="1651729" y="228955"/>
                  </a:lnTo>
                  <a:lnTo>
                    <a:pt x="1689557" y="261544"/>
                  </a:lnTo>
                  <a:lnTo>
                    <a:pt x="1725884" y="296115"/>
                  </a:lnTo>
                  <a:lnTo>
                    <a:pt x="1760455" y="332442"/>
                  </a:lnTo>
                  <a:lnTo>
                    <a:pt x="1793044" y="370270"/>
                  </a:lnTo>
                  <a:lnTo>
                    <a:pt x="1823617" y="409516"/>
                  </a:lnTo>
                  <a:lnTo>
                    <a:pt x="1852140" y="450096"/>
                  </a:lnTo>
                  <a:lnTo>
                    <a:pt x="1878578" y="491928"/>
                  </a:lnTo>
                  <a:lnTo>
                    <a:pt x="1902897" y="534929"/>
                  </a:lnTo>
                  <a:lnTo>
                    <a:pt x="1925063" y="579016"/>
                  </a:lnTo>
                  <a:lnTo>
                    <a:pt x="1945042" y="624107"/>
                  </a:lnTo>
                  <a:lnTo>
                    <a:pt x="1962798" y="670117"/>
                  </a:lnTo>
                  <a:lnTo>
                    <a:pt x="1978299" y="716965"/>
                  </a:lnTo>
                  <a:lnTo>
                    <a:pt x="1991509" y="764568"/>
                  </a:lnTo>
                  <a:lnTo>
                    <a:pt x="2002394" y="812842"/>
                  </a:lnTo>
                  <a:lnTo>
                    <a:pt x="2010920" y="861705"/>
                  </a:lnTo>
                  <a:lnTo>
                    <a:pt x="2017052" y="911075"/>
                  </a:lnTo>
                  <a:lnTo>
                    <a:pt x="2020757" y="960867"/>
                  </a:lnTo>
                  <a:lnTo>
                    <a:pt x="2021999" y="1010999"/>
                  </a:lnTo>
                  <a:lnTo>
                    <a:pt x="2020899" y="1058592"/>
                  </a:lnTo>
                  <a:lnTo>
                    <a:pt x="2017630" y="1105618"/>
                  </a:lnTo>
                  <a:lnTo>
                    <a:pt x="2012241" y="1152029"/>
                  </a:lnTo>
                  <a:lnTo>
                    <a:pt x="2004781" y="1197777"/>
                  </a:lnTo>
                  <a:lnTo>
                    <a:pt x="1995298" y="1242813"/>
                  </a:lnTo>
                  <a:lnTo>
                    <a:pt x="1983841" y="1287088"/>
                  </a:lnTo>
                  <a:lnTo>
                    <a:pt x="1970458" y="1330554"/>
                  </a:lnTo>
                  <a:lnTo>
                    <a:pt x="1955198" y="1373162"/>
                  </a:lnTo>
                  <a:lnTo>
                    <a:pt x="1938109" y="1414864"/>
                  </a:lnTo>
                  <a:lnTo>
                    <a:pt x="1919240" y="1455612"/>
                  </a:lnTo>
                  <a:lnTo>
                    <a:pt x="1898640" y="1495356"/>
                  </a:lnTo>
                  <a:lnTo>
                    <a:pt x="1876357" y="1534048"/>
                  </a:lnTo>
                  <a:lnTo>
                    <a:pt x="1852439" y="1571640"/>
                  </a:lnTo>
                  <a:lnTo>
                    <a:pt x="1826935" y="1608083"/>
                  </a:lnTo>
                  <a:lnTo>
                    <a:pt x="1799894" y="1643328"/>
                  </a:lnTo>
                  <a:lnTo>
                    <a:pt x="1771364" y="1677328"/>
                  </a:lnTo>
                  <a:lnTo>
                    <a:pt x="1741394" y="1710033"/>
                  </a:lnTo>
                  <a:lnTo>
                    <a:pt x="1710033" y="1741394"/>
                  </a:lnTo>
                  <a:lnTo>
                    <a:pt x="1677328" y="1771364"/>
                  </a:lnTo>
                  <a:lnTo>
                    <a:pt x="1643328" y="1799894"/>
                  </a:lnTo>
                  <a:lnTo>
                    <a:pt x="1608083" y="1826935"/>
                  </a:lnTo>
                  <a:lnTo>
                    <a:pt x="1571640" y="1852439"/>
                  </a:lnTo>
                  <a:lnTo>
                    <a:pt x="1534048" y="1876357"/>
                  </a:lnTo>
                  <a:lnTo>
                    <a:pt x="1495356" y="1898640"/>
                  </a:lnTo>
                  <a:lnTo>
                    <a:pt x="1455612" y="1919240"/>
                  </a:lnTo>
                  <a:lnTo>
                    <a:pt x="1414864" y="1938109"/>
                  </a:lnTo>
                  <a:lnTo>
                    <a:pt x="1373162" y="1955198"/>
                  </a:lnTo>
                  <a:lnTo>
                    <a:pt x="1330554" y="1970458"/>
                  </a:lnTo>
                  <a:lnTo>
                    <a:pt x="1287088" y="1983841"/>
                  </a:lnTo>
                  <a:lnTo>
                    <a:pt x="1242812" y="1995298"/>
                  </a:lnTo>
                  <a:lnTo>
                    <a:pt x="1197777" y="2004781"/>
                  </a:lnTo>
                  <a:lnTo>
                    <a:pt x="1152029" y="2012241"/>
                  </a:lnTo>
                  <a:lnTo>
                    <a:pt x="1105618" y="2017630"/>
                  </a:lnTo>
                  <a:lnTo>
                    <a:pt x="1058592" y="2020899"/>
                  </a:lnTo>
                  <a:lnTo>
                    <a:pt x="1010999" y="2021999"/>
                  </a:lnTo>
                  <a:lnTo>
                    <a:pt x="963407" y="2020899"/>
                  </a:lnTo>
                  <a:lnTo>
                    <a:pt x="916381" y="2017630"/>
                  </a:lnTo>
                  <a:lnTo>
                    <a:pt x="869970" y="2012241"/>
                  </a:lnTo>
                  <a:lnTo>
                    <a:pt x="824222" y="2004781"/>
                  </a:lnTo>
                  <a:lnTo>
                    <a:pt x="779186" y="1995298"/>
                  </a:lnTo>
                  <a:lnTo>
                    <a:pt x="734911" y="1983841"/>
                  </a:lnTo>
                  <a:lnTo>
                    <a:pt x="691445" y="1970458"/>
                  </a:lnTo>
                  <a:lnTo>
                    <a:pt x="648837" y="1955198"/>
                  </a:lnTo>
                  <a:lnTo>
                    <a:pt x="607135" y="1938109"/>
                  </a:lnTo>
                  <a:lnTo>
                    <a:pt x="566387" y="1919240"/>
                  </a:lnTo>
                  <a:lnTo>
                    <a:pt x="526643" y="1898640"/>
                  </a:lnTo>
                  <a:lnTo>
                    <a:pt x="487951" y="1876357"/>
                  </a:lnTo>
                  <a:lnTo>
                    <a:pt x="450359" y="1852439"/>
                  </a:lnTo>
                  <a:lnTo>
                    <a:pt x="413916" y="1826935"/>
                  </a:lnTo>
                  <a:lnTo>
                    <a:pt x="378671" y="1799894"/>
                  </a:lnTo>
                  <a:lnTo>
                    <a:pt x="344671" y="1771364"/>
                  </a:lnTo>
                  <a:lnTo>
                    <a:pt x="311966" y="1741394"/>
                  </a:lnTo>
                  <a:lnTo>
                    <a:pt x="280605" y="1710033"/>
                  </a:lnTo>
                  <a:lnTo>
                    <a:pt x="250635" y="1677328"/>
                  </a:lnTo>
                  <a:lnTo>
                    <a:pt x="222105" y="1643328"/>
                  </a:lnTo>
                  <a:lnTo>
                    <a:pt x="195064" y="1608083"/>
                  </a:lnTo>
                  <a:lnTo>
                    <a:pt x="169560" y="1571640"/>
                  </a:lnTo>
                  <a:lnTo>
                    <a:pt x="145642" y="1534048"/>
                  </a:lnTo>
                  <a:lnTo>
                    <a:pt x="123359" y="1495356"/>
                  </a:lnTo>
                  <a:lnTo>
                    <a:pt x="102759" y="1455612"/>
                  </a:lnTo>
                  <a:lnTo>
                    <a:pt x="83890" y="1414864"/>
                  </a:lnTo>
                  <a:lnTo>
                    <a:pt x="66801" y="1373162"/>
                  </a:lnTo>
                  <a:lnTo>
                    <a:pt x="51541" y="1330554"/>
                  </a:lnTo>
                  <a:lnTo>
                    <a:pt x="38158" y="1287088"/>
                  </a:lnTo>
                  <a:lnTo>
                    <a:pt x="26701" y="1242813"/>
                  </a:lnTo>
                  <a:lnTo>
                    <a:pt x="17218" y="1197777"/>
                  </a:lnTo>
                  <a:lnTo>
                    <a:pt x="9758" y="1152029"/>
                  </a:lnTo>
                  <a:lnTo>
                    <a:pt x="4369" y="1105618"/>
                  </a:lnTo>
                  <a:lnTo>
                    <a:pt x="1100" y="1058592"/>
                  </a:lnTo>
                  <a:lnTo>
                    <a:pt x="0" y="1010999"/>
                  </a:lnTo>
                  <a:close/>
                </a:path>
              </a:pathLst>
            </a:custGeom>
            <a:ln w="9524">
              <a:solidFill>
                <a:srgbClr val="666666"/>
              </a:solidFill>
            </a:ln>
          </p:spPr>
          <p:txBody>
            <a:bodyPr wrap="square" lIns="0" tIns="0" rIns="0" bIns="0" rtlCol="0"/>
            <a:lstStyle/>
            <a:p/>
          </p:txBody>
        </p:sp>
      </p:grpSp>
      <p:sp>
        <p:nvSpPr>
          <p:cNvPr id="6" name="object 5"/>
          <p:cNvSpPr txBox="1"/>
          <p:nvPr>
            <p:custDataLst>
              <p:tags r:id="rId3"/>
            </p:custDataLst>
          </p:nvPr>
        </p:nvSpPr>
        <p:spPr>
          <a:xfrm>
            <a:off x="4052203" y="2353947"/>
            <a:ext cx="544830" cy="516890"/>
          </a:xfrm>
          <a:prstGeom prst="rect">
            <a:avLst/>
          </a:prstGeom>
        </p:spPr>
        <p:txBody>
          <a:bodyPr vert="horz" wrap="square" lIns="0" tIns="12700" rIns="0" bIns="0" rtlCol="0">
            <a:spAutoFit/>
          </a:bodyPr>
          <a:lstStyle/>
          <a:p>
            <a:pPr marL="12700">
              <a:lnSpc>
                <a:spcPct val="100000"/>
              </a:lnSpc>
              <a:spcBef>
                <a:spcPts val="100"/>
              </a:spcBef>
            </a:pPr>
            <a:r>
              <a:rPr sz="1600" spc="-20" dirty="0">
                <a:latin typeface="Arial" panose="020B0604020202020204"/>
                <a:cs typeface="Arial" panose="020B0604020202020204"/>
              </a:rPr>
              <a:t>ReLU</a:t>
            </a:r>
            <a:endParaRPr sz="1600">
              <a:latin typeface="Arial" panose="020B0604020202020204"/>
              <a:cs typeface="Arial" panose="020B0604020202020204"/>
            </a:endParaRPr>
          </a:p>
          <a:p>
            <a:pPr marL="74295">
              <a:lnSpc>
                <a:spcPct val="100000"/>
              </a:lnSpc>
              <a:spcBef>
                <a:spcPts val="30"/>
              </a:spcBef>
            </a:pPr>
            <a:r>
              <a:rPr sz="1600" spc="-20" dirty="0">
                <a:latin typeface="Arial" panose="020B0604020202020204"/>
                <a:cs typeface="Arial" panose="020B0604020202020204"/>
              </a:rPr>
              <a:t>gate</a:t>
            </a:r>
            <a:endParaRPr sz="1600">
              <a:latin typeface="Arial" panose="020B0604020202020204"/>
              <a:cs typeface="Arial" panose="020B0604020202020204"/>
            </a:endParaRPr>
          </a:p>
        </p:txBody>
      </p:sp>
      <p:grpSp>
        <p:nvGrpSpPr>
          <p:cNvPr id="7" name="object 6"/>
          <p:cNvGrpSpPr/>
          <p:nvPr/>
        </p:nvGrpSpPr>
        <p:grpSpPr>
          <a:xfrm>
            <a:off x="1683414" y="2243249"/>
            <a:ext cx="5539105" cy="1299845"/>
            <a:chOff x="291494" y="1017699"/>
            <a:chExt cx="5539105" cy="1299845"/>
          </a:xfrm>
        </p:grpSpPr>
        <p:sp>
          <p:nvSpPr>
            <p:cNvPr id="8" name="object 7"/>
            <p:cNvSpPr/>
            <p:nvPr>
              <p:custDataLst>
                <p:tags r:id="rId4"/>
              </p:custDataLst>
            </p:nvPr>
          </p:nvSpPr>
          <p:spPr>
            <a:xfrm>
              <a:off x="364375" y="1396874"/>
              <a:ext cx="1443355" cy="0"/>
            </a:xfrm>
            <a:custGeom>
              <a:avLst/>
              <a:gdLst/>
              <a:ahLst/>
              <a:cxnLst/>
              <a:rect l="l" t="t" r="r" b="b"/>
              <a:pathLst>
                <a:path w="1443355">
                  <a:moveTo>
                    <a:pt x="0" y="0"/>
                  </a:moveTo>
                  <a:lnTo>
                    <a:pt x="1442999" y="0"/>
                  </a:lnTo>
                </a:path>
              </a:pathLst>
            </a:custGeom>
            <a:ln w="19049">
              <a:solidFill>
                <a:srgbClr val="37761C"/>
              </a:solidFill>
            </a:ln>
          </p:spPr>
          <p:txBody>
            <a:bodyPr wrap="square" lIns="0" tIns="0" rIns="0" bIns="0" rtlCol="0"/>
            <a:lstStyle/>
            <a:p/>
          </p:txBody>
        </p:sp>
        <p:pic>
          <p:nvPicPr>
            <p:cNvPr id="9" name="object 8"/>
            <p:cNvPicPr/>
            <p:nvPr>
              <p:custDataLst>
                <p:tags r:id="rId5"/>
              </p:custDataLst>
            </p:nvPr>
          </p:nvPicPr>
          <p:blipFill>
            <a:blip r:embed="rId6" cstate="print"/>
            <a:stretch>
              <a:fillRect/>
            </a:stretch>
          </p:blipFill>
          <p:spPr>
            <a:xfrm>
              <a:off x="1797850" y="1355884"/>
              <a:ext cx="105500" cy="81980"/>
            </a:xfrm>
            <a:prstGeom prst="rect">
              <a:avLst/>
            </a:prstGeom>
          </p:spPr>
        </p:pic>
        <p:sp>
          <p:nvSpPr>
            <p:cNvPr id="10" name="object 9"/>
            <p:cNvSpPr/>
            <p:nvPr>
              <p:custDataLst>
                <p:tags r:id="rId7"/>
              </p:custDataLst>
            </p:nvPr>
          </p:nvSpPr>
          <p:spPr>
            <a:xfrm>
              <a:off x="3943674" y="1396874"/>
              <a:ext cx="1634489" cy="0"/>
            </a:xfrm>
            <a:custGeom>
              <a:avLst/>
              <a:gdLst/>
              <a:ahLst/>
              <a:cxnLst/>
              <a:rect l="l" t="t" r="r" b="b"/>
              <a:pathLst>
                <a:path w="1634489">
                  <a:moveTo>
                    <a:pt x="0" y="0"/>
                  </a:moveTo>
                  <a:lnTo>
                    <a:pt x="1634099" y="0"/>
                  </a:lnTo>
                </a:path>
              </a:pathLst>
            </a:custGeom>
            <a:ln w="19049">
              <a:solidFill>
                <a:srgbClr val="37761C"/>
              </a:solidFill>
            </a:ln>
          </p:spPr>
          <p:txBody>
            <a:bodyPr wrap="square" lIns="0" tIns="0" rIns="0" bIns="0" rtlCol="0"/>
            <a:lstStyle/>
            <a:p/>
          </p:txBody>
        </p:sp>
        <p:pic>
          <p:nvPicPr>
            <p:cNvPr id="11" name="object 10"/>
            <p:cNvPicPr/>
            <p:nvPr>
              <p:custDataLst>
                <p:tags r:id="rId8"/>
              </p:custDataLst>
            </p:nvPr>
          </p:nvPicPr>
          <p:blipFill>
            <a:blip r:embed="rId6" cstate="print"/>
            <a:stretch>
              <a:fillRect/>
            </a:stretch>
          </p:blipFill>
          <p:spPr>
            <a:xfrm>
              <a:off x="5568249" y="1355884"/>
              <a:ext cx="105500" cy="81980"/>
            </a:xfrm>
            <a:prstGeom prst="rect">
              <a:avLst/>
            </a:prstGeom>
          </p:spPr>
        </p:pic>
        <p:sp>
          <p:nvSpPr>
            <p:cNvPr id="12" name="object 11"/>
            <p:cNvSpPr/>
            <p:nvPr>
              <p:custDataLst>
                <p:tags r:id="rId9"/>
              </p:custDataLst>
            </p:nvPr>
          </p:nvSpPr>
          <p:spPr>
            <a:xfrm>
              <a:off x="4121594" y="1542527"/>
              <a:ext cx="1534795" cy="0"/>
            </a:xfrm>
            <a:custGeom>
              <a:avLst/>
              <a:gdLst/>
              <a:ahLst/>
              <a:cxnLst/>
              <a:rect l="l" t="t" r="r" b="b"/>
              <a:pathLst>
                <a:path w="1534795">
                  <a:moveTo>
                    <a:pt x="1534199" y="0"/>
                  </a:moveTo>
                  <a:lnTo>
                    <a:pt x="0" y="0"/>
                  </a:lnTo>
                </a:path>
              </a:pathLst>
            </a:custGeom>
            <a:ln w="19049">
              <a:solidFill>
                <a:srgbClr val="FF0000"/>
              </a:solidFill>
            </a:ln>
          </p:spPr>
          <p:txBody>
            <a:bodyPr wrap="square" lIns="0" tIns="0" rIns="0" bIns="0" rtlCol="0"/>
            <a:lstStyle/>
            <a:p/>
          </p:txBody>
        </p:sp>
        <p:pic>
          <p:nvPicPr>
            <p:cNvPr id="13" name="object 12"/>
            <p:cNvPicPr/>
            <p:nvPr>
              <p:custDataLst>
                <p:tags r:id="rId10"/>
              </p:custDataLst>
            </p:nvPr>
          </p:nvPicPr>
          <p:blipFill>
            <a:blip r:embed="rId11" cstate="print"/>
            <a:stretch>
              <a:fillRect/>
            </a:stretch>
          </p:blipFill>
          <p:spPr>
            <a:xfrm>
              <a:off x="4025618" y="1501536"/>
              <a:ext cx="105500" cy="81980"/>
            </a:xfrm>
            <a:prstGeom prst="rect">
              <a:avLst/>
            </a:prstGeom>
          </p:spPr>
        </p:pic>
        <p:sp>
          <p:nvSpPr>
            <p:cNvPr id="14" name="object 13"/>
            <p:cNvSpPr/>
            <p:nvPr>
              <p:custDataLst>
                <p:tags r:id="rId12"/>
              </p:custDataLst>
            </p:nvPr>
          </p:nvSpPr>
          <p:spPr>
            <a:xfrm>
              <a:off x="387469" y="1542527"/>
              <a:ext cx="1534795" cy="0"/>
            </a:xfrm>
            <a:custGeom>
              <a:avLst/>
              <a:gdLst/>
              <a:ahLst/>
              <a:cxnLst/>
              <a:rect l="l" t="t" r="r" b="b"/>
              <a:pathLst>
                <a:path w="1534795">
                  <a:moveTo>
                    <a:pt x="1534199" y="0"/>
                  </a:moveTo>
                  <a:lnTo>
                    <a:pt x="0" y="0"/>
                  </a:lnTo>
                </a:path>
              </a:pathLst>
            </a:custGeom>
            <a:ln w="19049">
              <a:solidFill>
                <a:srgbClr val="FF0000"/>
              </a:solidFill>
            </a:ln>
          </p:spPr>
          <p:txBody>
            <a:bodyPr wrap="square" lIns="0" tIns="0" rIns="0" bIns="0" rtlCol="0"/>
            <a:lstStyle/>
            <a:p/>
          </p:txBody>
        </p:sp>
        <p:pic>
          <p:nvPicPr>
            <p:cNvPr id="15" name="object 14"/>
            <p:cNvPicPr/>
            <p:nvPr>
              <p:custDataLst>
                <p:tags r:id="rId13"/>
              </p:custDataLst>
            </p:nvPr>
          </p:nvPicPr>
          <p:blipFill>
            <a:blip r:embed="rId11" cstate="print"/>
            <a:stretch>
              <a:fillRect/>
            </a:stretch>
          </p:blipFill>
          <p:spPr>
            <a:xfrm>
              <a:off x="291494" y="1501536"/>
              <a:ext cx="105500" cy="81980"/>
            </a:xfrm>
            <a:prstGeom prst="rect">
              <a:avLst/>
            </a:prstGeom>
          </p:spPr>
        </p:pic>
        <p:pic>
          <p:nvPicPr>
            <p:cNvPr id="16" name="object 15"/>
            <p:cNvPicPr/>
            <p:nvPr>
              <p:custDataLst>
                <p:tags r:id="rId14"/>
              </p:custDataLst>
            </p:nvPr>
          </p:nvPicPr>
          <p:blipFill>
            <a:blip r:embed="rId15" cstate="print"/>
            <a:stretch>
              <a:fillRect/>
            </a:stretch>
          </p:blipFill>
          <p:spPr>
            <a:xfrm>
              <a:off x="4627262" y="1642028"/>
              <a:ext cx="381224" cy="620295"/>
            </a:xfrm>
            <a:prstGeom prst="rect">
              <a:avLst/>
            </a:prstGeom>
          </p:spPr>
        </p:pic>
        <p:sp>
          <p:nvSpPr>
            <p:cNvPr id="17" name="object 16"/>
            <p:cNvSpPr/>
            <p:nvPr>
              <p:custDataLst>
                <p:tags r:id="rId16"/>
              </p:custDataLst>
            </p:nvPr>
          </p:nvSpPr>
          <p:spPr>
            <a:xfrm>
              <a:off x="4622499" y="1637266"/>
              <a:ext cx="391160" cy="675640"/>
            </a:xfrm>
            <a:custGeom>
              <a:avLst/>
              <a:gdLst/>
              <a:ahLst/>
              <a:cxnLst/>
              <a:rect l="l" t="t" r="r" b="b"/>
              <a:pathLst>
                <a:path w="391160" h="675639">
                  <a:moveTo>
                    <a:pt x="0" y="0"/>
                  </a:moveTo>
                  <a:lnTo>
                    <a:pt x="390749" y="0"/>
                  </a:lnTo>
                  <a:lnTo>
                    <a:pt x="390749" y="675049"/>
                  </a:lnTo>
                  <a:lnTo>
                    <a:pt x="0" y="675049"/>
                  </a:lnTo>
                  <a:lnTo>
                    <a:pt x="0" y="0"/>
                  </a:lnTo>
                  <a:close/>
                </a:path>
              </a:pathLst>
            </a:custGeom>
            <a:ln w="9524">
              <a:solidFill>
                <a:srgbClr val="FF0000"/>
              </a:solidFill>
            </a:ln>
          </p:spPr>
          <p:txBody>
            <a:bodyPr wrap="square" lIns="0" tIns="0" rIns="0" bIns="0" rtlCol="0"/>
            <a:lstStyle/>
            <a:p/>
          </p:txBody>
        </p:sp>
        <p:pic>
          <p:nvPicPr>
            <p:cNvPr id="18" name="object 17"/>
            <p:cNvPicPr/>
            <p:nvPr>
              <p:custDataLst>
                <p:tags r:id="rId17"/>
              </p:custDataLst>
            </p:nvPr>
          </p:nvPicPr>
          <p:blipFill>
            <a:blip r:embed="rId18" cstate="print"/>
            <a:stretch>
              <a:fillRect/>
            </a:stretch>
          </p:blipFill>
          <p:spPr>
            <a:xfrm>
              <a:off x="2042026" y="1179150"/>
              <a:ext cx="381199" cy="574719"/>
            </a:xfrm>
            <a:prstGeom prst="rect">
              <a:avLst/>
            </a:prstGeom>
          </p:spPr>
        </p:pic>
        <p:sp>
          <p:nvSpPr>
            <p:cNvPr id="19" name="object 18"/>
            <p:cNvSpPr/>
            <p:nvPr>
              <p:custDataLst>
                <p:tags r:id="rId19"/>
              </p:custDataLst>
            </p:nvPr>
          </p:nvSpPr>
          <p:spPr>
            <a:xfrm>
              <a:off x="2037263" y="1174387"/>
              <a:ext cx="391160" cy="584835"/>
            </a:xfrm>
            <a:custGeom>
              <a:avLst/>
              <a:gdLst/>
              <a:ahLst/>
              <a:cxnLst/>
              <a:rect l="l" t="t" r="r" b="b"/>
              <a:pathLst>
                <a:path w="391160" h="584835">
                  <a:moveTo>
                    <a:pt x="0" y="0"/>
                  </a:moveTo>
                  <a:lnTo>
                    <a:pt x="390724" y="0"/>
                  </a:lnTo>
                  <a:lnTo>
                    <a:pt x="390724" y="584245"/>
                  </a:lnTo>
                  <a:lnTo>
                    <a:pt x="0" y="584245"/>
                  </a:lnTo>
                  <a:lnTo>
                    <a:pt x="0" y="0"/>
                  </a:lnTo>
                  <a:close/>
                </a:path>
              </a:pathLst>
            </a:custGeom>
            <a:ln w="9524">
              <a:solidFill>
                <a:srgbClr val="FF0000"/>
              </a:solidFill>
            </a:ln>
          </p:spPr>
          <p:txBody>
            <a:bodyPr wrap="square" lIns="0" tIns="0" rIns="0" bIns="0" rtlCol="0"/>
            <a:lstStyle/>
            <a:p/>
          </p:txBody>
        </p:sp>
        <p:pic>
          <p:nvPicPr>
            <p:cNvPr id="20" name="object 19"/>
            <p:cNvPicPr/>
            <p:nvPr>
              <p:custDataLst>
                <p:tags r:id="rId20"/>
              </p:custDataLst>
            </p:nvPr>
          </p:nvPicPr>
          <p:blipFill>
            <a:blip r:embed="rId21" cstate="print"/>
            <a:stretch>
              <a:fillRect/>
            </a:stretch>
          </p:blipFill>
          <p:spPr>
            <a:xfrm>
              <a:off x="439862" y="1688169"/>
              <a:ext cx="1406123" cy="535666"/>
            </a:xfrm>
            <a:prstGeom prst="rect">
              <a:avLst/>
            </a:prstGeom>
          </p:spPr>
        </p:pic>
        <p:sp>
          <p:nvSpPr>
            <p:cNvPr id="21" name="object 20"/>
            <p:cNvSpPr/>
            <p:nvPr>
              <p:custDataLst>
                <p:tags r:id="rId22"/>
              </p:custDataLst>
            </p:nvPr>
          </p:nvSpPr>
          <p:spPr>
            <a:xfrm>
              <a:off x="435100" y="1683407"/>
              <a:ext cx="1416050" cy="584835"/>
            </a:xfrm>
            <a:custGeom>
              <a:avLst/>
              <a:gdLst/>
              <a:ahLst/>
              <a:cxnLst/>
              <a:rect l="l" t="t" r="r" b="b"/>
              <a:pathLst>
                <a:path w="1416050" h="584835">
                  <a:moveTo>
                    <a:pt x="0" y="0"/>
                  </a:moveTo>
                  <a:lnTo>
                    <a:pt x="1415648" y="0"/>
                  </a:lnTo>
                  <a:lnTo>
                    <a:pt x="1415648" y="584249"/>
                  </a:lnTo>
                  <a:lnTo>
                    <a:pt x="0" y="584249"/>
                  </a:lnTo>
                  <a:lnTo>
                    <a:pt x="0" y="0"/>
                  </a:lnTo>
                  <a:close/>
                </a:path>
              </a:pathLst>
            </a:custGeom>
            <a:ln w="9524">
              <a:solidFill>
                <a:srgbClr val="FF0000"/>
              </a:solidFill>
            </a:ln>
          </p:spPr>
          <p:txBody>
            <a:bodyPr wrap="square" lIns="0" tIns="0" rIns="0" bIns="0" rtlCol="0"/>
            <a:lstStyle/>
            <a:p/>
          </p:txBody>
        </p:sp>
        <p:pic>
          <p:nvPicPr>
            <p:cNvPr id="22" name="object 21"/>
            <p:cNvPicPr/>
            <p:nvPr>
              <p:custDataLst>
                <p:tags r:id="rId23"/>
              </p:custDataLst>
            </p:nvPr>
          </p:nvPicPr>
          <p:blipFill>
            <a:blip r:embed="rId24" cstate="print"/>
            <a:stretch>
              <a:fillRect/>
            </a:stretch>
          </p:blipFill>
          <p:spPr>
            <a:xfrm>
              <a:off x="4007300" y="1017699"/>
              <a:ext cx="1823187" cy="282299"/>
            </a:xfrm>
            <a:prstGeom prst="rect">
              <a:avLst/>
            </a:prstGeom>
          </p:spPr>
        </p:pic>
      </p:grpSp>
      <p:sp>
        <p:nvSpPr>
          <p:cNvPr id="23" name="object 22"/>
          <p:cNvSpPr txBox="1"/>
          <p:nvPr>
            <p:custDataLst>
              <p:tags r:id="rId25"/>
            </p:custDataLst>
          </p:nvPr>
        </p:nvSpPr>
        <p:spPr>
          <a:xfrm>
            <a:off x="2557845" y="2154933"/>
            <a:ext cx="1778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panose="020B0604020202020204"/>
                <a:cs typeface="Arial" panose="020B0604020202020204"/>
              </a:rPr>
              <a:t>x</a:t>
            </a:r>
            <a:endParaRPr sz="2400">
              <a:latin typeface="Arial" panose="020B0604020202020204"/>
              <a:cs typeface="Arial" panose="020B0604020202020204"/>
            </a:endParaRPr>
          </a:p>
        </p:txBody>
      </p:sp>
      <p:sp>
        <p:nvSpPr>
          <p:cNvPr id="24" name="object 23"/>
          <p:cNvSpPr txBox="1"/>
          <p:nvPr>
            <p:custDataLst>
              <p:tags r:id="rId26"/>
            </p:custDataLst>
          </p:nvPr>
        </p:nvSpPr>
        <p:spPr>
          <a:xfrm>
            <a:off x="1929420" y="4137058"/>
            <a:ext cx="3996690" cy="1115060"/>
          </a:xfrm>
          <a:prstGeom prst="rect">
            <a:avLst/>
          </a:prstGeom>
        </p:spPr>
        <p:txBody>
          <a:bodyPr vert="horz" wrap="square" lIns="0" tIns="27940" rIns="0" bIns="0" rtlCol="0">
            <a:spAutoFit/>
          </a:bodyPr>
          <a:lstStyle/>
          <a:p>
            <a:pPr marL="12700" marR="5080">
              <a:lnSpc>
                <a:spcPts val="2850"/>
              </a:lnSpc>
              <a:spcBef>
                <a:spcPts val="220"/>
              </a:spcBef>
            </a:pPr>
            <a:r>
              <a:rPr sz="2400" dirty="0">
                <a:latin typeface="Arial" panose="020B0604020202020204"/>
                <a:cs typeface="Arial" panose="020B0604020202020204"/>
              </a:rPr>
              <a:t>What</a:t>
            </a:r>
            <a:r>
              <a:rPr sz="2400" spc="-30" dirty="0">
                <a:latin typeface="Arial" panose="020B0604020202020204"/>
                <a:cs typeface="Arial" panose="020B0604020202020204"/>
              </a:rPr>
              <a:t> </a:t>
            </a:r>
            <a:r>
              <a:rPr sz="2400" dirty="0">
                <a:latin typeface="Arial" panose="020B0604020202020204"/>
                <a:cs typeface="Arial" panose="020B0604020202020204"/>
              </a:rPr>
              <a:t>happens</a:t>
            </a:r>
            <a:r>
              <a:rPr sz="2400" spc="-15" dirty="0">
                <a:latin typeface="Arial" panose="020B0604020202020204"/>
                <a:cs typeface="Arial" panose="020B0604020202020204"/>
              </a:rPr>
              <a:t> </a:t>
            </a:r>
            <a:r>
              <a:rPr sz="2400" dirty="0">
                <a:latin typeface="Arial" panose="020B0604020202020204"/>
                <a:cs typeface="Arial" panose="020B0604020202020204"/>
              </a:rPr>
              <a:t>when</a:t>
            </a:r>
            <a:r>
              <a:rPr sz="2400" spc="-20" dirty="0">
                <a:latin typeface="Arial" panose="020B0604020202020204"/>
                <a:cs typeface="Arial" panose="020B0604020202020204"/>
              </a:rPr>
              <a:t> </a:t>
            </a:r>
            <a:r>
              <a:rPr sz="2400" dirty="0">
                <a:latin typeface="Arial" panose="020B0604020202020204"/>
                <a:cs typeface="Arial" panose="020B0604020202020204"/>
              </a:rPr>
              <a:t>x</a:t>
            </a:r>
            <a:r>
              <a:rPr sz="2400" spc="-15" dirty="0">
                <a:latin typeface="Arial" panose="020B0604020202020204"/>
                <a:cs typeface="Arial" panose="020B0604020202020204"/>
              </a:rPr>
              <a:t> </a:t>
            </a:r>
            <a:r>
              <a:rPr sz="2400" dirty="0">
                <a:latin typeface="Arial" panose="020B0604020202020204"/>
                <a:cs typeface="Arial" panose="020B0604020202020204"/>
              </a:rPr>
              <a:t>=</a:t>
            </a:r>
            <a:r>
              <a:rPr sz="2400" spc="-15" dirty="0">
                <a:latin typeface="Arial" panose="020B0604020202020204"/>
                <a:cs typeface="Arial" panose="020B0604020202020204"/>
              </a:rPr>
              <a:t> </a:t>
            </a:r>
            <a:r>
              <a:rPr sz="2400" dirty="0">
                <a:latin typeface="Arial" panose="020B0604020202020204"/>
                <a:cs typeface="Arial" panose="020B0604020202020204"/>
              </a:rPr>
              <a:t>-</a:t>
            </a:r>
            <a:r>
              <a:rPr sz="2400" spc="-25" dirty="0">
                <a:latin typeface="Arial" panose="020B0604020202020204"/>
                <a:cs typeface="Arial" panose="020B0604020202020204"/>
              </a:rPr>
              <a:t>10? </a:t>
            </a:r>
            <a:r>
              <a:rPr sz="2400" dirty="0">
                <a:latin typeface="Arial" panose="020B0604020202020204"/>
                <a:cs typeface="Arial" panose="020B0604020202020204"/>
              </a:rPr>
              <a:t>What</a:t>
            </a:r>
            <a:r>
              <a:rPr sz="2400" spc="-30" dirty="0">
                <a:latin typeface="Arial" panose="020B0604020202020204"/>
                <a:cs typeface="Arial" panose="020B0604020202020204"/>
              </a:rPr>
              <a:t> </a:t>
            </a:r>
            <a:r>
              <a:rPr sz="2400" dirty="0">
                <a:latin typeface="Arial" panose="020B0604020202020204"/>
                <a:cs typeface="Arial" panose="020B0604020202020204"/>
              </a:rPr>
              <a:t>happens</a:t>
            </a:r>
            <a:r>
              <a:rPr sz="2400" spc="-15" dirty="0">
                <a:latin typeface="Arial" panose="020B0604020202020204"/>
                <a:cs typeface="Arial" panose="020B0604020202020204"/>
              </a:rPr>
              <a:t> </a:t>
            </a:r>
            <a:r>
              <a:rPr sz="2400" dirty="0">
                <a:latin typeface="Arial" panose="020B0604020202020204"/>
                <a:cs typeface="Arial" panose="020B0604020202020204"/>
              </a:rPr>
              <a:t>when</a:t>
            </a:r>
            <a:r>
              <a:rPr sz="2400" spc="-20" dirty="0">
                <a:latin typeface="Arial" panose="020B0604020202020204"/>
                <a:cs typeface="Arial" panose="020B0604020202020204"/>
              </a:rPr>
              <a:t> </a:t>
            </a:r>
            <a:r>
              <a:rPr sz="2400" dirty="0">
                <a:latin typeface="Arial" panose="020B0604020202020204"/>
                <a:cs typeface="Arial" panose="020B0604020202020204"/>
              </a:rPr>
              <a:t>x</a:t>
            </a:r>
            <a:r>
              <a:rPr sz="2400" spc="-15" dirty="0">
                <a:latin typeface="Arial" panose="020B0604020202020204"/>
                <a:cs typeface="Arial" panose="020B0604020202020204"/>
              </a:rPr>
              <a:t> </a:t>
            </a:r>
            <a:r>
              <a:rPr sz="2400" dirty="0">
                <a:latin typeface="Arial" panose="020B0604020202020204"/>
                <a:cs typeface="Arial" panose="020B0604020202020204"/>
              </a:rPr>
              <a:t>=</a:t>
            </a:r>
            <a:r>
              <a:rPr sz="2400" spc="-15" dirty="0">
                <a:latin typeface="Arial" panose="020B0604020202020204"/>
                <a:cs typeface="Arial" panose="020B0604020202020204"/>
              </a:rPr>
              <a:t> </a:t>
            </a:r>
            <a:r>
              <a:rPr sz="2400" spc="-25" dirty="0">
                <a:latin typeface="Arial" panose="020B0604020202020204"/>
                <a:cs typeface="Arial" panose="020B0604020202020204"/>
              </a:rPr>
              <a:t>0?</a:t>
            </a:r>
            <a:endParaRPr sz="2400">
              <a:latin typeface="Arial" panose="020B0604020202020204"/>
              <a:cs typeface="Arial" panose="020B0604020202020204"/>
            </a:endParaRPr>
          </a:p>
          <a:p>
            <a:pPr marL="12700">
              <a:lnSpc>
                <a:spcPts val="2760"/>
              </a:lnSpc>
            </a:pPr>
            <a:r>
              <a:rPr sz="2400" dirty="0">
                <a:latin typeface="Arial" panose="020B0604020202020204"/>
                <a:cs typeface="Arial" panose="020B0604020202020204"/>
              </a:rPr>
              <a:t>What</a:t>
            </a:r>
            <a:r>
              <a:rPr sz="2400" spc="-30" dirty="0">
                <a:latin typeface="Arial" panose="020B0604020202020204"/>
                <a:cs typeface="Arial" panose="020B0604020202020204"/>
              </a:rPr>
              <a:t> </a:t>
            </a:r>
            <a:r>
              <a:rPr sz="2400" dirty="0">
                <a:latin typeface="Arial" panose="020B0604020202020204"/>
                <a:cs typeface="Arial" panose="020B0604020202020204"/>
              </a:rPr>
              <a:t>happens</a:t>
            </a:r>
            <a:r>
              <a:rPr sz="2400" spc="-15" dirty="0">
                <a:latin typeface="Arial" panose="020B0604020202020204"/>
                <a:cs typeface="Arial" panose="020B0604020202020204"/>
              </a:rPr>
              <a:t> </a:t>
            </a:r>
            <a:r>
              <a:rPr sz="2400" dirty="0">
                <a:latin typeface="Arial" panose="020B0604020202020204"/>
                <a:cs typeface="Arial" panose="020B0604020202020204"/>
              </a:rPr>
              <a:t>when</a:t>
            </a:r>
            <a:r>
              <a:rPr sz="2400" spc="-20" dirty="0">
                <a:latin typeface="Arial" panose="020B0604020202020204"/>
                <a:cs typeface="Arial" panose="020B0604020202020204"/>
              </a:rPr>
              <a:t> </a:t>
            </a:r>
            <a:r>
              <a:rPr sz="2400" dirty="0">
                <a:latin typeface="Arial" panose="020B0604020202020204"/>
                <a:cs typeface="Arial" panose="020B0604020202020204"/>
              </a:rPr>
              <a:t>x</a:t>
            </a:r>
            <a:r>
              <a:rPr sz="2400" spc="-15" dirty="0">
                <a:latin typeface="Arial" panose="020B0604020202020204"/>
                <a:cs typeface="Arial" panose="020B0604020202020204"/>
              </a:rPr>
              <a:t> </a:t>
            </a:r>
            <a:r>
              <a:rPr sz="2400" dirty="0">
                <a:latin typeface="Arial" panose="020B0604020202020204"/>
                <a:cs typeface="Arial" panose="020B0604020202020204"/>
              </a:rPr>
              <a:t>=</a:t>
            </a:r>
            <a:r>
              <a:rPr sz="2400" spc="-15" dirty="0">
                <a:latin typeface="Arial" panose="020B0604020202020204"/>
                <a:cs typeface="Arial" panose="020B0604020202020204"/>
              </a:rPr>
              <a:t> </a:t>
            </a:r>
            <a:r>
              <a:rPr sz="2400" spc="-25" dirty="0">
                <a:latin typeface="Arial" panose="020B0604020202020204"/>
                <a:cs typeface="Arial" panose="020B0604020202020204"/>
              </a:rPr>
              <a:t>10?</a:t>
            </a:r>
            <a:endParaRPr sz="2400">
              <a:latin typeface="Arial" panose="020B0604020202020204"/>
              <a:cs typeface="Arial" panose="020B0604020202020204"/>
            </a:endParaRPr>
          </a:p>
        </p:txBody>
      </p:sp>
      <p:pic>
        <p:nvPicPr>
          <p:cNvPr id="25" name="object 24"/>
          <p:cNvPicPr/>
          <p:nvPr>
            <p:custDataLst>
              <p:tags r:id="rId27"/>
            </p:custDataLst>
          </p:nvPr>
        </p:nvPicPr>
        <p:blipFill>
          <a:blip r:embed="rId28" cstate="print"/>
          <a:stretch>
            <a:fillRect/>
          </a:stretch>
        </p:blipFill>
        <p:spPr>
          <a:xfrm>
            <a:off x="7717026" y="1646519"/>
            <a:ext cx="2210964" cy="1824912"/>
          </a:xfrm>
          <a:prstGeom prst="rect">
            <a:avLst/>
          </a:prstGeom>
        </p:spPr>
      </p:pic>
      <p:pic>
        <p:nvPicPr>
          <p:cNvPr id="27" name="Picture 26"/>
          <p:cNvPicPr>
            <a:picLocks noChangeAspect="1"/>
          </p:cNvPicPr>
          <p:nvPr/>
        </p:nvPicPr>
        <p:blipFill>
          <a:blip r:embed="rId29"/>
          <a:stretch>
            <a:fillRect/>
          </a:stretch>
        </p:blipFill>
        <p:spPr>
          <a:xfrm>
            <a:off x="6629400" y="3810000"/>
            <a:ext cx="4744720" cy="10998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Dead ReLU</a:t>
            </a:r>
            <a:endParaRPr lang="en-US"/>
          </a:p>
        </p:txBody>
      </p:sp>
      <p:grpSp>
        <p:nvGrpSpPr>
          <p:cNvPr id="3" name="object 2"/>
          <p:cNvGrpSpPr/>
          <p:nvPr/>
        </p:nvGrpSpPr>
        <p:grpSpPr>
          <a:xfrm>
            <a:off x="2943098" y="1609725"/>
            <a:ext cx="5713730" cy="3941445"/>
            <a:chOff x="1300353" y="-9525"/>
            <a:chExt cx="5713730" cy="3941445"/>
          </a:xfrm>
        </p:grpSpPr>
        <p:sp>
          <p:nvSpPr>
            <p:cNvPr id="4" name="object 3"/>
            <p:cNvSpPr/>
            <p:nvPr>
              <p:custDataLst>
                <p:tags r:id="rId1"/>
              </p:custDataLst>
            </p:nvPr>
          </p:nvSpPr>
          <p:spPr>
            <a:xfrm>
              <a:off x="1309878" y="0"/>
              <a:ext cx="5694680" cy="3922395"/>
            </a:xfrm>
            <a:custGeom>
              <a:avLst/>
              <a:gdLst/>
              <a:ahLst/>
              <a:cxnLst/>
              <a:rect l="l" t="t" r="r" b="b"/>
              <a:pathLst>
                <a:path w="5694680" h="3922395">
                  <a:moveTo>
                    <a:pt x="3846652" y="605758"/>
                  </a:moveTo>
                  <a:lnTo>
                    <a:pt x="3021784" y="605758"/>
                  </a:lnTo>
                  <a:lnTo>
                    <a:pt x="3658774" y="0"/>
                  </a:lnTo>
                  <a:lnTo>
                    <a:pt x="3884774" y="0"/>
                  </a:lnTo>
                  <a:lnTo>
                    <a:pt x="3846652" y="605758"/>
                  </a:lnTo>
                  <a:close/>
                </a:path>
                <a:path w="5694680" h="3922395">
                  <a:moveTo>
                    <a:pt x="4337489" y="997764"/>
                  </a:moveTo>
                  <a:lnTo>
                    <a:pt x="2254079" y="997764"/>
                  </a:lnTo>
                  <a:lnTo>
                    <a:pt x="2563059" y="134005"/>
                  </a:lnTo>
                  <a:lnTo>
                    <a:pt x="3021784" y="605758"/>
                  </a:lnTo>
                  <a:lnTo>
                    <a:pt x="3846652" y="605758"/>
                  </a:lnTo>
                  <a:lnTo>
                    <a:pt x="3829298" y="881507"/>
                  </a:lnTo>
                  <a:lnTo>
                    <a:pt x="4414723" y="881507"/>
                  </a:lnTo>
                  <a:lnTo>
                    <a:pt x="4337489" y="997764"/>
                  </a:lnTo>
                  <a:close/>
                </a:path>
                <a:path w="5694680" h="3922395">
                  <a:moveTo>
                    <a:pt x="4414723" y="881507"/>
                  </a:moveTo>
                  <a:lnTo>
                    <a:pt x="3829298" y="881507"/>
                  </a:lnTo>
                  <a:lnTo>
                    <a:pt x="4747275" y="380931"/>
                  </a:lnTo>
                  <a:lnTo>
                    <a:pt x="4414723" y="881507"/>
                  </a:lnTo>
                  <a:close/>
                </a:path>
                <a:path w="5694680" h="3922395">
                  <a:moveTo>
                    <a:pt x="1296293" y="3922055"/>
                  </a:moveTo>
                  <a:lnTo>
                    <a:pt x="1266766" y="3276397"/>
                  </a:lnTo>
                  <a:lnTo>
                    <a:pt x="338771" y="3196651"/>
                  </a:lnTo>
                  <a:lnTo>
                    <a:pt x="877904" y="2724898"/>
                  </a:lnTo>
                  <a:lnTo>
                    <a:pt x="0" y="2245844"/>
                  </a:lnTo>
                  <a:lnTo>
                    <a:pt x="1037403" y="1998918"/>
                  </a:lnTo>
                  <a:lnTo>
                    <a:pt x="308980" y="1360562"/>
                  </a:lnTo>
                  <a:lnTo>
                    <a:pt x="1416247" y="1273514"/>
                  </a:lnTo>
                  <a:lnTo>
                    <a:pt x="1186884" y="467979"/>
                  </a:lnTo>
                  <a:lnTo>
                    <a:pt x="2254079" y="997764"/>
                  </a:lnTo>
                  <a:lnTo>
                    <a:pt x="4337489" y="997764"/>
                  </a:lnTo>
                  <a:lnTo>
                    <a:pt x="4318341" y="1026588"/>
                  </a:lnTo>
                  <a:lnTo>
                    <a:pt x="5694516" y="1048302"/>
                  </a:lnTo>
                  <a:lnTo>
                    <a:pt x="4477840" y="1578087"/>
                  </a:lnTo>
                  <a:lnTo>
                    <a:pt x="4816611" y="1940886"/>
                  </a:lnTo>
                  <a:lnTo>
                    <a:pt x="4318341" y="2136889"/>
                  </a:lnTo>
                  <a:lnTo>
                    <a:pt x="4722592" y="2528895"/>
                  </a:lnTo>
                  <a:lnTo>
                    <a:pt x="3859616" y="2528895"/>
                  </a:lnTo>
                  <a:lnTo>
                    <a:pt x="3901402" y="2833469"/>
                  </a:lnTo>
                  <a:lnTo>
                    <a:pt x="3211074" y="2833469"/>
                  </a:lnTo>
                  <a:lnTo>
                    <a:pt x="3137154" y="3109218"/>
                  </a:lnTo>
                  <a:lnTo>
                    <a:pt x="2602604" y="3109218"/>
                  </a:lnTo>
                  <a:lnTo>
                    <a:pt x="2502997" y="3254299"/>
                  </a:lnTo>
                  <a:lnTo>
                    <a:pt x="1984380" y="3254299"/>
                  </a:lnTo>
                  <a:lnTo>
                    <a:pt x="1296293" y="3922055"/>
                  </a:lnTo>
                  <a:close/>
                </a:path>
                <a:path w="5694680" h="3922395">
                  <a:moveTo>
                    <a:pt x="4976637" y="2775244"/>
                  </a:moveTo>
                  <a:lnTo>
                    <a:pt x="3859616" y="2528895"/>
                  </a:lnTo>
                  <a:lnTo>
                    <a:pt x="4722592" y="2528895"/>
                  </a:lnTo>
                  <a:lnTo>
                    <a:pt x="4976637" y="2775244"/>
                  </a:lnTo>
                  <a:close/>
                </a:path>
                <a:path w="5694680" h="3922395">
                  <a:moveTo>
                    <a:pt x="3939234" y="3109218"/>
                  </a:moveTo>
                  <a:lnTo>
                    <a:pt x="3211074" y="2833469"/>
                  </a:lnTo>
                  <a:lnTo>
                    <a:pt x="3901402" y="2833469"/>
                  </a:lnTo>
                  <a:lnTo>
                    <a:pt x="3939234" y="3109218"/>
                  </a:lnTo>
                  <a:close/>
                </a:path>
                <a:path w="5694680" h="3922395">
                  <a:moveTo>
                    <a:pt x="3061329" y="3392078"/>
                  </a:moveTo>
                  <a:lnTo>
                    <a:pt x="2602604" y="3109218"/>
                  </a:lnTo>
                  <a:lnTo>
                    <a:pt x="3137154" y="3109218"/>
                  </a:lnTo>
                  <a:lnTo>
                    <a:pt x="3061329" y="3392078"/>
                  </a:lnTo>
                  <a:close/>
                </a:path>
                <a:path w="5694680" h="3922395">
                  <a:moveTo>
                    <a:pt x="2293624" y="3559257"/>
                  </a:moveTo>
                  <a:lnTo>
                    <a:pt x="1984380" y="3254299"/>
                  </a:lnTo>
                  <a:lnTo>
                    <a:pt x="2502997" y="3254299"/>
                  </a:lnTo>
                  <a:lnTo>
                    <a:pt x="2293624" y="3559257"/>
                  </a:lnTo>
                  <a:close/>
                </a:path>
              </a:pathLst>
            </a:custGeom>
            <a:solidFill>
              <a:srgbClr val="CCCCCC"/>
            </a:solidFill>
          </p:spPr>
          <p:txBody>
            <a:bodyPr wrap="square" lIns="0" tIns="0" rIns="0" bIns="0" rtlCol="0"/>
            <a:lstStyle/>
            <a:p/>
          </p:txBody>
        </p:sp>
        <p:sp>
          <p:nvSpPr>
            <p:cNvPr id="5" name="object 4"/>
            <p:cNvSpPr/>
            <p:nvPr>
              <p:custDataLst>
                <p:tags r:id="rId2"/>
              </p:custDataLst>
            </p:nvPr>
          </p:nvSpPr>
          <p:spPr>
            <a:xfrm>
              <a:off x="1309878" y="0"/>
              <a:ext cx="5694680" cy="3922395"/>
            </a:xfrm>
            <a:custGeom>
              <a:avLst/>
              <a:gdLst/>
              <a:ahLst/>
              <a:cxnLst/>
              <a:rect l="l" t="t" r="r" b="b"/>
              <a:pathLst>
                <a:path w="5694680" h="3922395">
                  <a:moveTo>
                    <a:pt x="3021784" y="605758"/>
                  </a:moveTo>
                  <a:lnTo>
                    <a:pt x="3658774" y="0"/>
                  </a:lnTo>
                </a:path>
                <a:path w="5694680" h="3922395">
                  <a:moveTo>
                    <a:pt x="3884774" y="0"/>
                  </a:moveTo>
                  <a:lnTo>
                    <a:pt x="3829298" y="881507"/>
                  </a:lnTo>
                  <a:lnTo>
                    <a:pt x="4747275" y="380931"/>
                  </a:lnTo>
                  <a:lnTo>
                    <a:pt x="4318341" y="1026588"/>
                  </a:lnTo>
                  <a:lnTo>
                    <a:pt x="5694516" y="1048302"/>
                  </a:lnTo>
                  <a:lnTo>
                    <a:pt x="4477840" y="1578087"/>
                  </a:lnTo>
                  <a:lnTo>
                    <a:pt x="4816611" y="1940886"/>
                  </a:lnTo>
                  <a:lnTo>
                    <a:pt x="4318341" y="2136889"/>
                  </a:lnTo>
                  <a:lnTo>
                    <a:pt x="4976637" y="2775244"/>
                  </a:lnTo>
                  <a:lnTo>
                    <a:pt x="3859616" y="2528895"/>
                  </a:lnTo>
                  <a:lnTo>
                    <a:pt x="3939234" y="3109218"/>
                  </a:lnTo>
                  <a:lnTo>
                    <a:pt x="3211074" y="2833469"/>
                  </a:lnTo>
                  <a:lnTo>
                    <a:pt x="3061329" y="3392078"/>
                  </a:lnTo>
                  <a:lnTo>
                    <a:pt x="2602604" y="3109218"/>
                  </a:lnTo>
                  <a:lnTo>
                    <a:pt x="2293624" y="3559257"/>
                  </a:lnTo>
                  <a:lnTo>
                    <a:pt x="1984380" y="3254299"/>
                  </a:lnTo>
                  <a:lnTo>
                    <a:pt x="1296293" y="3922055"/>
                  </a:lnTo>
                  <a:lnTo>
                    <a:pt x="1266766" y="3276397"/>
                  </a:lnTo>
                  <a:lnTo>
                    <a:pt x="338771" y="3196651"/>
                  </a:lnTo>
                  <a:lnTo>
                    <a:pt x="877904" y="2724898"/>
                  </a:lnTo>
                  <a:lnTo>
                    <a:pt x="0" y="2245844"/>
                  </a:lnTo>
                  <a:lnTo>
                    <a:pt x="1037403" y="1998918"/>
                  </a:lnTo>
                  <a:lnTo>
                    <a:pt x="308980" y="1360562"/>
                  </a:lnTo>
                  <a:lnTo>
                    <a:pt x="1416247" y="1273514"/>
                  </a:lnTo>
                  <a:lnTo>
                    <a:pt x="1186884" y="467979"/>
                  </a:lnTo>
                  <a:lnTo>
                    <a:pt x="2254079" y="997764"/>
                  </a:lnTo>
                  <a:lnTo>
                    <a:pt x="2563059" y="134005"/>
                  </a:lnTo>
                  <a:lnTo>
                    <a:pt x="3021784" y="605758"/>
                  </a:lnTo>
                </a:path>
              </a:pathLst>
            </a:custGeom>
            <a:ln w="19049">
              <a:solidFill>
                <a:srgbClr val="666666"/>
              </a:solidFill>
            </a:ln>
          </p:spPr>
          <p:txBody>
            <a:bodyPr wrap="square" lIns="0" tIns="0" rIns="0" bIns="0" rtlCol="0"/>
            <a:lstStyle/>
            <a:p/>
          </p:txBody>
        </p:sp>
      </p:grpSp>
      <p:sp>
        <p:nvSpPr>
          <p:cNvPr id="6" name="object 5"/>
          <p:cNvSpPr txBox="1"/>
          <p:nvPr>
            <p:custDataLst>
              <p:tags r:id="rId3"/>
            </p:custDataLst>
          </p:nvPr>
        </p:nvSpPr>
        <p:spPr>
          <a:xfrm>
            <a:off x="4441895" y="3329000"/>
            <a:ext cx="2038985"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Arial" panose="020B0604020202020204"/>
                <a:cs typeface="Arial" panose="020B0604020202020204"/>
              </a:rPr>
              <a:t>DATA</a:t>
            </a:r>
            <a:r>
              <a:rPr sz="2400" b="1" spc="-20" dirty="0">
                <a:latin typeface="Arial" panose="020B0604020202020204"/>
                <a:cs typeface="Arial" panose="020B0604020202020204"/>
              </a:rPr>
              <a:t> </a:t>
            </a:r>
            <a:r>
              <a:rPr sz="2400" b="1" spc="-10" dirty="0">
                <a:latin typeface="Arial" panose="020B0604020202020204"/>
                <a:cs typeface="Arial" panose="020B0604020202020204"/>
              </a:rPr>
              <a:t>CLOUD</a:t>
            </a:r>
            <a:endParaRPr sz="2400">
              <a:latin typeface="Arial" panose="020B0604020202020204"/>
              <a:cs typeface="Arial" panose="020B0604020202020204"/>
            </a:endParaRPr>
          </a:p>
        </p:txBody>
      </p:sp>
      <p:grpSp>
        <p:nvGrpSpPr>
          <p:cNvPr id="7" name="object 6"/>
          <p:cNvGrpSpPr/>
          <p:nvPr/>
        </p:nvGrpSpPr>
        <p:grpSpPr>
          <a:xfrm>
            <a:off x="1904819" y="1600200"/>
            <a:ext cx="7569834" cy="4375150"/>
            <a:chOff x="262074" y="-19050"/>
            <a:chExt cx="7569834" cy="4375150"/>
          </a:xfrm>
        </p:grpSpPr>
        <p:sp>
          <p:nvSpPr>
            <p:cNvPr id="8" name="object 7"/>
            <p:cNvSpPr/>
            <p:nvPr>
              <p:custDataLst>
                <p:tags r:id="rId4"/>
              </p:custDataLst>
            </p:nvPr>
          </p:nvSpPr>
          <p:spPr>
            <a:xfrm>
              <a:off x="3639025" y="0"/>
              <a:ext cx="19050" cy="3138805"/>
            </a:xfrm>
            <a:custGeom>
              <a:avLst/>
              <a:gdLst/>
              <a:ahLst/>
              <a:cxnLst/>
              <a:rect l="l" t="t" r="r" b="b"/>
              <a:pathLst>
                <a:path w="19050" h="3138805">
                  <a:moveTo>
                    <a:pt x="0" y="3138750"/>
                  </a:moveTo>
                  <a:lnTo>
                    <a:pt x="19049" y="3138750"/>
                  </a:lnTo>
                  <a:lnTo>
                    <a:pt x="19049" y="0"/>
                  </a:lnTo>
                  <a:lnTo>
                    <a:pt x="0" y="0"/>
                  </a:lnTo>
                  <a:lnTo>
                    <a:pt x="0" y="3138750"/>
                  </a:lnTo>
                  <a:close/>
                </a:path>
              </a:pathLst>
            </a:custGeom>
            <a:solidFill>
              <a:srgbClr val="666666"/>
            </a:solidFill>
          </p:spPr>
          <p:txBody>
            <a:bodyPr wrap="square" lIns="0" tIns="0" rIns="0" bIns="0" rtlCol="0"/>
            <a:lstStyle/>
            <a:p/>
          </p:txBody>
        </p:sp>
        <p:sp>
          <p:nvSpPr>
            <p:cNvPr id="9" name="object 8"/>
            <p:cNvSpPr/>
            <p:nvPr>
              <p:custDataLst>
                <p:tags r:id="rId5"/>
              </p:custDataLst>
            </p:nvPr>
          </p:nvSpPr>
          <p:spPr>
            <a:xfrm>
              <a:off x="271599" y="2199999"/>
              <a:ext cx="7550784" cy="0"/>
            </a:xfrm>
            <a:custGeom>
              <a:avLst/>
              <a:gdLst/>
              <a:ahLst/>
              <a:cxnLst/>
              <a:rect l="l" t="t" r="r" b="b"/>
              <a:pathLst>
                <a:path w="7550784">
                  <a:moveTo>
                    <a:pt x="0" y="0"/>
                  </a:moveTo>
                  <a:lnTo>
                    <a:pt x="7550699" y="0"/>
                  </a:lnTo>
                </a:path>
              </a:pathLst>
            </a:custGeom>
            <a:ln w="19049">
              <a:solidFill>
                <a:srgbClr val="666666"/>
              </a:solidFill>
            </a:ln>
          </p:spPr>
          <p:txBody>
            <a:bodyPr wrap="square" lIns="0" tIns="0" rIns="0" bIns="0" rtlCol="0"/>
            <a:lstStyle/>
            <a:p/>
          </p:txBody>
        </p:sp>
        <p:sp>
          <p:nvSpPr>
            <p:cNvPr id="10" name="object 9"/>
            <p:cNvSpPr/>
            <p:nvPr>
              <p:custDataLst>
                <p:tags r:id="rId6"/>
              </p:custDataLst>
            </p:nvPr>
          </p:nvSpPr>
          <p:spPr>
            <a:xfrm>
              <a:off x="5309427" y="0"/>
              <a:ext cx="1254760" cy="2861310"/>
            </a:xfrm>
            <a:custGeom>
              <a:avLst/>
              <a:gdLst/>
              <a:ahLst/>
              <a:cxnLst/>
              <a:rect l="l" t="t" r="r" b="b"/>
              <a:pathLst>
                <a:path w="1254759" h="2861310">
                  <a:moveTo>
                    <a:pt x="0" y="0"/>
                  </a:moveTo>
                  <a:lnTo>
                    <a:pt x="1254322" y="2860800"/>
                  </a:lnTo>
                </a:path>
                <a:path w="1254759" h="2861310">
                  <a:moveTo>
                    <a:pt x="548172" y="1294700"/>
                  </a:moveTo>
                  <a:lnTo>
                    <a:pt x="1240517" y="945051"/>
                  </a:lnTo>
                </a:path>
              </a:pathLst>
            </a:custGeom>
            <a:ln w="38099">
              <a:solidFill>
                <a:srgbClr val="37761C"/>
              </a:solidFill>
            </a:ln>
          </p:spPr>
          <p:txBody>
            <a:bodyPr wrap="square" lIns="0" tIns="0" rIns="0" bIns="0" rtlCol="0"/>
            <a:lstStyle/>
            <a:p/>
          </p:txBody>
        </p:sp>
        <p:pic>
          <p:nvPicPr>
            <p:cNvPr id="11" name="object 10"/>
            <p:cNvPicPr/>
            <p:nvPr>
              <p:custDataLst>
                <p:tags r:id="rId7"/>
              </p:custDataLst>
            </p:nvPr>
          </p:nvPicPr>
          <p:blipFill>
            <a:blip r:embed="rId8" cstate="print"/>
            <a:stretch>
              <a:fillRect/>
            </a:stretch>
          </p:blipFill>
          <p:spPr>
            <a:xfrm>
              <a:off x="6502526" y="848058"/>
              <a:ext cx="220805" cy="172217"/>
            </a:xfrm>
            <a:prstGeom prst="rect">
              <a:avLst/>
            </a:prstGeom>
          </p:spPr>
        </p:pic>
        <p:sp>
          <p:nvSpPr>
            <p:cNvPr id="12" name="object 11"/>
            <p:cNvSpPr/>
            <p:nvPr>
              <p:custDataLst>
                <p:tags r:id="rId9"/>
              </p:custDataLst>
            </p:nvPr>
          </p:nvSpPr>
          <p:spPr>
            <a:xfrm>
              <a:off x="4434624" y="2910150"/>
              <a:ext cx="2020570" cy="1426845"/>
            </a:xfrm>
            <a:custGeom>
              <a:avLst/>
              <a:gdLst/>
              <a:ahLst/>
              <a:cxnLst/>
              <a:rect l="l" t="t" r="r" b="b"/>
              <a:pathLst>
                <a:path w="2020570" h="1426845">
                  <a:moveTo>
                    <a:pt x="2020499" y="0"/>
                  </a:moveTo>
                  <a:lnTo>
                    <a:pt x="0" y="1426499"/>
                  </a:lnTo>
                </a:path>
                <a:path w="2020570" h="1426845">
                  <a:moveTo>
                    <a:pt x="1024624" y="720299"/>
                  </a:moveTo>
                  <a:lnTo>
                    <a:pt x="1335936" y="1158536"/>
                  </a:lnTo>
                </a:path>
              </a:pathLst>
            </a:custGeom>
            <a:ln w="38099">
              <a:solidFill>
                <a:srgbClr val="FF0000"/>
              </a:solidFill>
            </a:ln>
          </p:spPr>
          <p:txBody>
            <a:bodyPr wrap="square" lIns="0" tIns="0" rIns="0" bIns="0" rtlCol="0"/>
            <a:lstStyle/>
            <a:p/>
          </p:txBody>
        </p:sp>
        <p:pic>
          <p:nvPicPr>
            <p:cNvPr id="13" name="object 12"/>
            <p:cNvPicPr/>
            <p:nvPr>
              <p:custDataLst>
                <p:tags r:id="rId10"/>
              </p:custDataLst>
            </p:nvPr>
          </p:nvPicPr>
          <p:blipFill>
            <a:blip r:embed="rId11" cstate="print"/>
            <a:stretch>
              <a:fillRect/>
            </a:stretch>
          </p:blipFill>
          <p:spPr>
            <a:xfrm>
              <a:off x="5700208" y="4013191"/>
              <a:ext cx="189535" cy="215500"/>
            </a:xfrm>
            <a:prstGeom prst="rect">
              <a:avLst/>
            </a:prstGeom>
          </p:spPr>
        </p:pic>
      </p:grpSp>
      <p:sp>
        <p:nvSpPr>
          <p:cNvPr id="14" name="object 13"/>
          <p:cNvSpPr txBox="1">
            <a:spLocks noGrp="1"/>
          </p:cNvSpPr>
          <p:nvPr>
            <p:custDataLst>
              <p:tags r:id="rId12"/>
            </p:custDataLst>
          </p:nvPr>
        </p:nvSpPr>
        <p:spPr>
          <a:xfrm>
            <a:off x="8351970" y="3083320"/>
            <a:ext cx="1684655" cy="391160"/>
          </a:xfrm>
          <a:prstGeom prst="rect">
            <a:avLst/>
          </a:prstGeom>
        </p:spPr>
        <p:txBody>
          <a:bodyPr vert="horz" wrap="square" lIns="0" tIns="12700" rIns="0" bIns="0" rtlCol="0">
            <a:spAutoFit/>
          </a:bodyPr>
          <a:lstStyle>
            <a:lvl1pPr>
              <a:defRPr sz="2400" b="0" i="0">
                <a:solidFill>
                  <a:schemeClr val="tx1"/>
                </a:solidFill>
                <a:latin typeface="Arial" panose="020B0604020202020204"/>
                <a:ea typeface="+mj-ea"/>
                <a:cs typeface="Arial" panose="020B0604020202020204"/>
              </a:defRPr>
            </a:lvl1pPr>
          </a:lstStyle>
          <a:p>
            <a:pPr marL="12700">
              <a:lnSpc>
                <a:spcPct val="100000"/>
              </a:lnSpc>
              <a:spcBef>
                <a:spcPts val="100"/>
              </a:spcBef>
            </a:pPr>
            <a:r>
              <a:rPr dirty="0">
                <a:solidFill>
                  <a:srgbClr val="37761C"/>
                </a:solidFill>
              </a:rPr>
              <a:t>active</a:t>
            </a:r>
            <a:r>
              <a:rPr spc="-40" dirty="0">
                <a:solidFill>
                  <a:srgbClr val="37761C"/>
                </a:solidFill>
              </a:rPr>
              <a:t> </a:t>
            </a:r>
            <a:r>
              <a:rPr spc="-20" dirty="0">
                <a:solidFill>
                  <a:srgbClr val="37761C"/>
                </a:solidFill>
              </a:rPr>
              <a:t>ReLU</a:t>
            </a:r>
            <a:endParaRPr spc="-20" dirty="0">
              <a:solidFill>
                <a:srgbClr val="37761C"/>
              </a:solidFill>
            </a:endParaRPr>
          </a:p>
        </p:txBody>
      </p:sp>
      <mc:AlternateContent xmlns:mc="http://schemas.openxmlformats.org/markup-compatibility/2006">
        <mc:Choice xmlns:a14="http://schemas.microsoft.com/office/drawing/2010/main" Requires="a14">
          <p:sp>
            <p:nvSpPr>
              <p:cNvPr id="15" name="object 14"/>
              <p:cNvSpPr txBox="1"/>
              <p:nvPr>
                <p:custDataLst>
                  <p:tags r:id="rId13"/>
                </p:custDataLst>
              </p:nvPr>
            </p:nvSpPr>
            <p:spPr>
              <a:xfrm>
                <a:off x="8458200" y="3918585"/>
                <a:ext cx="3497580" cy="2582545"/>
              </a:xfrm>
              <a:prstGeom prst="rect">
                <a:avLst/>
              </a:prstGeom>
            </p:spPr>
            <p:txBody>
              <a:bodyPr vert="horz" wrap="square" lIns="0" tIns="12700" rIns="0" bIns="0" rtlCol="0">
                <a:spAutoFit/>
              </a:bodyPr>
              <a:lstStyle/>
              <a:p>
                <a:pPr marL="12700">
                  <a:lnSpc>
                    <a:spcPts val="2865"/>
                  </a:lnSpc>
                  <a:spcBef>
                    <a:spcPts val="100"/>
                  </a:spcBef>
                </a:pPr>
                <a:r>
                  <a:rPr sz="2400" dirty="0">
                    <a:solidFill>
                      <a:srgbClr val="FF0000"/>
                    </a:solidFill>
                    <a:latin typeface="Arial" panose="020B0604020202020204"/>
                    <a:cs typeface="Arial" panose="020B0604020202020204"/>
                  </a:rPr>
                  <a:t>dead</a:t>
                </a:r>
                <a:r>
                  <a:rPr sz="2400" spc="-20" dirty="0">
                    <a:solidFill>
                      <a:srgbClr val="FF0000"/>
                    </a:solidFill>
                    <a:latin typeface="Arial" panose="020B0604020202020204"/>
                    <a:cs typeface="Arial" panose="020B0604020202020204"/>
                  </a:rPr>
                  <a:t> ReLU</a:t>
                </a:r>
                <a:endParaRPr sz="2400">
                  <a:latin typeface="Arial" panose="020B0604020202020204"/>
                  <a:cs typeface="Arial" panose="020B0604020202020204"/>
                </a:endParaRPr>
              </a:p>
              <a:p>
                <a:pPr marL="12700">
                  <a:lnSpc>
                    <a:spcPts val="2850"/>
                  </a:lnSpc>
                </a:pPr>
                <a:r>
                  <a:rPr sz="2400" dirty="0">
                    <a:solidFill>
                      <a:srgbClr val="FF0000"/>
                    </a:solidFill>
                    <a:latin typeface="Arial" panose="020B0604020202020204"/>
                    <a:cs typeface="Arial" panose="020B0604020202020204"/>
                  </a:rPr>
                  <a:t>will</a:t>
                </a:r>
                <a:r>
                  <a:rPr sz="2400" spc="-25" dirty="0">
                    <a:solidFill>
                      <a:srgbClr val="FF0000"/>
                    </a:solidFill>
                    <a:latin typeface="Arial" panose="020B0604020202020204"/>
                    <a:cs typeface="Arial" panose="020B0604020202020204"/>
                  </a:rPr>
                  <a:t> </a:t>
                </a:r>
                <a:r>
                  <a:rPr sz="2400" dirty="0">
                    <a:solidFill>
                      <a:srgbClr val="FF0000"/>
                    </a:solidFill>
                    <a:latin typeface="Arial" panose="020B0604020202020204"/>
                    <a:cs typeface="Arial" panose="020B0604020202020204"/>
                  </a:rPr>
                  <a:t>never</a:t>
                </a:r>
                <a:r>
                  <a:rPr sz="2400" spc="-20" dirty="0">
                    <a:solidFill>
                      <a:srgbClr val="FF0000"/>
                    </a:solidFill>
                    <a:latin typeface="Arial" panose="020B0604020202020204"/>
                    <a:cs typeface="Arial" panose="020B0604020202020204"/>
                  </a:rPr>
                  <a:t> </a:t>
                </a:r>
                <a:r>
                  <a:rPr sz="2400" spc="-10" dirty="0">
                    <a:solidFill>
                      <a:srgbClr val="FF0000"/>
                    </a:solidFill>
                    <a:latin typeface="Arial" panose="020B0604020202020204"/>
                    <a:cs typeface="Arial" panose="020B0604020202020204"/>
                  </a:rPr>
                  <a:t>activate</a:t>
                </a:r>
                <a:endParaRPr sz="2400">
                  <a:latin typeface="Arial" panose="020B0604020202020204"/>
                  <a:cs typeface="Arial" panose="020B0604020202020204"/>
                </a:endParaRPr>
              </a:p>
              <a:p>
                <a:pPr marL="12700">
                  <a:lnSpc>
                    <a:spcPts val="2865"/>
                  </a:lnSpc>
                </a:pPr>
                <a:r>
                  <a:rPr sz="2400" dirty="0">
                    <a:solidFill>
                      <a:srgbClr val="FF0000"/>
                    </a:solidFill>
                    <a:latin typeface="Arial" panose="020B0604020202020204"/>
                    <a:cs typeface="Arial" panose="020B0604020202020204"/>
                  </a:rPr>
                  <a:t>=&gt;</a:t>
                </a:r>
                <a:r>
                  <a:rPr sz="2400" spc="-20" dirty="0">
                    <a:solidFill>
                      <a:srgbClr val="FF0000"/>
                    </a:solidFill>
                    <a:latin typeface="Arial" panose="020B0604020202020204"/>
                    <a:cs typeface="Arial" panose="020B0604020202020204"/>
                  </a:rPr>
                  <a:t> </a:t>
                </a:r>
                <a:r>
                  <a:rPr sz="2400" dirty="0">
                    <a:solidFill>
                      <a:srgbClr val="FF0000"/>
                    </a:solidFill>
                    <a:latin typeface="Arial" panose="020B0604020202020204"/>
                    <a:cs typeface="Arial" panose="020B0604020202020204"/>
                  </a:rPr>
                  <a:t>never</a:t>
                </a:r>
                <a:r>
                  <a:rPr sz="2400" spc="-15" dirty="0">
                    <a:solidFill>
                      <a:srgbClr val="FF0000"/>
                    </a:solidFill>
                    <a:latin typeface="Arial" panose="020B0604020202020204"/>
                    <a:cs typeface="Arial" panose="020B0604020202020204"/>
                  </a:rPr>
                  <a:t> </a:t>
                </a:r>
                <a:r>
                  <a:rPr sz="2400" spc="-10" dirty="0">
                    <a:solidFill>
                      <a:srgbClr val="FF0000"/>
                    </a:solidFill>
                    <a:latin typeface="Arial" panose="020B0604020202020204"/>
                    <a:cs typeface="Arial" panose="020B0604020202020204"/>
                  </a:rPr>
                  <a:t>update</a:t>
                </a:r>
                <a:endParaRPr sz="2400" spc="-10" dirty="0">
                  <a:solidFill>
                    <a:srgbClr val="FF0000"/>
                  </a:solidFill>
                  <a:latin typeface="Arial" panose="020B0604020202020204"/>
                  <a:cs typeface="Arial" panose="020B0604020202020204"/>
                </a:endParaRPr>
              </a:p>
              <a:p>
                <a:pPr marL="12700">
                  <a:lnSpc>
                    <a:spcPts val="2865"/>
                  </a:lnSpc>
                </a:pPr>
                <a:r>
                  <a:rPr lang="en-US" sz="2400">
                    <a:solidFill>
                      <a:srgbClr val="00B050"/>
                    </a:solidFill>
                    <a:latin typeface="Arial" panose="020B0604020202020204"/>
                    <a:cs typeface="Arial" panose="020B0604020202020204"/>
                  </a:rPr>
                  <a:t>y’ = ReLU(</a:t>
                </a:r>
                <a14:m>
                  <m:oMath xmlns:m="http://schemas.openxmlformats.org/officeDocument/2006/math">
                    <m:sSup>
                      <m:sSupPr>
                        <m:ctrlPr>
                          <a:rPr lang="en-US" sz="2400" i="1">
                            <a:solidFill>
                              <a:srgbClr val="00B050"/>
                            </a:solidFill>
                            <a:latin typeface="DejaVu Math TeX Gyre" panose="02000503000000000000" charset="0"/>
                            <a:cs typeface="DejaVu Math TeX Gyre" panose="02000503000000000000" charset="0"/>
                          </a:rPr>
                        </m:ctrlPr>
                      </m:sSupPr>
                      <m:e>
                        <m:r>
                          <a:rPr lang="en-US" sz="2400" i="1">
                            <a:solidFill>
                              <a:srgbClr val="00B050"/>
                            </a:solidFill>
                            <a:latin typeface="DejaVu Math TeX Gyre" panose="02000503000000000000" charset="0"/>
                            <a:cs typeface="DejaVu Math TeX Gyre" panose="02000503000000000000" charset="0"/>
                          </a:rPr>
                          <m:t>𝑤</m:t>
                        </m:r>
                      </m:e>
                      <m:sup>
                        <m:r>
                          <a:rPr lang="en-US" sz="2400" i="1">
                            <a:solidFill>
                              <a:srgbClr val="00B050"/>
                            </a:solidFill>
                            <a:latin typeface="DejaVu Math TeX Gyre" panose="02000503000000000000" charset="0"/>
                            <a:cs typeface="DejaVu Math TeX Gyre" panose="02000503000000000000" charset="0"/>
                          </a:rPr>
                          <m:t>𝑇</m:t>
                        </m:r>
                      </m:sup>
                    </m:sSup>
                    <m:r>
                      <m:rPr>
                        <m:sty m:val="p"/>
                      </m:rPr>
                      <a:rPr lang="en-US" sz="2400">
                        <a:solidFill>
                          <a:srgbClr val="00B050"/>
                        </a:solidFill>
                        <a:latin typeface="DejaVu Math TeX Gyre" panose="02000503000000000000" charset="0"/>
                        <a:cs typeface="DejaVu Math TeX Gyre" panose="02000503000000000000" charset="0"/>
                      </a:rPr>
                      <m:t>x</m:t>
                    </m:r>
                    <m:r>
                      <a:rPr lang="en-US" sz="2400">
                        <a:solidFill>
                          <a:srgbClr val="00B050"/>
                        </a:solidFill>
                        <a:latin typeface="DejaVu Math TeX Gyre" panose="02000503000000000000" charset="0"/>
                        <a:cs typeface="DejaVu Math TeX Gyre" panose="02000503000000000000" charset="0"/>
                      </a:rPr>
                      <m:t> + </m:t>
                    </m:r>
                    <m:r>
                      <m:rPr>
                        <m:sty m:val="p"/>
                      </m:rPr>
                      <a:rPr lang="en-US" sz="2400">
                        <a:solidFill>
                          <a:srgbClr val="00B050"/>
                        </a:solidFill>
                        <a:latin typeface="DejaVu Math TeX Gyre" panose="02000503000000000000" charset="0"/>
                        <a:cs typeface="DejaVu Math TeX Gyre" panose="02000503000000000000" charset="0"/>
                      </a:rPr>
                      <m:t>b</m:t>
                    </m:r>
                  </m:oMath>
                </a14:m>
                <a:r>
                  <a:rPr lang="en-US" sz="2400">
                    <a:solidFill>
                      <a:srgbClr val="00B050"/>
                    </a:solidFill>
                    <a:latin typeface="Arial" panose="020B0604020202020204"/>
                    <a:cs typeface="Arial" panose="020B0604020202020204"/>
                  </a:rPr>
                  <a:t>)</a:t>
                </a:r>
                <a:endParaRPr lang="en-US" sz="2400">
                  <a:solidFill>
                    <a:srgbClr val="00B050"/>
                  </a:solidFill>
                  <a:latin typeface="Arial" panose="020B0604020202020204"/>
                  <a:cs typeface="Arial" panose="020B0604020202020204"/>
                </a:endParaRPr>
              </a:p>
              <a:p>
                <a:pPr marL="12700">
                  <a:lnSpc>
                    <a:spcPts val="2865"/>
                  </a:lnSpc>
                </a:pPr>
                <a:r>
                  <a:rPr lang="en-US" sz="2400">
                    <a:solidFill>
                      <a:srgbClr val="00B050"/>
                    </a:solidFill>
                    <a:latin typeface="Arial" panose="020B0604020202020204"/>
                    <a:cs typeface="Arial" panose="020B0604020202020204"/>
                  </a:rPr>
                  <a:t>all </a:t>
                </a:r>
                <a14:m>
                  <m:oMath xmlns:m="http://schemas.openxmlformats.org/officeDocument/2006/math">
                    <m:sSup>
                      <m:sSupPr>
                        <m:ctrlPr>
                          <a:rPr lang="en-US" sz="2400" i="1">
                            <a:solidFill>
                              <a:srgbClr val="00B050"/>
                            </a:solidFill>
                            <a:latin typeface="DejaVu Math TeX Gyre" panose="02000503000000000000" charset="0"/>
                            <a:cs typeface="DejaVu Math TeX Gyre" panose="02000503000000000000" charset="0"/>
                          </a:rPr>
                        </m:ctrlPr>
                      </m:sSupPr>
                      <m:e>
                        <m:r>
                          <a:rPr lang="en-US" sz="2400" i="1">
                            <a:solidFill>
                              <a:srgbClr val="00B050"/>
                            </a:solidFill>
                            <a:latin typeface="DejaVu Math TeX Gyre" panose="02000503000000000000" charset="0"/>
                            <a:cs typeface="DejaVu Math TeX Gyre" panose="02000503000000000000" charset="0"/>
                          </a:rPr>
                          <m:t>𝑤</m:t>
                        </m:r>
                      </m:e>
                      <m:sup>
                        <m:r>
                          <a:rPr lang="en-US" sz="2400" i="1">
                            <a:solidFill>
                              <a:srgbClr val="00B050"/>
                            </a:solidFill>
                            <a:latin typeface="DejaVu Math TeX Gyre" panose="02000503000000000000" charset="0"/>
                            <a:cs typeface="DejaVu Math TeX Gyre" panose="02000503000000000000" charset="0"/>
                          </a:rPr>
                          <m:t>𝑇</m:t>
                        </m:r>
                      </m:sup>
                    </m:sSup>
                    <m:r>
                      <m:rPr>
                        <m:sty m:val="p"/>
                      </m:rPr>
                      <a:rPr lang="en-US" sz="2400">
                        <a:solidFill>
                          <a:srgbClr val="00B050"/>
                        </a:solidFill>
                        <a:latin typeface="DejaVu Math TeX Gyre" panose="02000503000000000000" charset="0"/>
                        <a:cs typeface="DejaVu Math TeX Gyre" panose="02000503000000000000" charset="0"/>
                      </a:rPr>
                      <m:t>x</m:t>
                    </m:r>
                    <m:r>
                      <a:rPr lang="en-US" sz="2400">
                        <a:solidFill>
                          <a:srgbClr val="00B050"/>
                        </a:solidFill>
                        <a:latin typeface="DejaVu Math TeX Gyre" panose="02000503000000000000" charset="0"/>
                        <a:cs typeface="DejaVu Math TeX Gyre" panose="02000503000000000000" charset="0"/>
                      </a:rPr>
                      <m:t>_</m:t>
                    </m:r>
                    <m:r>
                      <m:rPr>
                        <m:sty m:val="p"/>
                      </m:rPr>
                      <a:rPr lang="en-US" sz="2400">
                        <a:solidFill>
                          <a:srgbClr val="00B050"/>
                        </a:solidFill>
                        <a:latin typeface="DejaVu Math TeX Gyre" panose="02000503000000000000" charset="0"/>
                        <a:cs typeface="DejaVu Math TeX Gyre" panose="02000503000000000000" charset="0"/>
                      </a:rPr>
                      <m:t>i</m:t>
                    </m:r>
                    <m:r>
                      <a:rPr lang="en-US" sz="2400">
                        <a:solidFill>
                          <a:srgbClr val="00B050"/>
                        </a:solidFill>
                        <a:latin typeface="DejaVu Math TeX Gyre" panose="02000503000000000000" charset="0"/>
                        <a:cs typeface="DejaVu Math TeX Gyre" panose="02000503000000000000" charset="0"/>
                      </a:rPr>
                      <m:t> + </m:t>
                    </m:r>
                    <m:r>
                      <m:rPr>
                        <m:sty m:val="p"/>
                      </m:rPr>
                      <a:rPr lang="en-US" sz="2400">
                        <a:solidFill>
                          <a:srgbClr val="00B050"/>
                        </a:solidFill>
                        <a:latin typeface="DejaVu Math TeX Gyre" panose="02000503000000000000" charset="0"/>
                        <a:cs typeface="DejaVu Math TeX Gyre" panose="02000503000000000000" charset="0"/>
                      </a:rPr>
                      <m:t>b</m:t>
                    </m:r>
                  </m:oMath>
                </a14:m>
                <a:r>
                  <a:rPr lang="en-US" sz="2400">
                    <a:solidFill>
                      <a:srgbClr val="00B050"/>
                    </a:solidFill>
                    <a:latin typeface="Arial" panose="020B0604020202020204"/>
                    <a:cs typeface="Arial" panose="020B0604020202020204"/>
                  </a:rPr>
                  <a:t> &lt; 0, so w and b will never be updated.</a:t>
                </a:r>
                <a:endParaRPr lang="en-US" sz="2400">
                  <a:solidFill>
                    <a:srgbClr val="00B050"/>
                  </a:solidFill>
                  <a:latin typeface="Arial" panose="020B0604020202020204"/>
                  <a:cs typeface="Arial" panose="020B0604020202020204"/>
                </a:endParaRPr>
              </a:p>
            </p:txBody>
          </p:sp>
        </mc:Choice>
        <mc:Fallback>
          <p:sp>
            <p:nvSpPr>
              <p:cNvPr id="15" name="object 14"/>
              <p:cNvSpPr txBox="1">
                <a:spLocks noRot="1" noChangeAspect="1" noMove="1" noResize="1" noEditPoints="1" noAdjustHandles="1" noChangeArrowheads="1" noChangeShapeType="1" noTextEdit="1"/>
              </p:cNvSpPr>
              <p:nvPr>
                <p:custDataLst>
                  <p:tags r:id="rId14"/>
                </p:custDataLst>
              </p:nvPr>
            </p:nvSpPr>
            <p:spPr>
              <a:xfrm>
                <a:off x="8458200" y="3918585"/>
                <a:ext cx="3497580" cy="2582545"/>
              </a:xfrm>
              <a:prstGeom prst="rect">
                <a:avLst/>
              </a:prstGeom>
              <a:blipFill rotWithShape="1">
                <a:blip r:embed="rId15"/>
                <a:stretch>
                  <a:fillRect/>
                </a:stretch>
              </a:blipFill>
            </p:spPr>
            <p:txBody>
              <a:bodyPr/>
              <a:lstStyle/>
              <a:p>
                <a:r>
                  <a:rPr lang="en-US" altLang="en-US">
                    <a:noFill/>
                  </a:rPr>
                  <a:t> </a:t>
                </a:r>
              </a:p>
            </p:txBody>
          </p:sp>
        </mc:Fallback>
      </mc:AlternateContent>
      <p:grpSp>
        <p:nvGrpSpPr>
          <p:cNvPr id="16" name="object 15"/>
          <p:cNvGrpSpPr/>
          <p:nvPr/>
        </p:nvGrpSpPr>
        <p:grpSpPr>
          <a:xfrm>
            <a:off x="577782" y="5100582"/>
            <a:ext cx="3869054" cy="1278255"/>
            <a:chOff x="176462" y="3133987"/>
            <a:chExt cx="3869054" cy="1278255"/>
          </a:xfrm>
        </p:grpSpPr>
        <p:sp>
          <p:nvSpPr>
            <p:cNvPr id="17" name="object 16"/>
            <p:cNvSpPr/>
            <p:nvPr>
              <p:custDataLst>
                <p:tags r:id="rId16"/>
              </p:custDataLst>
            </p:nvPr>
          </p:nvSpPr>
          <p:spPr>
            <a:xfrm>
              <a:off x="181224" y="3138750"/>
              <a:ext cx="3859529" cy="1268730"/>
            </a:xfrm>
            <a:custGeom>
              <a:avLst/>
              <a:gdLst/>
              <a:ahLst/>
              <a:cxnLst/>
              <a:rect l="l" t="t" r="r" b="b"/>
              <a:pathLst>
                <a:path w="3859529" h="1268729">
                  <a:moveTo>
                    <a:pt x="3859199" y="1268699"/>
                  </a:moveTo>
                  <a:lnTo>
                    <a:pt x="0" y="1268699"/>
                  </a:lnTo>
                  <a:lnTo>
                    <a:pt x="0" y="0"/>
                  </a:lnTo>
                  <a:lnTo>
                    <a:pt x="3859199" y="0"/>
                  </a:lnTo>
                  <a:lnTo>
                    <a:pt x="3859199" y="1268699"/>
                  </a:lnTo>
                  <a:close/>
                </a:path>
              </a:pathLst>
            </a:custGeom>
            <a:solidFill>
              <a:srgbClr val="FFFFFF"/>
            </a:solidFill>
          </p:spPr>
          <p:txBody>
            <a:bodyPr wrap="square" lIns="0" tIns="0" rIns="0" bIns="0" rtlCol="0"/>
            <a:lstStyle/>
            <a:p/>
          </p:txBody>
        </p:sp>
        <p:sp>
          <p:nvSpPr>
            <p:cNvPr id="18" name="object 17"/>
            <p:cNvSpPr/>
            <p:nvPr>
              <p:custDataLst>
                <p:tags r:id="rId17"/>
              </p:custDataLst>
            </p:nvPr>
          </p:nvSpPr>
          <p:spPr>
            <a:xfrm>
              <a:off x="181224" y="3138750"/>
              <a:ext cx="3859529" cy="1268730"/>
            </a:xfrm>
            <a:custGeom>
              <a:avLst/>
              <a:gdLst/>
              <a:ahLst/>
              <a:cxnLst/>
              <a:rect l="l" t="t" r="r" b="b"/>
              <a:pathLst>
                <a:path w="3859529" h="1268729">
                  <a:moveTo>
                    <a:pt x="0" y="0"/>
                  </a:moveTo>
                  <a:lnTo>
                    <a:pt x="3859199" y="0"/>
                  </a:lnTo>
                  <a:lnTo>
                    <a:pt x="3859199" y="1268699"/>
                  </a:lnTo>
                  <a:lnTo>
                    <a:pt x="0" y="1268699"/>
                  </a:lnTo>
                  <a:lnTo>
                    <a:pt x="0" y="0"/>
                  </a:lnTo>
                  <a:close/>
                </a:path>
              </a:pathLst>
            </a:custGeom>
            <a:ln w="9524">
              <a:solidFill>
                <a:srgbClr val="000000"/>
              </a:solidFill>
            </a:ln>
          </p:spPr>
          <p:txBody>
            <a:bodyPr wrap="square" lIns="0" tIns="0" rIns="0" bIns="0" rtlCol="0"/>
            <a:lstStyle/>
            <a:p/>
          </p:txBody>
        </p:sp>
      </p:grpSp>
      <p:sp>
        <p:nvSpPr>
          <p:cNvPr id="19" name="object 18"/>
          <p:cNvSpPr txBox="1"/>
          <p:nvPr/>
        </p:nvSpPr>
        <p:spPr>
          <a:xfrm>
            <a:off x="609850" y="5090613"/>
            <a:ext cx="3632200" cy="1115060"/>
          </a:xfrm>
          <a:prstGeom prst="rect">
            <a:avLst/>
          </a:prstGeom>
        </p:spPr>
        <p:txBody>
          <a:bodyPr vert="horz" wrap="square" lIns="0" tIns="27940" rIns="0" bIns="0" rtlCol="0">
            <a:spAutoFit/>
          </a:bodyPr>
          <a:lstStyle/>
          <a:p>
            <a:pPr marL="12700" marR="5080">
              <a:lnSpc>
                <a:spcPts val="2850"/>
              </a:lnSpc>
              <a:spcBef>
                <a:spcPts val="220"/>
              </a:spcBef>
            </a:pPr>
            <a:r>
              <a:rPr sz="2400" dirty="0">
                <a:solidFill>
                  <a:srgbClr val="0000FF"/>
                </a:solidFill>
                <a:latin typeface="Arial" panose="020B0604020202020204"/>
                <a:cs typeface="Arial" panose="020B0604020202020204"/>
              </a:rPr>
              <a:t>=&gt;</a:t>
            </a:r>
            <a:r>
              <a:rPr sz="2400" spc="-20" dirty="0">
                <a:solidFill>
                  <a:srgbClr val="0000FF"/>
                </a:solidFill>
                <a:latin typeface="Arial" panose="020B0604020202020204"/>
                <a:cs typeface="Arial" panose="020B0604020202020204"/>
              </a:rPr>
              <a:t> </a:t>
            </a:r>
            <a:r>
              <a:rPr sz="2400" dirty="0">
                <a:solidFill>
                  <a:srgbClr val="0000FF"/>
                </a:solidFill>
                <a:latin typeface="Arial" panose="020B0604020202020204"/>
                <a:cs typeface="Arial" panose="020B0604020202020204"/>
              </a:rPr>
              <a:t>people</a:t>
            </a:r>
            <a:r>
              <a:rPr sz="2400" spc="-15" dirty="0">
                <a:solidFill>
                  <a:srgbClr val="0000FF"/>
                </a:solidFill>
                <a:latin typeface="Arial" panose="020B0604020202020204"/>
                <a:cs typeface="Arial" panose="020B0604020202020204"/>
              </a:rPr>
              <a:t> </a:t>
            </a:r>
            <a:r>
              <a:rPr sz="2400" dirty="0">
                <a:solidFill>
                  <a:srgbClr val="0000FF"/>
                </a:solidFill>
                <a:latin typeface="Arial" panose="020B0604020202020204"/>
                <a:cs typeface="Arial" panose="020B0604020202020204"/>
              </a:rPr>
              <a:t>like</a:t>
            </a:r>
            <a:r>
              <a:rPr sz="2400" spc="-20" dirty="0">
                <a:solidFill>
                  <a:srgbClr val="0000FF"/>
                </a:solidFill>
                <a:latin typeface="Arial" panose="020B0604020202020204"/>
                <a:cs typeface="Arial" panose="020B0604020202020204"/>
              </a:rPr>
              <a:t> </a:t>
            </a:r>
            <a:r>
              <a:rPr sz="2400" dirty="0">
                <a:solidFill>
                  <a:srgbClr val="0000FF"/>
                </a:solidFill>
                <a:latin typeface="Arial" panose="020B0604020202020204"/>
                <a:cs typeface="Arial" panose="020B0604020202020204"/>
              </a:rPr>
              <a:t>to</a:t>
            </a:r>
            <a:r>
              <a:rPr sz="2400" spc="-15" dirty="0">
                <a:solidFill>
                  <a:srgbClr val="0000FF"/>
                </a:solidFill>
                <a:latin typeface="Arial" panose="020B0604020202020204"/>
                <a:cs typeface="Arial" panose="020B0604020202020204"/>
              </a:rPr>
              <a:t> </a:t>
            </a:r>
            <a:r>
              <a:rPr sz="2400" spc="-10" dirty="0">
                <a:solidFill>
                  <a:srgbClr val="0000FF"/>
                </a:solidFill>
                <a:latin typeface="Arial" panose="020B0604020202020204"/>
                <a:cs typeface="Arial" panose="020B0604020202020204"/>
              </a:rPr>
              <a:t>initialize </a:t>
            </a:r>
            <a:r>
              <a:rPr sz="2400" dirty="0">
                <a:solidFill>
                  <a:srgbClr val="0000FF"/>
                </a:solidFill>
                <a:latin typeface="Arial" panose="020B0604020202020204"/>
                <a:cs typeface="Arial" panose="020B0604020202020204"/>
              </a:rPr>
              <a:t>ReLU</a:t>
            </a:r>
            <a:r>
              <a:rPr sz="2400" spc="-35" dirty="0">
                <a:solidFill>
                  <a:srgbClr val="0000FF"/>
                </a:solidFill>
                <a:latin typeface="Arial" panose="020B0604020202020204"/>
                <a:cs typeface="Arial" panose="020B0604020202020204"/>
              </a:rPr>
              <a:t> </a:t>
            </a:r>
            <a:r>
              <a:rPr sz="2400" dirty="0">
                <a:solidFill>
                  <a:srgbClr val="0000FF"/>
                </a:solidFill>
                <a:latin typeface="Arial" panose="020B0604020202020204"/>
                <a:cs typeface="Arial" panose="020B0604020202020204"/>
              </a:rPr>
              <a:t>neurons</a:t>
            </a:r>
            <a:r>
              <a:rPr sz="2400" spc="-25" dirty="0">
                <a:solidFill>
                  <a:srgbClr val="0000FF"/>
                </a:solidFill>
                <a:latin typeface="Arial" panose="020B0604020202020204"/>
                <a:cs typeface="Arial" panose="020B0604020202020204"/>
              </a:rPr>
              <a:t> </a:t>
            </a:r>
            <a:r>
              <a:rPr sz="2400" dirty="0">
                <a:solidFill>
                  <a:srgbClr val="0000FF"/>
                </a:solidFill>
                <a:latin typeface="Arial" panose="020B0604020202020204"/>
                <a:cs typeface="Arial" panose="020B0604020202020204"/>
              </a:rPr>
              <a:t>with</a:t>
            </a:r>
            <a:r>
              <a:rPr sz="2400" spc="-25" dirty="0">
                <a:solidFill>
                  <a:srgbClr val="0000FF"/>
                </a:solidFill>
                <a:latin typeface="Arial" panose="020B0604020202020204"/>
                <a:cs typeface="Arial" panose="020B0604020202020204"/>
              </a:rPr>
              <a:t> </a:t>
            </a:r>
            <a:r>
              <a:rPr sz="2400" spc="-10" dirty="0">
                <a:solidFill>
                  <a:srgbClr val="0000FF"/>
                </a:solidFill>
                <a:latin typeface="Arial" panose="020B0604020202020204"/>
                <a:cs typeface="Arial" panose="020B0604020202020204"/>
              </a:rPr>
              <a:t>slightly </a:t>
            </a:r>
            <a:r>
              <a:rPr sz="2400" dirty="0">
                <a:solidFill>
                  <a:srgbClr val="0000FF"/>
                </a:solidFill>
                <a:latin typeface="Arial" panose="020B0604020202020204"/>
                <a:cs typeface="Arial" panose="020B0604020202020204"/>
              </a:rPr>
              <a:t>positive</a:t>
            </a:r>
            <a:r>
              <a:rPr sz="2400" spc="-30" dirty="0">
                <a:solidFill>
                  <a:srgbClr val="0000FF"/>
                </a:solidFill>
                <a:latin typeface="Arial" panose="020B0604020202020204"/>
                <a:cs typeface="Arial" panose="020B0604020202020204"/>
              </a:rPr>
              <a:t> </a:t>
            </a:r>
            <a:r>
              <a:rPr sz="2400" dirty="0">
                <a:solidFill>
                  <a:srgbClr val="0000FF"/>
                </a:solidFill>
                <a:latin typeface="Arial" panose="020B0604020202020204"/>
                <a:cs typeface="Arial" panose="020B0604020202020204"/>
              </a:rPr>
              <a:t>biases</a:t>
            </a:r>
            <a:r>
              <a:rPr sz="2400" spc="-30" dirty="0">
                <a:solidFill>
                  <a:srgbClr val="0000FF"/>
                </a:solidFill>
                <a:latin typeface="Arial" panose="020B0604020202020204"/>
                <a:cs typeface="Arial" panose="020B0604020202020204"/>
              </a:rPr>
              <a:t> </a:t>
            </a:r>
            <a:r>
              <a:rPr sz="2400" dirty="0">
                <a:solidFill>
                  <a:srgbClr val="0000FF"/>
                </a:solidFill>
                <a:latin typeface="Arial" panose="020B0604020202020204"/>
                <a:cs typeface="Arial" panose="020B0604020202020204"/>
              </a:rPr>
              <a:t>(e.g.</a:t>
            </a:r>
            <a:r>
              <a:rPr sz="2400" spc="-25" dirty="0">
                <a:solidFill>
                  <a:srgbClr val="0000FF"/>
                </a:solidFill>
                <a:latin typeface="Arial" panose="020B0604020202020204"/>
                <a:cs typeface="Arial" panose="020B0604020202020204"/>
              </a:rPr>
              <a:t> </a:t>
            </a:r>
            <a:r>
              <a:rPr sz="2400" spc="-10" dirty="0">
                <a:solidFill>
                  <a:srgbClr val="0000FF"/>
                </a:solidFill>
                <a:latin typeface="Arial" panose="020B0604020202020204"/>
                <a:cs typeface="Arial" panose="020B0604020202020204"/>
              </a:rPr>
              <a:t>0.01)</a:t>
            </a:r>
            <a:endParaRPr sz="2400">
              <a:latin typeface="Arial" panose="020B0604020202020204"/>
              <a:cs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Leaky ReLU</a:t>
            </a:r>
            <a:endParaRPr lang="en-US"/>
          </a:p>
        </p:txBody>
      </p:sp>
      <p:sp>
        <p:nvSpPr>
          <p:cNvPr id="3" name="object 3"/>
          <p:cNvSpPr txBox="1"/>
          <p:nvPr>
            <p:custDataLst>
              <p:tags r:id="rId1"/>
            </p:custDataLst>
          </p:nvPr>
        </p:nvSpPr>
        <p:spPr>
          <a:xfrm>
            <a:off x="1509260" y="4055883"/>
            <a:ext cx="1769745"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Arial" panose="020B0604020202020204"/>
                <a:cs typeface="Arial" panose="020B0604020202020204"/>
              </a:rPr>
              <a:t>Leaky</a:t>
            </a:r>
            <a:r>
              <a:rPr sz="2400" b="1" spc="-25" dirty="0">
                <a:latin typeface="Arial" panose="020B0604020202020204"/>
                <a:cs typeface="Arial" panose="020B0604020202020204"/>
              </a:rPr>
              <a:t> </a:t>
            </a:r>
            <a:r>
              <a:rPr sz="2400" b="1" spc="-20" dirty="0">
                <a:latin typeface="Arial" panose="020B0604020202020204"/>
                <a:cs typeface="Arial" panose="020B0604020202020204"/>
              </a:rPr>
              <a:t>ReLU</a:t>
            </a:r>
            <a:endParaRPr sz="2400">
              <a:latin typeface="Arial" panose="020B0604020202020204"/>
              <a:cs typeface="Arial" panose="020B0604020202020204"/>
            </a:endParaRPr>
          </a:p>
        </p:txBody>
      </p:sp>
      <p:pic>
        <p:nvPicPr>
          <p:cNvPr id="4" name="object 4"/>
          <p:cNvPicPr/>
          <p:nvPr>
            <p:custDataLst>
              <p:tags r:id="rId2"/>
            </p:custDataLst>
          </p:nvPr>
        </p:nvPicPr>
        <p:blipFill>
          <a:blip r:embed="rId3" cstate="print"/>
          <a:stretch>
            <a:fillRect/>
          </a:stretch>
        </p:blipFill>
        <p:spPr>
          <a:xfrm>
            <a:off x="1497510" y="4447750"/>
            <a:ext cx="3419825" cy="526124"/>
          </a:xfrm>
          <a:prstGeom prst="rect">
            <a:avLst/>
          </a:prstGeom>
        </p:spPr>
      </p:pic>
      <p:sp>
        <p:nvSpPr>
          <p:cNvPr id="5" name="object 5"/>
          <p:cNvSpPr txBox="1"/>
          <p:nvPr>
            <p:custDataLst>
              <p:tags r:id="rId4"/>
            </p:custDataLst>
          </p:nvPr>
        </p:nvSpPr>
        <p:spPr>
          <a:xfrm>
            <a:off x="5715000" y="1933405"/>
            <a:ext cx="4841875" cy="1841500"/>
          </a:xfrm>
          <a:prstGeom prst="rect">
            <a:avLst/>
          </a:prstGeom>
        </p:spPr>
        <p:txBody>
          <a:bodyPr vert="horz" wrap="square" lIns="0" tIns="10795" rIns="0" bIns="0" rtlCol="0">
            <a:spAutoFit/>
          </a:bodyPr>
          <a:lstStyle/>
          <a:p>
            <a:pPr marL="342265" indent="-330200">
              <a:lnSpc>
                <a:spcPts val="2865"/>
              </a:lnSpc>
              <a:spcBef>
                <a:spcPts val="890"/>
              </a:spcBef>
              <a:buChar char="-"/>
              <a:tabLst>
                <a:tab pos="342265" algn="l"/>
                <a:tab pos="342900" algn="l"/>
              </a:tabLst>
            </a:pPr>
            <a:r>
              <a:rPr sz="2400" dirty="0">
                <a:solidFill>
                  <a:srgbClr val="37761C"/>
                </a:solidFill>
                <a:latin typeface="Arial" panose="020B0604020202020204"/>
                <a:cs typeface="Arial" panose="020B0604020202020204"/>
              </a:rPr>
              <a:t>Does</a:t>
            </a:r>
            <a:r>
              <a:rPr sz="2400" spc="-30"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not</a:t>
            </a:r>
            <a:r>
              <a:rPr sz="2400" spc="-15" dirty="0">
                <a:solidFill>
                  <a:srgbClr val="37761C"/>
                </a:solidFill>
                <a:latin typeface="Arial" panose="020B0604020202020204"/>
                <a:cs typeface="Arial" panose="020B0604020202020204"/>
              </a:rPr>
              <a:t> </a:t>
            </a:r>
            <a:r>
              <a:rPr sz="2400" spc="-10" dirty="0">
                <a:solidFill>
                  <a:srgbClr val="37761C"/>
                </a:solidFill>
                <a:latin typeface="Arial" panose="020B0604020202020204"/>
                <a:cs typeface="Arial" panose="020B0604020202020204"/>
              </a:rPr>
              <a:t>saturate</a:t>
            </a:r>
            <a:endParaRPr sz="2400" dirty="0">
              <a:latin typeface="Arial" panose="020B0604020202020204"/>
              <a:cs typeface="Arial" panose="020B0604020202020204"/>
            </a:endParaRPr>
          </a:p>
          <a:p>
            <a:pPr marL="342265" indent="-330200">
              <a:lnSpc>
                <a:spcPts val="2850"/>
              </a:lnSpc>
              <a:buChar char="-"/>
              <a:tabLst>
                <a:tab pos="342265" algn="l"/>
                <a:tab pos="342900" algn="l"/>
              </a:tabLst>
            </a:pPr>
            <a:r>
              <a:rPr sz="2400" dirty="0">
                <a:solidFill>
                  <a:srgbClr val="37761C"/>
                </a:solidFill>
                <a:latin typeface="Arial" panose="020B0604020202020204"/>
                <a:cs typeface="Arial" panose="020B0604020202020204"/>
              </a:rPr>
              <a:t>Computationally</a:t>
            </a:r>
            <a:r>
              <a:rPr sz="2400" spc="-85" dirty="0">
                <a:solidFill>
                  <a:srgbClr val="37761C"/>
                </a:solidFill>
                <a:latin typeface="Arial" panose="020B0604020202020204"/>
                <a:cs typeface="Arial" panose="020B0604020202020204"/>
              </a:rPr>
              <a:t> </a:t>
            </a:r>
            <a:r>
              <a:rPr sz="2400" spc="-10" dirty="0">
                <a:solidFill>
                  <a:srgbClr val="37761C"/>
                </a:solidFill>
                <a:latin typeface="Arial" panose="020B0604020202020204"/>
                <a:cs typeface="Arial" panose="020B0604020202020204"/>
              </a:rPr>
              <a:t>efficient</a:t>
            </a:r>
            <a:endParaRPr sz="2400" dirty="0">
              <a:latin typeface="Arial" panose="020B0604020202020204"/>
              <a:cs typeface="Arial" panose="020B0604020202020204"/>
            </a:endParaRPr>
          </a:p>
          <a:p>
            <a:pPr marL="342265" marR="5080" indent="-330200">
              <a:lnSpc>
                <a:spcPts val="2850"/>
              </a:lnSpc>
              <a:spcBef>
                <a:spcPts val="105"/>
              </a:spcBef>
              <a:buChar char="-"/>
              <a:tabLst>
                <a:tab pos="342265" algn="l"/>
                <a:tab pos="342900" algn="l"/>
              </a:tabLst>
            </a:pPr>
            <a:r>
              <a:rPr sz="2400" dirty="0">
                <a:solidFill>
                  <a:srgbClr val="37761C"/>
                </a:solidFill>
                <a:latin typeface="Arial" panose="020B0604020202020204"/>
                <a:cs typeface="Arial" panose="020B0604020202020204"/>
              </a:rPr>
              <a:t>Converges</a:t>
            </a:r>
            <a:r>
              <a:rPr sz="2400" spc="-30"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much</a:t>
            </a:r>
            <a:r>
              <a:rPr sz="2400" spc="-25"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faster</a:t>
            </a:r>
            <a:r>
              <a:rPr sz="2400" spc="-25" dirty="0">
                <a:solidFill>
                  <a:srgbClr val="37761C"/>
                </a:solidFill>
                <a:latin typeface="Arial" panose="020B0604020202020204"/>
                <a:cs typeface="Arial" panose="020B0604020202020204"/>
              </a:rPr>
              <a:t> </a:t>
            </a:r>
            <a:r>
              <a:rPr sz="2400" spc="-20" dirty="0">
                <a:solidFill>
                  <a:srgbClr val="37761C"/>
                </a:solidFill>
                <a:latin typeface="Arial" panose="020B0604020202020204"/>
                <a:cs typeface="Arial" panose="020B0604020202020204"/>
              </a:rPr>
              <a:t>than </a:t>
            </a:r>
            <a:r>
              <a:rPr sz="2400" dirty="0">
                <a:solidFill>
                  <a:srgbClr val="37761C"/>
                </a:solidFill>
                <a:latin typeface="Arial" panose="020B0604020202020204"/>
                <a:cs typeface="Arial" panose="020B0604020202020204"/>
              </a:rPr>
              <a:t>sigmoid/tanh</a:t>
            </a:r>
            <a:r>
              <a:rPr sz="2400" spc="-35"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in</a:t>
            </a:r>
            <a:r>
              <a:rPr sz="2400" spc="-25"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practice!</a:t>
            </a:r>
            <a:r>
              <a:rPr sz="2400" spc="-25"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(e.g.</a:t>
            </a:r>
            <a:r>
              <a:rPr sz="2400" spc="-20" dirty="0">
                <a:solidFill>
                  <a:srgbClr val="37761C"/>
                </a:solidFill>
                <a:latin typeface="Arial" panose="020B0604020202020204"/>
                <a:cs typeface="Arial" panose="020B0604020202020204"/>
              </a:rPr>
              <a:t> </a:t>
            </a:r>
            <a:r>
              <a:rPr sz="2400" spc="-25" dirty="0">
                <a:solidFill>
                  <a:srgbClr val="37761C"/>
                </a:solidFill>
                <a:latin typeface="Arial" panose="020B0604020202020204"/>
                <a:cs typeface="Arial" panose="020B0604020202020204"/>
              </a:rPr>
              <a:t>6x)</a:t>
            </a:r>
            <a:endParaRPr sz="2400" dirty="0">
              <a:latin typeface="Arial" panose="020B0604020202020204"/>
              <a:cs typeface="Arial" panose="020B0604020202020204"/>
            </a:endParaRPr>
          </a:p>
          <a:p>
            <a:pPr marL="342265" indent="-330200">
              <a:lnSpc>
                <a:spcPts val="2760"/>
              </a:lnSpc>
              <a:buChar char="-"/>
              <a:tabLst>
                <a:tab pos="342265" algn="l"/>
                <a:tab pos="342900" algn="l"/>
              </a:tabLst>
            </a:pPr>
            <a:r>
              <a:rPr sz="2400" b="1" dirty="0">
                <a:solidFill>
                  <a:srgbClr val="37761C"/>
                </a:solidFill>
                <a:latin typeface="Arial" panose="020B0604020202020204"/>
                <a:cs typeface="Arial" panose="020B0604020202020204"/>
              </a:rPr>
              <a:t>will</a:t>
            </a:r>
            <a:r>
              <a:rPr sz="2400" b="1" spc="-20" dirty="0">
                <a:solidFill>
                  <a:srgbClr val="37761C"/>
                </a:solidFill>
                <a:latin typeface="Arial" panose="020B0604020202020204"/>
                <a:cs typeface="Arial" panose="020B0604020202020204"/>
              </a:rPr>
              <a:t> </a:t>
            </a:r>
            <a:r>
              <a:rPr sz="2400" b="1" dirty="0">
                <a:solidFill>
                  <a:srgbClr val="37761C"/>
                </a:solidFill>
                <a:latin typeface="Arial" panose="020B0604020202020204"/>
                <a:cs typeface="Arial" panose="020B0604020202020204"/>
              </a:rPr>
              <a:t>not</a:t>
            </a:r>
            <a:r>
              <a:rPr sz="2400" b="1" spc="-15" dirty="0">
                <a:solidFill>
                  <a:srgbClr val="37761C"/>
                </a:solidFill>
                <a:latin typeface="Arial" panose="020B0604020202020204"/>
                <a:cs typeface="Arial" panose="020B0604020202020204"/>
              </a:rPr>
              <a:t> </a:t>
            </a:r>
            <a:r>
              <a:rPr sz="2400" b="1" spc="-10" dirty="0">
                <a:solidFill>
                  <a:srgbClr val="37761C"/>
                </a:solidFill>
                <a:latin typeface="Arial" panose="020B0604020202020204"/>
                <a:cs typeface="Arial" panose="020B0604020202020204"/>
              </a:rPr>
              <a:t>“die”.</a:t>
            </a:r>
            <a:endParaRPr sz="2400" dirty="0">
              <a:latin typeface="Arial" panose="020B0604020202020204"/>
              <a:cs typeface="Arial" panose="020B0604020202020204"/>
            </a:endParaRPr>
          </a:p>
        </p:txBody>
      </p:sp>
      <p:pic>
        <p:nvPicPr>
          <p:cNvPr id="6" name="object 6"/>
          <p:cNvPicPr/>
          <p:nvPr>
            <p:custDataLst>
              <p:tags r:id="rId5"/>
            </p:custDataLst>
          </p:nvPr>
        </p:nvPicPr>
        <p:blipFill>
          <a:blip r:embed="rId6" cstate="print"/>
          <a:stretch>
            <a:fillRect/>
          </a:stretch>
        </p:blipFill>
        <p:spPr>
          <a:xfrm>
            <a:off x="1953201" y="1933405"/>
            <a:ext cx="2165091" cy="168395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latin typeface="Arial" panose="020B0604020202020204"/>
                <a:cs typeface="Arial" panose="020B0604020202020204"/>
                <a:sym typeface="+mn-ea"/>
              </a:rPr>
              <a:t>Exponential</a:t>
            </a:r>
            <a:r>
              <a:rPr b="1" spc="-35" dirty="0">
                <a:latin typeface="Arial" panose="020B0604020202020204"/>
                <a:cs typeface="Arial" panose="020B0604020202020204"/>
                <a:sym typeface="+mn-ea"/>
              </a:rPr>
              <a:t> </a:t>
            </a:r>
            <a:r>
              <a:rPr b="1" dirty="0">
                <a:latin typeface="Arial" panose="020B0604020202020204"/>
                <a:cs typeface="Arial" panose="020B0604020202020204"/>
                <a:sym typeface="+mn-ea"/>
              </a:rPr>
              <a:t>Linear</a:t>
            </a:r>
            <a:r>
              <a:rPr b="1" spc="-35" dirty="0">
                <a:latin typeface="Arial" panose="020B0604020202020204"/>
                <a:cs typeface="Arial" panose="020B0604020202020204"/>
                <a:sym typeface="+mn-ea"/>
              </a:rPr>
              <a:t> </a:t>
            </a:r>
            <a:r>
              <a:rPr b="1" dirty="0">
                <a:latin typeface="Arial" panose="020B0604020202020204"/>
                <a:cs typeface="Arial" panose="020B0604020202020204"/>
                <a:sym typeface="+mn-ea"/>
              </a:rPr>
              <a:t>Units</a:t>
            </a:r>
            <a:r>
              <a:rPr b="1" spc="-30" dirty="0">
                <a:latin typeface="Arial" panose="020B0604020202020204"/>
                <a:cs typeface="Arial" panose="020B0604020202020204"/>
                <a:sym typeface="+mn-ea"/>
              </a:rPr>
              <a:t> </a:t>
            </a:r>
            <a:r>
              <a:rPr b="1" spc="-10" dirty="0">
                <a:latin typeface="Arial" panose="020B0604020202020204"/>
                <a:cs typeface="Arial" panose="020B0604020202020204"/>
                <a:sym typeface="+mn-ea"/>
              </a:rPr>
              <a:t>(ELU)</a:t>
            </a:r>
            <a:endParaRPr lang="en-US"/>
          </a:p>
        </p:txBody>
      </p:sp>
      <p:pic>
        <p:nvPicPr>
          <p:cNvPr id="3" name="object 3"/>
          <p:cNvPicPr/>
          <p:nvPr>
            <p:custDataLst>
              <p:tags r:id="rId1"/>
            </p:custDataLst>
          </p:nvPr>
        </p:nvPicPr>
        <p:blipFill>
          <a:blip r:embed="rId2" cstate="print"/>
          <a:stretch>
            <a:fillRect/>
          </a:stretch>
        </p:blipFill>
        <p:spPr>
          <a:xfrm>
            <a:off x="1614011" y="4321810"/>
            <a:ext cx="3802165" cy="733199"/>
          </a:xfrm>
          <a:prstGeom prst="rect">
            <a:avLst/>
          </a:prstGeom>
        </p:spPr>
      </p:pic>
      <p:sp>
        <p:nvSpPr>
          <p:cNvPr id="4" name="object 4"/>
          <p:cNvSpPr txBox="1"/>
          <p:nvPr/>
        </p:nvSpPr>
        <p:spPr>
          <a:xfrm>
            <a:off x="1828785" y="1915795"/>
            <a:ext cx="8429625" cy="3026410"/>
          </a:xfrm>
          <a:prstGeom prst="rect">
            <a:avLst/>
          </a:prstGeom>
        </p:spPr>
        <p:txBody>
          <a:bodyPr vert="horz" wrap="square" lIns="0" tIns="212725" rIns="0" bIns="0" rtlCol="0">
            <a:spAutoFit/>
          </a:bodyPr>
          <a:lstStyle/>
          <a:p>
            <a:pPr marL="4551045" indent="-321945">
              <a:lnSpc>
                <a:spcPts val="2630"/>
              </a:lnSpc>
              <a:spcBef>
                <a:spcPts val="1445"/>
              </a:spcBef>
              <a:buFont typeface="Arial" panose="020B0604020202020204"/>
              <a:buChar char="-"/>
              <a:tabLst>
                <a:tab pos="4551045" algn="l"/>
                <a:tab pos="4551680" algn="l"/>
              </a:tabLst>
            </a:pPr>
            <a:r>
              <a:rPr sz="2200" dirty="0">
                <a:solidFill>
                  <a:srgbClr val="37761C"/>
                </a:solidFill>
                <a:latin typeface="Arial" panose="020B0604020202020204"/>
                <a:cs typeface="Arial" panose="020B0604020202020204"/>
              </a:rPr>
              <a:t>All</a:t>
            </a:r>
            <a:r>
              <a:rPr sz="2200" spc="-35" dirty="0">
                <a:solidFill>
                  <a:srgbClr val="37761C"/>
                </a:solidFill>
                <a:latin typeface="Arial" panose="020B0604020202020204"/>
                <a:cs typeface="Arial" panose="020B0604020202020204"/>
              </a:rPr>
              <a:t> </a:t>
            </a:r>
            <a:r>
              <a:rPr sz="2200" dirty="0">
                <a:solidFill>
                  <a:srgbClr val="37761C"/>
                </a:solidFill>
                <a:latin typeface="Arial" panose="020B0604020202020204"/>
                <a:cs typeface="Arial" panose="020B0604020202020204"/>
              </a:rPr>
              <a:t>benefits</a:t>
            </a:r>
            <a:r>
              <a:rPr sz="2200" spc="-20" dirty="0">
                <a:solidFill>
                  <a:srgbClr val="37761C"/>
                </a:solidFill>
                <a:latin typeface="Arial" panose="020B0604020202020204"/>
                <a:cs typeface="Arial" panose="020B0604020202020204"/>
              </a:rPr>
              <a:t> </a:t>
            </a:r>
            <a:r>
              <a:rPr sz="2200" dirty="0">
                <a:solidFill>
                  <a:srgbClr val="37761C"/>
                </a:solidFill>
                <a:latin typeface="Arial" panose="020B0604020202020204"/>
                <a:cs typeface="Arial" panose="020B0604020202020204"/>
              </a:rPr>
              <a:t>of</a:t>
            </a:r>
            <a:r>
              <a:rPr sz="2200" spc="-20" dirty="0">
                <a:solidFill>
                  <a:srgbClr val="37761C"/>
                </a:solidFill>
                <a:latin typeface="Arial" panose="020B0604020202020204"/>
                <a:cs typeface="Arial" panose="020B0604020202020204"/>
              </a:rPr>
              <a:t> ReLU</a:t>
            </a:r>
            <a:endParaRPr sz="2200" dirty="0">
              <a:latin typeface="Arial" panose="020B0604020202020204"/>
              <a:cs typeface="Arial" panose="020B0604020202020204"/>
            </a:endParaRPr>
          </a:p>
          <a:p>
            <a:pPr marL="4551045" indent="-321945">
              <a:lnSpc>
                <a:spcPts val="2625"/>
              </a:lnSpc>
              <a:buChar char="-"/>
              <a:tabLst>
                <a:tab pos="4551045" algn="l"/>
                <a:tab pos="4551680" algn="l"/>
              </a:tabLst>
            </a:pPr>
            <a:r>
              <a:rPr sz="2200" u="sng" dirty="0">
                <a:solidFill>
                  <a:srgbClr val="0070C0"/>
                </a:solidFill>
                <a:latin typeface="Arial" panose="020B0604020202020204"/>
                <a:cs typeface="Arial" panose="020B0604020202020204"/>
              </a:rPr>
              <a:t>Closer</a:t>
            </a:r>
            <a:r>
              <a:rPr sz="2200" u="sng" spc="-25" dirty="0">
                <a:solidFill>
                  <a:srgbClr val="0070C0"/>
                </a:solidFill>
                <a:latin typeface="Arial" panose="020B0604020202020204"/>
                <a:cs typeface="Arial" panose="020B0604020202020204"/>
              </a:rPr>
              <a:t> </a:t>
            </a:r>
            <a:r>
              <a:rPr sz="2200" u="sng" dirty="0">
                <a:solidFill>
                  <a:srgbClr val="0070C0"/>
                </a:solidFill>
                <a:latin typeface="Arial" panose="020B0604020202020204"/>
                <a:cs typeface="Arial" panose="020B0604020202020204"/>
              </a:rPr>
              <a:t>to</a:t>
            </a:r>
            <a:r>
              <a:rPr sz="2200" u="sng" spc="-10" dirty="0">
                <a:solidFill>
                  <a:srgbClr val="0070C0"/>
                </a:solidFill>
                <a:latin typeface="Arial" panose="020B0604020202020204"/>
                <a:cs typeface="Arial" panose="020B0604020202020204"/>
              </a:rPr>
              <a:t> </a:t>
            </a:r>
            <a:r>
              <a:rPr sz="2200" u="sng" dirty="0">
                <a:solidFill>
                  <a:srgbClr val="0070C0"/>
                </a:solidFill>
                <a:latin typeface="Arial" panose="020B0604020202020204"/>
                <a:cs typeface="Arial" panose="020B0604020202020204"/>
              </a:rPr>
              <a:t>zero</a:t>
            </a:r>
            <a:r>
              <a:rPr sz="2200" u="sng" spc="-15" dirty="0">
                <a:solidFill>
                  <a:srgbClr val="0070C0"/>
                </a:solidFill>
                <a:latin typeface="Arial" panose="020B0604020202020204"/>
                <a:cs typeface="Arial" panose="020B0604020202020204"/>
              </a:rPr>
              <a:t> </a:t>
            </a:r>
            <a:r>
              <a:rPr sz="2200" u="sng" dirty="0">
                <a:solidFill>
                  <a:srgbClr val="0070C0"/>
                </a:solidFill>
                <a:latin typeface="Arial" panose="020B0604020202020204"/>
                <a:cs typeface="Arial" panose="020B0604020202020204"/>
              </a:rPr>
              <a:t>mean</a:t>
            </a:r>
            <a:r>
              <a:rPr sz="2200" u="sng" spc="-10" dirty="0">
                <a:solidFill>
                  <a:srgbClr val="0070C0"/>
                </a:solidFill>
                <a:latin typeface="Arial" panose="020B0604020202020204"/>
                <a:cs typeface="Arial" panose="020B0604020202020204"/>
              </a:rPr>
              <a:t> outputs</a:t>
            </a:r>
            <a:endParaRPr sz="2200" u="sng" dirty="0">
              <a:solidFill>
                <a:srgbClr val="0070C0"/>
              </a:solidFill>
              <a:latin typeface="Arial" panose="020B0604020202020204"/>
              <a:cs typeface="Arial" panose="020B0604020202020204"/>
            </a:endParaRPr>
          </a:p>
          <a:p>
            <a:pPr marL="4551045" marR="5080" indent="-321945">
              <a:lnSpc>
                <a:spcPts val="2630"/>
              </a:lnSpc>
              <a:spcBef>
                <a:spcPts val="90"/>
              </a:spcBef>
              <a:buChar char="-"/>
              <a:tabLst>
                <a:tab pos="4551045" algn="l"/>
                <a:tab pos="4551680" algn="l"/>
              </a:tabLst>
            </a:pPr>
            <a:r>
              <a:rPr sz="2200" u="sng" dirty="0">
                <a:solidFill>
                  <a:srgbClr val="0070C0"/>
                </a:solidFill>
                <a:latin typeface="Arial" panose="020B0604020202020204"/>
                <a:cs typeface="Arial" panose="020B0604020202020204"/>
              </a:rPr>
              <a:t>Negative</a:t>
            </a:r>
            <a:r>
              <a:rPr sz="2200" u="sng" spc="-50" dirty="0">
                <a:solidFill>
                  <a:srgbClr val="0070C0"/>
                </a:solidFill>
                <a:latin typeface="Arial" panose="020B0604020202020204"/>
                <a:cs typeface="Arial" panose="020B0604020202020204"/>
              </a:rPr>
              <a:t> </a:t>
            </a:r>
            <a:r>
              <a:rPr sz="2200" u="sng" dirty="0">
                <a:solidFill>
                  <a:srgbClr val="0070C0"/>
                </a:solidFill>
                <a:latin typeface="Arial" panose="020B0604020202020204"/>
                <a:cs typeface="Arial" panose="020B0604020202020204"/>
              </a:rPr>
              <a:t>saturation</a:t>
            </a:r>
            <a:r>
              <a:rPr sz="2200" u="sng" spc="-40" dirty="0">
                <a:solidFill>
                  <a:srgbClr val="0070C0"/>
                </a:solidFill>
                <a:latin typeface="Arial" panose="020B0604020202020204"/>
                <a:cs typeface="Arial" panose="020B0604020202020204"/>
              </a:rPr>
              <a:t> </a:t>
            </a:r>
            <a:r>
              <a:rPr sz="2200" u="sng" spc="-10" dirty="0">
                <a:solidFill>
                  <a:srgbClr val="0070C0"/>
                </a:solidFill>
                <a:latin typeface="Arial" panose="020B0604020202020204"/>
                <a:cs typeface="Arial" panose="020B0604020202020204"/>
              </a:rPr>
              <a:t>regime </a:t>
            </a:r>
            <a:r>
              <a:rPr sz="2200" dirty="0">
                <a:solidFill>
                  <a:srgbClr val="37761C"/>
                </a:solidFill>
                <a:latin typeface="Arial" panose="020B0604020202020204"/>
                <a:cs typeface="Arial" panose="020B0604020202020204"/>
              </a:rPr>
              <a:t>compared</a:t>
            </a:r>
            <a:r>
              <a:rPr sz="2200" spc="-30" dirty="0">
                <a:solidFill>
                  <a:srgbClr val="37761C"/>
                </a:solidFill>
                <a:latin typeface="Arial" panose="020B0604020202020204"/>
                <a:cs typeface="Arial" panose="020B0604020202020204"/>
              </a:rPr>
              <a:t> </a:t>
            </a:r>
            <a:r>
              <a:rPr sz="2200" dirty="0">
                <a:solidFill>
                  <a:srgbClr val="37761C"/>
                </a:solidFill>
                <a:latin typeface="Arial" panose="020B0604020202020204"/>
                <a:cs typeface="Arial" panose="020B0604020202020204"/>
              </a:rPr>
              <a:t>with</a:t>
            </a:r>
            <a:r>
              <a:rPr sz="2200" spc="-15" dirty="0">
                <a:solidFill>
                  <a:srgbClr val="37761C"/>
                </a:solidFill>
                <a:latin typeface="Arial" panose="020B0604020202020204"/>
                <a:cs typeface="Arial" panose="020B0604020202020204"/>
              </a:rPr>
              <a:t> </a:t>
            </a:r>
            <a:r>
              <a:rPr sz="2200" dirty="0">
                <a:solidFill>
                  <a:srgbClr val="37761C"/>
                </a:solidFill>
                <a:latin typeface="Arial" panose="020B0604020202020204"/>
                <a:cs typeface="Arial" panose="020B0604020202020204"/>
              </a:rPr>
              <a:t>Leaky</a:t>
            </a:r>
            <a:r>
              <a:rPr sz="2200" spc="-15" dirty="0">
                <a:solidFill>
                  <a:srgbClr val="37761C"/>
                </a:solidFill>
                <a:latin typeface="Arial" panose="020B0604020202020204"/>
                <a:cs typeface="Arial" panose="020B0604020202020204"/>
              </a:rPr>
              <a:t> </a:t>
            </a:r>
            <a:r>
              <a:rPr sz="2200" spc="-20" dirty="0">
                <a:solidFill>
                  <a:srgbClr val="37761C"/>
                </a:solidFill>
                <a:latin typeface="Arial" panose="020B0604020202020204"/>
                <a:cs typeface="Arial" panose="020B0604020202020204"/>
              </a:rPr>
              <a:t>ReLU </a:t>
            </a:r>
            <a:r>
              <a:rPr sz="2200" dirty="0">
                <a:solidFill>
                  <a:srgbClr val="37761C"/>
                </a:solidFill>
                <a:latin typeface="Arial" panose="020B0604020202020204"/>
                <a:cs typeface="Arial" panose="020B0604020202020204"/>
              </a:rPr>
              <a:t>adds</a:t>
            </a:r>
            <a:r>
              <a:rPr sz="2200" spc="-15" dirty="0">
                <a:solidFill>
                  <a:srgbClr val="37761C"/>
                </a:solidFill>
                <a:latin typeface="Arial" panose="020B0604020202020204"/>
                <a:cs typeface="Arial" panose="020B0604020202020204"/>
              </a:rPr>
              <a:t> </a:t>
            </a:r>
            <a:r>
              <a:rPr sz="2200" dirty="0">
                <a:solidFill>
                  <a:srgbClr val="37761C"/>
                </a:solidFill>
                <a:latin typeface="Arial" panose="020B0604020202020204"/>
                <a:cs typeface="Arial" panose="020B0604020202020204"/>
              </a:rPr>
              <a:t>some</a:t>
            </a:r>
            <a:r>
              <a:rPr sz="2200" spc="-15" dirty="0">
                <a:solidFill>
                  <a:srgbClr val="37761C"/>
                </a:solidFill>
                <a:latin typeface="Arial" panose="020B0604020202020204"/>
                <a:cs typeface="Arial" panose="020B0604020202020204"/>
              </a:rPr>
              <a:t> </a:t>
            </a:r>
            <a:r>
              <a:rPr sz="2200" dirty="0">
                <a:solidFill>
                  <a:srgbClr val="37761C"/>
                </a:solidFill>
                <a:latin typeface="Arial" panose="020B0604020202020204"/>
                <a:cs typeface="Arial" panose="020B0604020202020204"/>
              </a:rPr>
              <a:t>robustness</a:t>
            </a:r>
            <a:r>
              <a:rPr sz="2200" spc="-15" dirty="0">
                <a:solidFill>
                  <a:srgbClr val="37761C"/>
                </a:solidFill>
                <a:latin typeface="Arial" panose="020B0604020202020204"/>
                <a:cs typeface="Arial" panose="020B0604020202020204"/>
              </a:rPr>
              <a:t> </a:t>
            </a:r>
            <a:r>
              <a:rPr sz="2200" dirty="0">
                <a:solidFill>
                  <a:srgbClr val="37761C"/>
                </a:solidFill>
                <a:latin typeface="Arial" panose="020B0604020202020204"/>
                <a:cs typeface="Arial" panose="020B0604020202020204"/>
              </a:rPr>
              <a:t>to</a:t>
            </a:r>
            <a:r>
              <a:rPr sz="2200" spc="-15" dirty="0">
                <a:solidFill>
                  <a:srgbClr val="37761C"/>
                </a:solidFill>
                <a:latin typeface="Arial" panose="020B0604020202020204"/>
                <a:cs typeface="Arial" panose="020B0604020202020204"/>
              </a:rPr>
              <a:t> </a:t>
            </a:r>
            <a:r>
              <a:rPr sz="2200" spc="-10" dirty="0">
                <a:solidFill>
                  <a:srgbClr val="37761C"/>
                </a:solidFill>
                <a:latin typeface="Arial" panose="020B0604020202020204"/>
                <a:cs typeface="Arial" panose="020B0604020202020204"/>
              </a:rPr>
              <a:t>noise</a:t>
            </a:r>
            <a:endParaRPr sz="2200" dirty="0">
              <a:latin typeface="Arial" panose="020B0604020202020204"/>
              <a:cs typeface="Arial" panose="020B0604020202020204"/>
            </a:endParaRPr>
          </a:p>
          <a:p>
            <a:pPr>
              <a:lnSpc>
                <a:spcPct val="100000"/>
              </a:lnSpc>
              <a:buFont typeface="Arial" panose="020B0604020202020204"/>
              <a:buChar char="-"/>
            </a:pPr>
            <a:endParaRPr sz="2400" dirty="0">
              <a:latin typeface="Arial" panose="020B0604020202020204"/>
              <a:cs typeface="Arial" panose="020B0604020202020204"/>
            </a:endParaRPr>
          </a:p>
          <a:p>
            <a:pPr>
              <a:lnSpc>
                <a:spcPct val="100000"/>
              </a:lnSpc>
              <a:buFont typeface="Arial" panose="020B0604020202020204"/>
              <a:buChar char="-"/>
            </a:pPr>
            <a:endParaRPr sz="2450" dirty="0">
              <a:latin typeface="Arial" panose="020B0604020202020204"/>
              <a:cs typeface="Arial" panose="020B0604020202020204"/>
            </a:endParaRPr>
          </a:p>
          <a:p>
            <a:pPr marL="4551045" indent="-330835">
              <a:lnSpc>
                <a:spcPct val="100000"/>
              </a:lnSpc>
              <a:spcBef>
                <a:spcPts val="5"/>
              </a:spcBef>
              <a:buChar char="-"/>
              <a:tabLst>
                <a:tab pos="4551045" algn="l"/>
                <a:tab pos="4551680" algn="l"/>
              </a:tabLst>
            </a:pPr>
            <a:r>
              <a:rPr sz="2400" dirty="0">
                <a:solidFill>
                  <a:srgbClr val="FF0000"/>
                </a:solidFill>
                <a:latin typeface="Arial" panose="020B0604020202020204"/>
                <a:cs typeface="Arial" panose="020B0604020202020204"/>
              </a:rPr>
              <a:t>Computation</a:t>
            </a:r>
            <a:r>
              <a:rPr sz="2400" spc="-30" dirty="0">
                <a:solidFill>
                  <a:srgbClr val="FF0000"/>
                </a:solidFill>
                <a:latin typeface="Arial" panose="020B0604020202020204"/>
                <a:cs typeface="Arial" panose="020B0604020202020204"/>
              </a:rPr>
              <a:t> </a:t>
            </a:r>
            <a:r>
              <a:rPr sz="2400" dirty="0">
                <a:solidFill>
                  <a:srgbClr val="FF0000"/>
                </a:solidFill>
                <a:latin typeface="Arial" panose="020B0604020202020204"/>
                <a:cs typeface="Arial" panose="020B0604020202020204"/>
              </a:rPr>
              <a:t>requires</a:t>
            </a:r>
            <a:r>
              <a:rPr sz="2400" spc="-30" dirty="0">
                <a:solidFill>
                  <a:srgbClr val="FF0000"/>
                </a:solidFill>
                <a:latin typeface="Arial" panose="020B0604020202020204"/>
                <a:cs typeface="Arial" panose="020B0604020202020204"/>
              </a:rPr>
              <a:t> </a:t>
            </a:r>
            <a:r>
              <a:rPr sz="2400" spc="-10" dirty="0">
                <a:solidFill>
                  <a:srgbClr val="FF0000"/>
                </a:solidFill>
                <a:latin typeface="Arial" panose="020B0604020202020204"/>
                <a:cs typeface="Arial" panose="020B0604020202020204"/>
              </a:rPr>
              <a:t>exp()</a:t>
            </a:r>
            <a:endParaRPr sz="2400" dirty="0">
              <a:latin typeface="Arial" panose="020B0604020202020204"/>
              <a:cs typeface="Arial" panose="020B0604020202020204"/>
            </a:endParaRPr>
          </a:p>
        </p:txBody>
      </p:sp>
      <p:pic>
        <p:nvPicPr>
          <p:cNvPr id="6" name="object 6"/>
          <p:cNvPicPr/>
          <p:nvPr>
            <p:custDataLst>
              <p:tags r:id="rId3"/>
            </p:custDataLst>
          </p:nvPr>
        </p:nvPicPr>
        <p:blipFill>
          <a:blip r:embed="rId4" cstate="print"/>
          <a:stretch>
            <a:fillRect/>
          </a:stretch>
        </p:blipFill>
        <p:spPr>
          <a:xfrm>
            <a:off x="1828785" y="2056569"/>
            <a:ext cx="2257410" cy="17502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b="0" i="0" dirty="0">
                <a:solidFill>
                  <a:srgbClr val="333333"/>
                </a:solidFill>
                <a:effectLst/>
                <a:latin typeface="Arial" panose="020B0604020202020204" pitchFamily="34" charset="0"/>
              </a:rPr>
              <a:t>Common activation function: composite function</a:t>
            </a:r>
            <a:endParaRPr lang="zh-CN" altLang="en-US" dirty="0"/>
          </a:p>
        </p:txBody>
      </p:sp>
      <p:sp>
        <p:nvSpPr>
          <p:cNvPr id="3" name="内容占位符 2"/>
          <p:cNvSpPr>
            <a:spLocks noGrp="1"/>
          </p:cNvSpPr>
          <p:nvPr>
            <p:ph idx="1"/>
          </p:nvPr>
        </p:nvSpPr>
        <p:spPr/>
        <p:txBody>
          <a:bodyPr/>
          <a:lstStyle/>
          <a:p>
            <a:r>
              <a:rPr lang="en-US" altLang="zh-CN" dirty="0" err="1"/>
              <a:t>Swich</a:t>
            </a:r>
            <a:r>
              <a:rPr lang="en-US" altLang="zh-CN" dirty="0"/>
              <a:t> function</a:t>
            </a:r>
            <a:r>
              <a:rPr lang="zh-CN" altLang="en-US" dirty="0"/>
              <a:t>：</a:t>
            </a:r>
            <a:r>
              <a:rPr lang="en-US" altLang="zh-CN" dirty="0"/>
              <a:t>a Self-gated activation function</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52799" y="2197809"/>
            <a:ext cx="5486400" cy="3916218"/>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1026" y="1630218"/>
            <a:ext cx="3149947" cy="49958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a:solidFill>
                  <a:srgbClr val="333333"/>
                </a:solidFill>
                <a:effectLst/>
                <a:latin typeface="Arial" panose="020B0604020202020204" pitchFamily="34" charset="0"/>
                <a:sym typeface="+mn-ea"/>
              </a:rPr>
              <a:t>GeLU:  Gaussian error linear unit</a:t>
            </a:r>
            <a:endParaRPr lang="en-US" altLang="en-GB" dirty="0">
              <a:solidFill>
                <a:srgbClr val="333333"/>
              </a:solidFill>
              <a:effectLst/>
              <a:latin typeface="Arial" panose="020B0604020202020204" pitchFamily="34" charset="0"/>
              <a:sym typeface="+mn-ea"/>
            </a:endParaRPr>
          </a:p>
        </p:txBody>
      </p:sp>
      <p:sp>
        <p:nvSpPr>
          <p:cNvPr id="17" name="object 16"/>
          <p:cNvSpPr txBox="1"/>
          <p:nvPr/>
        </p:nvSpPr>
        <p:spPr>
          <a:xfrm>
            <a:off x="6296784" y="1371853"/>
            <a:ext cx="5285740" cy="3361626"/>
          </a:xfrm>
          <a:prstGeom prst="rect">
            <a:avLst/>
          </a:prstGeom>
        </p:spPr>
        <p:txBody>
          <a:bodyPr vert="horz" wrap="square" lIns="0" tIns="6985" rIns="0" bIns="0" rtlCol="0">
            <a:spAutoFit/>
          </a:bodyPr>
          <a:lstStyle/>
          <a:p>
            <a:pPr marL="502920" marR="336550" indent="-490855">
              <a:lnSpc>
                <a:spcPct val="101000"/>
              </a:lnSpc>
              <a:spcBef>
                <a:spcPts val="55"/>
              </a:spcBef>
              <a:buSzPct val="76000"/>
              <a:buFont typeface="Calibri" panose="020F0702030404030204"/>
              <a:buChar char="-"/>
              <a:tabLst>
                <a:tab pos="502920" algn="l"/>
                <a:tab pos="503555" algn="l"/>
              </a:tabLst>
            </a:pPr>
            <a:r>
              <a:rPr sz="2400" b="1" dirty="0">
                <a:solidFill>
                  <a:srgbClr val="38761D"/>
                </a:solidFill>
                <a:latin typeface="Calibri" panose="020F0702030404030204"/>
                <a:cs typeface="Calibri" panose="020F0702030404030204"/>
              </a:rPr>
              <a:t>Idea</a:t>
            </a:r>
            <a:r>
              <a:rPr sz="2400" dirty="0">
                <a:solidFill>
                  <a:srgbClr val="38761D"/>
                </a:solidFill>
                <a:latin typeface="Calibri" panose="020F0702030404030204"/>
                <a:cs typeface="Calibri" panose="020F0702030404030204"/>
              </a:rPr>
              <a:t>:</a:t>
            </a:r>
            <a:r>
              <a:rPr sz="2400" spc="40"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Multiply</a:t>
            </a:r>
            <a:r>
              <a:rPr sz="2400" spc="50"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input</a:t>
            </a:r>
            <a:r>
              <a:rPr sz="2400" spc="55"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by</a:t>
            </a:r>
            <a:r>
              <a:rPr sz="2400" spc="55"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0</a:t>
            </a:r>
            <a:r>
              <a:rPr sz="2400" spc="55"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or</a:t>
            </a:r>
            <a:r>
              <a:rPr sz="2400" spc="60" dirty="0">
                <a:solidFill>
                  <a:srgbClr val="38761D"/>
                </a:solidFill>
                <a:latin typeface="Calibri" panose="020F0702030404030204"/>
                <a:cs typeface="Calibri" panose="020F0702030404030204"/>
              </a:rPr>
              <a:t> </a:t>
            </a:r>
            <a:r>
              <a:rPr sz="2400" spc="-50" dirty="0">
                <a:solidFill>
                  <a:srgbClr val="38761D"/>
                </a:solidFill>
                <a:latin typeface="Calibri" panose="020F0702030404030204"/>
                <a:cs typeface="Calibri" panose="020F0702030404030204"/>
              </a:rPr>
              <a:t>1 </a:t>
            </a:r>
            <a:r>
              <a:rPr sz="2400" dirty="0">
                <a:solidFill>
                  <a:srgbClr val="38761D"/>
                </a:solidFill>
                <a:latin typeface="Calibri" panose="020F0702030404030204"/>
                <a:cs typeface="Calibri" panose="020F0702030404030204"/>
              </a:rPr>
              <a:t>at</a:t>
            </a:r>
            <a:r>
              <a:rPr sz="2400" spc="10"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random;</a:t>
            </a:r>
            <a:r>
              <a:rPr sz="2400" spc="5"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large</a:t>
            </a:r>
            <a:r>
              <a:rPr sz="2400" spc="15"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values</a:t>
            </a:r>
            <a:r>
              <a:rPr sz="2400" spc="15" dirty="0">
                <a:solidFill>
                  <a:srgbClr val="38761D"/>
                </a:solidFill>
                <a:latin typeface="Calibri" panose="020F0702030404030204"/>
                <a:cs typeface="Calibri" panose="020F0702030404030204"/>
              </a:rPr>
              <a:t> </a:t>
            </a:r>
            <a:r>
              <a:rPr sz="2400" spc="-20" dirty="0">
                <a:solidFill>
                  <a:srgbClr val="38761D"/>
                </a:solidFill>
                <a:latin typeface="Calibri" panose="020F0702030404030204"/>
                <a:cs typeface="Calibri" panose="020F0702030404030204"/>
              </a:rPr>
              <a:t>more </a:t>
            </a:r>
            <a:r>
              <a:rPr sz="2400" dirty="0">
                <a:solidFill>
                  <a:srgbClr val="38761D"/>
                </a:solidFill>
                <a:latin typeface="Calibri" panose="020F0702030404030204"/>
                <a:cs typeface="Calibri" panose="020F0702030404030204"/>
              </a:rPr>
              <a:t>likely</a:t>
            </a:r>
            <a:r>
              <a:rPr sz="2400" spc="15"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to</a:t>
            </a:r>
            <a:r>
              <a:rPr sz="2400" spc="35"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be</a:t>
            </a:r>
            <a:r>
              <a:rPr sz="2400" spc="35"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multiplied</a:t>
            </a:r>
            <a:r>
              <a:rPr sz="2400" spc="30"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by</a:t>
            </a:r>
            <a:r>
              <a:rPr sz="2400" spc="30" dirty="0">
                <a:solidFill>
                  <a:srgbClr val="38761D"/>
                </a:solidFill>
                <a:latin typeface="Calibri" panose="020F0702030404030204"/>
                <a:cs typeface="Calibri" panose="020F0702030404030204"/>
              </a:rPr>
              <a:t> </a:t>
            </a:r>
            <a:r>
              <a:rPr sz="2400" spc="-25" dirty="0">
                <a:solidFill>
                  <a:srgbClr val="38761D"/>
                </a:solidFill>
                <a:latin typeface="Calibri" panose="020F0702030404030204"/>
                <a:cs typeface="Calibri" panose="020F0702030404030204"/>
              </a:rPr>
              <a:t>1, </a:t>
            </a:r>
            <a:r>
              <a:rPr sz="2400" dirty="0">
                <a:solidFill>
                  <a:srgbClr val="38761D"/>
                </a:solidFill>
                <a:latin typeface="Calibri" panose="020F0702030404030204"/>
                <a:cs typeface="Calibri" panose="020F0702030404030204"/>
              </a:rPr>
              <a:t>small</a:t>
            </a:r>
            <a:r>
              <a:rPr sz="2400" spc="15"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values</a:t>
            </a:r>
            <a:r>
              <a:rPr sz="2400" spc="25"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more</a:t>
            </a:r>
            <a:r>
              <a:rPr sz="2400" spc="25"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likely</a:t>
            </a:r>
            <a:r>
              <a:rPr sz="2400" spc="20"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to</a:t>
            </a:r>
            <a:r>
              <a:rPr sz="2400" spc="30" dirty="0">
                <a:solidFill>
                  <a:srgbClr val="38761D"/>
                </a:solidFill>
                <a:latin typeface="Calibri" panose="020F0702030404030204"/>
                <a:cs typeface="Calibri" panose="020F0702030404030204"/>
              </a:rPr>
              <a:t> </a:t>
            </a:r>
            <a:r>
              <a:rPr sz="2400" spc="-25" dirty="0">
                <a:solidFill>
                  <a:srgbClr val="38761D"/>
                </a:solidFill>
                <a:latin typeface="Calibri" panose="020F0702030404030204"/>
                <a:cs typeface="Calibri" panose="020F0702030404030204"/>
              </a:rPr>
              <a:t>be </a:t>
            </a:r>
            <a:r>
              <a:rPr sz="2400" dirty="0">
                <a:solidFill>
                  <a:srgbClr val="38761D"/>
                </a:solidFill>
                <a:latin typeface="Calibri" panose="020F0702030404030204"/>
                <a:cs typeface="Calibri" panose="020F0702030404030204"/>
              </a:rPr>
              <a:t>multiplied</a:t>
            </a:r>
            <a:r>
              <a:rPr sz="2400" spc="65"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by</a:t>
            </a:r>
            <a:r>
              <a:rPr sz="2400" spc="65" dirty="0">
                <a:solidFill>
                  <a:srgbClr val="38761D"/>
                </a:solidFill>
                <a:latin typeface="Calibri" panose="020F0702030404030204"/>
                <a:cs typeface="Calibri" panose="020F0702030404030204"/>
              </a:rPr>
              <a:t> </a:t>
            </a:r>
            <a:r>
              <a:rPr sz="2400" spc="-50" dirty="0">
                <a:solidFill>
                  <a:srgbClr val="38761D"/>
                </a:solidFill>
                <a:latin typeface="Calibri" panose="020F0702030404030204"/>
                <a:cs typeface="Calibri" panose="020F0702030404030204"/>
              </a:rPr>
              <a:t>0</a:t>
            </a:r>
            <a:endParaRPr sz="2400" dirty="0">
              <a:latin typeface="Calibri" panose="020F0702030404030204"/>
              <a:cs typeface="Calibri" panose="020F0702030404030204"/>
            </a:endParaRPr>
          </a:p>
          <a:p>
            <a:pPr marL="502920">
              <a:lnSpc>
                <a:spcPct val="100000"/>
              </a:lnSpc>
              <a:spcBef>
                <a:spcPts val="25"/>
              </a:spcBef>
            </a:pPr>
            <a:r>
              <a:rPr sz="2400" spc="-10" dirty="0">
                <a:solidFill>
                  <a:srgbClr val="38761D"/>
                </a:solidFill>
                <a:latin typeface="Calibri" panose="020F0702030404030204"/>
                <a:cs typeface="Calibri" panose="020F0702030404030204"/>
              </a:rPr>
              <a:t>(data-</a:t>
            </a:r>
            <a:r>
              <a:rPr sz="2400" dirty="0">
                <a:solidFill>
                  <a:srgbClr val="38761D"/>
                </a:solidFill>
                <a:latin typeface="Calibri" panose="020F0702030404030204"/>
                <a:cs typeface="Calibri" panose="020F0702030404030204"/>
              </a:rPr>
              <a:t>dependent</a:t>
            </a:r>
            <a:r>
              <a:rPr sz="2400" spc="130" dirty="0">
                <a:solidFill>
                  <a:srgbClr val="38761D"/>
                </a:solidFill>
                <a:latin typeface="Calibri" panose="020F0702030404030204"/>
                <a:cs typeface="Calibri" panose="020F0702030404030204"/>
              </a:rPr>
              <a:t> </a:t>
            </a:r>
            <a:r>
              <a:rPr sz="2400" spc="-10" dirty="0">
                <a:solidFill>
                  <a:srgbClr val="38761D"/>
                </a:solidFill>
                <a:latin typeface="Calibri" panose="020F0702030404030204"/>
                <a:cs typeface="Calibri" panose="020F0702030404030204"/>
              </a:rPr>
              <a:t>dropout)</a:t>
            </a:r>
            <a:endParaRPr sz="2400" dirty="0">
              <a:latin typeface="Calibri" panose="020F0702030404030204"/>
              <a:cs typeface="Calibri" panose="020F0702030404030204"/>
            </a:endParaRPr>
          </a:p>
          <a:p>
            <a:pPr marL="502920" marR="1479550" indent="-490855">
              <a:lnSpc>
                <a:spcPct val="101000"/>
              </a:lnSpc>
              <a:spcBef>
                <a:spcPts val="95"/>
              </a:spcBef>
              <a:buSzPct val="76000"/>
              <a:buChar char="-"/>
              <a:tabLst>
                <a:tab pos="502920" algn="l"/>
                <a:tab pos="503555" algn="l"/>
              </a:tabLst>
            </a:pPr>
            <a:r>
              <a:rPr sz="2400" spc="-45" dirty="0">
                <a:solidFill>
                  <a:srgbClr val="38761D"/>
                </a:solidFill>
                <a:latin typeface="Calibri" panose="020F0702030404030204"/>
                <a:cs typeface="Calibri" panose="020F0702030404030204"/>
              </a:rPr>
              <a:t>Take</a:t>
            </a:r>
            <a:r>
              <a:rPr sz="2400" spc="-25"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expectation</a:t>
            </a:r>
            <a:r>
              <a:rPr sz="2400" spc="-20" dirty="0">
                <a:solidFill>
                  <a:srgbClr val="38761D"/>
                </a:solidFill>
                <a:latin typeface="Calibri" panose="020F0702030404030204"/>
                <a:cs typeface="Calibri" panose="020F0702030404030204"/>
              </a:rPr>
              <a:t> over </a:t>
            </a:r>
            <a:r>
              <a:rPr sz="2400" spc="-10" dirty="0">
                <a:solidFill>
                  <a:srgbClr val="38761D"/>
                </a:solidFill>
                <a:latin typeface="Calibri" panose="020F0702030404030204"/>
                <a:cs typeface="Calibri" panose="020F0702030404030204"/>
              </a:rPr>
              <a:t>randomness</a:t>
            </a:r>
            <a:endParaRPr sz="2400" dirty="0">
              <a:latin typeface="Calibri" panose="020F0702030404030204"/>
              <a:cs typeface="Calibri" panose="020F0702030404030204"/>
            </a:endParaRPr>
          </a:p>
          <a:p>
            <a:pPr marL="502920" marR="244475" indent="-490855">
              <a:lnSpc>
                <a:spcPct val="101000"/>
              </a:lnSpc>
              <a:buSzPct val="76000"/>
              <a:buChar char="-"/>
              <a:tabLst>
                <a:tab pos="502920" algn="l"/>
                <a:tab pos="503555" algn="l"/>
              </a:tabLst>
            </a:pPr>
            <a:r>
              <a:rPr sz="2400" dirty="0">
                <a:solidFill>
                  <a:srgbClr val="38761D"/>
                </a:solidFill>
                <a:latin typeface="Calibri" panose="020F0702030404030204"/>
                <a:cs typeface="Calibri" panose="020F0702030404030204"/>
              </a:rPr>
              <a:t>Very</a:t>
            </a:r>
            <a:r>
              <a:rPr sz="2400" spc="10"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common</a:t>
            </a:r>
            <a:r>
              <a:rPr sz="2400" spc="15" dirty="0">
                <a:solidFill>
                  <a:srgbClr val="38761D"/>
                </a:solidFill>
                <a:latin typeface="Calibri" panose="020F0702030404030204"/>
                <a:cs typeface="Calibri" panose="020F0702030404030204"/>
              </a:rPr>
              <a:t> </a:t>
            </a:r>
            <a:r>
              <a:rPr sz="2400" dirty="0">
                <a:solidFill>
                  <a:srgbClr val="38761D"/>
                </a:solidFill>
                <a:latin typeface="Calibri" panose="020F0702030404030204"/>
                <a:cs typeface="Calibri" panose="020F0702030404030204"/>
              </a:rPr>
              <a:t>in</a:t>
            </a:r>
            <a:r>
              <a:rPr sz="2400" spc="15" dirty="0">
                <a:solidFill>
                  <a:srgbClr val="38761D"/>
                </a:solidFill>
                <a:latin typeface="Calibri" panose="020F0702030404030204"/>
                <a:cs typeface="Calibri" panose="020F0702030404030204"/>
              </a:rPr>
              <a:t> </a:t>
            </a:r>
            <a:r>
              <a:rPr sz="2400" spc="-25" dirty="0">
                <a:solidFill>
                  <a:srgbClr val="38761D"/>
                </a:solidFill>
                <a:latin typeface="Calibri" panose="020F0702030404030204"/>
                <a:cs typeface="Calibri" panose="020F0702030404030204"/>
              </a:rPr>
              <a:t>Transformers </a:t>
            </a:r>
            <a:r>
              <a:rPr sz="2400" spc="-20" dirty="0">
                <a:solidFill>
                  <a:srgbClr val="38761D"/>
                </a:solidFill>
                <a:latin typeface="Calibri" panose="020F0702030404030204"/>
                <a:cs typeface="Calibri" panose="020F0702030404030204"/>
              </a:rPr>
              <a:t>(BERT,</a:t>
            </a:r>
            <a:r>
              <a:rPr sz="2400" spc="-110" dirty="0">
                <a:solidFill>
                  <a:srgbClr val="38761D"/>
                </a:solidFill>
                <a:latin typeface="Calibri" panose="020F0702030404030204"/>
                <a:cs typeface="Calibri" panose="020F0702030404030204"/>
              </a:rPr>
              <a:t> </a:t>
            </a:r>
            <a:r>
              <a:rPr sz="2400" spc="-40" dirty="0">
                <a:solidFill>
                  <a:srgbClr val="38761D"/>
                </a:solidFill>
                <a:latin typeface="Calibri" panose="020F0702030404030204"/>
                <a:cs typeface="Calibri" panose="020F0702030404030204"/>
              </a:rPr>
              <a:t>GPT,</a:t>
            </a:r>
            <a:r>
              <a:rPr sz="2400" spc="-110" dirty="0">
                <a:solidFill>
                  <a:srgbClr val="38761D"/>
                </a:solidFill>
                <a:latin typeface="Calibri" panose="020F0702030404030204"/>
                <a:cs typeface="Calibri" panose="020F0702030404030204"/>
              </a:rPr>
              <a:t> </a:t>
            </a:r>
            <a:r>
              <a:rPr sz="2400" spc="-20" dirty="0" err="1">
                <a:solidFill>
                  <a:srgbClr val="38761D"/>
                </a:solidFill>
                <a:latin typeface="Calibri" panose="020F0702030404030204"/>
                <a:cs typeface="Calibri" panose="020F0702030404030204"/>
              </a:rPr>
              <a:t>ViT</a:t>
            </a:r>
            <a:r>
              <a:rPr sz="2400" spc="-20" dirty="0">
                <a:solidFill>
                  <a:srgbClr val="38761D"/>
                </a:solidFill>
                <a:latin typeface="Calibri" panose="020F0702030404030204"/>
                <a:cs typeface="Calibri" panose="020F0702030404030204"/>
              </a:rPr>
              <a:t>)</a:t>
            </a:r>
            <a:endParaRPr sz="2400" dirty="0">
              <a:latin typeface="Calibri" panose="020F0702030404030204"/>
              <a:cs typeface="Calibri" panose="020F0702030404030204"/>
            </a:endParaRPr>
          </a:p>
        </p:txBody>
      </p:sp>
      <p:pic>
        <p:nvPicPr>
          <p:cNvPr id="18" name="Picture 17"/>
          <p:cNvPicPr>
            <a:picLocks noChangeAspect="1"/>
          </p:cNvPicPr>
          <p:nvPr>
            <p:custDataLst>
              <p:tags r:id="rId1"/>
            </p:custDataLst>
          </p:nvPr>
        </p:nvPicPr>
        <p:blipFill>
          <a:blip r:embed="rId2"/>
          <a:stretch>
            <a:fillRect/>
          </a:stretch>
        </p:blipFill>
        <p:spPr>
          <a:xfrm>
            <a:off x="762000" y="4495800"/>
            <a:ext cx="5086350" cy="1228725"/>
          </a:xfrm>
          <a:prstGeom prst="rect">
            <a:avLst/>
          </a:prstGeom>
        </p:spPr>
      </p:pic>
      <p:pic>
        <p:nvPicPr>
          <p:cNvPr id="19" name="Picture 18"/>
          <p:cNvPicPr>
            <a:picLocks noChangeAspect="1"/>
          </p:cNvPicPr>
          <p:nvPr>
            <p:custDataLst>
              <p:tags r:id="rId3"/>
            </p:custDataLst>
          </p:nvPr>
        </p:nvPicPr>
        <p:blipFill>
          <a:blip r:embed="rId4"/>
          <a:stretch>
            <a:fillRect/>
          </a:stretch>
        </p:blipFill>
        <p:spPr>
          <a:xfrm>
            <a:off x="838200" y="1219200"/>
            <a:ext cx="4686935" cy="30105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latin typeface="Arial" panose="020B0604020202020204"/>
                <a:cs typeface="Arial" panose="020B0604020202020204"/>
                <a:sym typeface="+mn-ea"/>
              </a:rPr>
              <a:t>In</a:t>
            </a:r>
            <a:r>
              <a:rPr b="1" spc="-15" dirty="0">
                <a:latin typeface="Arial" panose="020B0604020202020204"/>
                <a:cs typeface="Arial" panose="020B0604020202020204"/>
                <a:sym typeface="+mn-ea"/>
              </a:rPr>
              <a:t> </a:t>
            </a:r>
            <a:r>
              <a:rPr b="1" spc="-10" dirty="0">
                <a:latin typeface="Arial" panose="020B0604020202020204"/>
                <a:cs typeface="Arial" panose="020B0604020202020204"/>
                <a:sym typeface="+mn-ea"/>
              </a:rPr>
              <a:t>practice:</a:t>
            </a:r>
            <a:endParaRPr lang="en-US"/>
          </a:p>
        </p:txBody>
      </p:sp>
      <p:sp>
        <p:nvSpPr>
          <p:cNvPr id="4" name="object 3"/>
          <p:cNvSpPr txBox="1"/>
          <p:nvPr/>
        </p:nvSpPr>
        <p:spPr>
          <a:xfrm>
            <a:off x="1067031" y="1447800"/>
            <a:ext cx="9979660" cy="3950970"/>
          </a:xfrm>
          <a:prstGeom prst="rect">
            <a:avLst/>
          </a:prstGeom>
        </p:spPr>
        <p:txBody>
          <a:bodyPr vert="horz" wrap="square" lIns="0" tIns="12700" rIns="0" bIns="0" rtlCol="0">
            <a:spAutoFit/>
          </a:bodyPr>
          <a:lstStyle/>
          <a:p>
            <a:pPr marL="2209165" indent="-559435">
              <a:lnSpc>
                <a:spcPts val="3815"/>
              </a:lnSpc>
              <a:spcBef>
                <a:spcPts val="100"/>
              </a:spcBef>
              <a:buSzPct val="94000"/>
              <a:buChar char="-"/>
              <a:tabLst>
                <a:tab pos="2209165" algn="l"/>
                <a:tab pos="2209800" algn="l"/>
              </a:tabLst>
            </a:pPr>
            <a:r>
              <a:rPr sz="3200" dirty="0">
                <a:latin typeface="Calibri" panose="020F0702030404030204"/>
                <a:cs typeface="Calibri" panose="020F0702030404030204"/>
              </a:rPr>
              <a:t>Don’t</a:t>
            </a:r>
            <a:r>
              <a:rPr sz="3200" spc="-20" dirty="0">
                <a:latin typeface="Calibri" panose="020F0702030404030204"/>
                <a:cs typeface="Calibri" panose="020F0702030404030204"/>
              </a:rPr>
              <a:t> </a:t>
            </a:r>
            <a:r>
              <a:rPr sz="3200" dirty="0">
                <a:latin typeface="Calibri" panose="020F0702030404030204"/>
                <a:cs typeface="Calibri" panose="020F0702030404030204"/>
              </a:rPr>
              <a:t>think</a:t>
            </a:r>
            <a:r>
              <a:rPr sz="3200" spc="-20" dirty="0">
                <a:latin typeface="Calibri" panose="020F0702030404030204"/>
                <a:cs typeface="Calibri" panose="020F0702030404030204"/>
              </a:rPr>
              <a:t> </a:t>
            </a:r>
            <a:r>
              <a:rPr sz="3200" dirty="0">
                <a:latin typeface="Calibri" panose="020F0702030404030204"/>
                <a:cs typeface="Calibri" panose="020F0702030404030204"/>
              </a:rPr>
              <a:t>too</a:t>
            </a:r>
            <a:r>
              <a:rPr sz="3200" spc="-15" dirty="0">
                <a:latin typeface="Calibri" panose="020F0702030404030204"/>
                <a:cs typeface="Calibri" panose="020F0702030404030204"/>
              </a:rPr>
              <a:t> </a:t>
            </a:r>
            <a:r>
              <a:rPr sz="3200" dirty="0">
                <a:latin typeface="Calibri" panose="020F0702030404030204"/>
                <a:cs typeface="Calibri" panose="020F0702030404030204"/>
              </a:rPr>
              <a:t>hard.</a:t>
            </a:r>
            <a:r>
              <a:rPr sz="3200" spc="-10" dirty="0">
                <a:latin typeface="Calibri" panose="020F0702030404030204"/>
                <a:cs typeface="Calibri" panose="020F0702030404030204"/>
              </a:rPr>
              <a:t> </a:t>
            </a:r>
            <a:r>
              <a:rPr sz="3200" dirty="0">
                <a:latin typeface="Calibri" panose="020F0702030404030204"/>
                <a:cs typeface="Calibri" panose="020F0702030404030204"/>
              </a:rPr>
              <a:t>Just</a:t>
            </a:r>
            <a:r>
              <a:rPr sz="3200" spc="-15" dirty="0">
                <a:latin typeface="Calibri" panose="020F0702030404030204"/>
                <a:cs typeface="Calibri" panose="020F0702030404030204"/>
              </a:rPr>
              <a:t> </a:t>
            </a:r>
            <a:r>
              <a:rPr sz="3200" dirty="0">
                <a:latin typeface="Calibri" panose="020F0702030404030204"/>
                <a:cs typeface="Calibri" panose="020F0702030404030204"/>
              </a:rPr>
              <a:t>use</a:t>
            </a:r>
            <a:r>
              <a:rPr sz="3200" spc="-20" dirty="0">
                <a:latin typeface="Calibri" panose="020F0702030404030204"/>
                <a:cs typeface="Calibri" panose="020F0702030404030204"/>
              </a:rPr>
              <a:t> </a:t>
            </a:r>
            <a:r>
              <a:rPr sz="3200" spc="-20" dirty="0">
                <a:solidFill>
                  <a:srgbClr val="38761D"/>
                </a:solidFill>
                <a:latin typeface="Calibri" panose="020F0702030404030204"/>
                <a:cs typeface="Calibri" panose="020F0702030404030204"/>
              </a:rPr>
              <a:t>ReLU</a:t>
            </a:r>
            <a:endParaRPr sz="3200" dirty="0">
              <a:latin typeface="Calibri" panose="020F0702030404030204"/>
              <a:cs typeface="Calibri" panose="020F0702030404030204"/>
            </a:endParaRPr>
          </a:p>
          <a:p>
            <a:pPr marL="2209165" marR="1311275" indent="-558800">
              <a:lnSpc>
                <a:spcPts val="3910"/>
              </a:lnSpc>
              <a:spcBef>
                <a:spcPts val="45"/>
              </a:spcBef>
              <a:buSzPct val="94000"/>
              <a:buChar char="-"/>
              <a:tabLst>
                <a:tab pos="2209165" algn="l"/>
                <a:tab pos="2209800" algn="l"/>
              </a:tabLst>
            </a:pPr>
            <a:r>
              <a:rPr sz="3200" spc="-10" dirty="0">
                <a:latin typeface="Calibri" panose="020F0702030404030204"/>
                <a:cs typeface="Calibri" panose="020F0702030404030204"/>
              </a:rPr>
              <a:t>Try</a:t>
            </a:r>
            <a:r>
              <a:rPr sz="3200" spc="-50" dirty="0">
                <a:latin typeface="Calibri" panose="020F0702030404030204"/>
                <a:cs typeface="Calibri" panose="020F0702030404030204"/>
              </a:rPr>
              <a:t> </a:t>
            </a:r>
            <a:r>
              <a:rPr sz="3200" dirty="0">
                <a:latin typeface="Calibri" panose="020F0702030404030204"/>
                <a:cs typeface="Calibri" panose="020F0702030404030204"/>
              </a:rPr>
              <a:t>out</a:t>
            </a:r>
            <a:r>
              <a:rPr sz="3200" spc="-45" dirty="0">
                <a:latin typeface="Calibri" panose="020F0702030404030204"/>
                <a:cs typeface="Calibri" panose="020F0702030404030204"/>
              </a:rPr>
              <a:t> </a:t>
            </a:r>
            <a:r>
              <a:rPr sz="3200" dirty="0">
                <a:solidFill>
                  <a:srgbClr val="BF9000"/>
                </a:solidFill>
                <a:latin typeface="Calibri" panose="020F0702030404030204"/>
                <a:cs typeface="Calibri" panose="020F0702030404030204"/>
              </a:rPr>
              <a:t>Leaky</a:t>
            </a:r>
            <a:r>
              <a:rPr sz="3200" spc="-50" dirty="0">
                <a:solidFill>
                  <a:srgbClr val="BF9000"/>
                </a:solidFill>
                <a:latin typeface="Calibri" panose="020F0702030404030204"/>
                <a:cs typeface="Calibri" panose="020F0702030404030204"/>
              </a:rPr>
              <a:t> </a:t>
            </a:r>
            <a:r>
              <a:rPr sz="3200" dirty="0">
                <a:solidFill>
                  <a:srgbClr val="BF9000"/>
                </a:solidFill>
                <a:latin typeface="Calibri" panose="020F0702030404030204"/>
                <a:cs typeface="Calibri" panose="020F0702030404030204"/>
              </a:rPr>
              <a:t>ReLU</a:t>
            </a:r>
            <a:r>
              <a:rPr sz="3200" spc="-50" dirty="0">
                <a:solidFill>
                  <a:srgbClr val="BF9000"/>
                </a:solidFill>
                <a:latin typeface="Calibri" panose="020F0702030404030204"/>
                <a:cs typeface="Calibri" panose="020F0702030404030204"/>
              </a:rPr>
              <a:t> </a:t>
            </a:r>
            <a:r>
              <a:rPr sz="3200" dirty="0">
                <a:solidFill>
                  <a:srgbClr val="BF9000"/>
                </a:solidFill>
                <a:latin typeface="Calibri" panose="020F0702030404030204"/>
                <a:cs typeface="Calibri" panose="020F0702030404030204"/>
              </a:rPr>
              <a:t>/</a:t>
            </a:r>
            <a:r>
              <a:rPr sz="3200" spc="-50" dirty="0">
                <a:solidFill>
                  <a:srgbClr val="BF9000"/>
                </a:solidFill>
                <a:latin typeface="Calibri" panose="020F0702030404030204"/>
                <a:cs typeface="Calibri" panose="020F0702030404030204"/>
              </a:rPr>
              <a:t> </a:t>
            </a:r>
            <a:r>
              <a:rPr sz="3200" dirty="0">
                <a:solidFill>
                  <a:srgbClr val="BF9000"/>
                </a:solidFill>
                <a:latin typeface="Calibri" panose="020F0702030404030204"/>
                <a:cs typeface="Calibri" panose="020F0702030404030204"/>
              </a:rPr>
              <a:t>ELU</a:t>
            </a:r>
            <a:r>
              <a:rPr sz="3200" spc="-55" dirty="0">
                <a:solidFill>
                  <a:srgbClr val="BF9000"/>
                </a:solidFill>
                <a:latin typeface="Calibri" panose="020F0702030404030204"/>
                <a:cs typeface="Calibri" panose="020F0702030404030204"/>
              </a:rPr>
              <a:t> </a:t>
            </a:r>
            <a:r>
              <a:rPr sz="3200" dirty="0">
                <a:solidFill>
                  <a:srgbClr val="BF9000"/>
                </a:solidFill>
                <a:latin typeface="Calibri" panose="020F0702030404030204"/>
                <a:cs typeface="Calibri" panose="020F0702030404030204"/>
              </a:rPr>
              <a:t>/</a:t>
            </a:r>
            <a:r>
              <a:rPr sz="3200" spc="-45" dirty="0">
                <a:solidFill>
                  <a:srgbClr val="BF9000"/>
                </a:solidFill>
                <a:latin typeface="Calibri" panose="020F0702030404030204"/>
                <a:cs typeface="Calibri" panose="020F0702030404030204"/>
              </a:rPr>
              <a:t> </a:t>
            </a:r>
            <a:r>
              <a:rPr sz="3200" spc="-20" dirty="0">
                <a:solidFill>
                  <a:srgbClr val="BF9000"/>
                </a:solidFill>
                <a:latin typeface="Calibri" panose="020F0702030404030204"/>
                <a:cs typeface="Calibri" panose="020F0702030404030204"/>
              </a:rPr>
              <a:t>GELU </a:t>
            </a:r>
            <a:r>
              <a:rPr sz="3200" dirty="0">
                <a:latin typeface="Calibri" panose="020F0702030404030204"/>
                <a:cs typeface="Calibri" panose="020F0702030404030204"/>
              </a:rPr>
              <a:t>if</a:t>
            </a:r>
            <a:r>
              <a:rPr sz="3200" spc="-45" dirty="0">
                <a:latin typeface="Calibri" panose="020F0702030404030204"/>
                <a:cs typeface="Calibri" panose="020F0702030404030204"/>
              </a:rPr>
              <a:t> </a:t>
            </a:r>
            <a:r>
              <a:rPr sz="3200" dirty="0">
                <a:latin typeface="Calibri" panose="020F0702030404030204"/>
                <a:cs typeface="Calibri" panose="020F0702030404030204"/>
              </a:rPr>
              <a:t>you</a:t>
            </a:r>
            <a:r>
              <a:rPr sz="3200" spc="-30" dirty="0">
                <a:latin typeface="Calibri" panose="020F0702030404030204"/>
                <a:cs typeface="Calibri" panose="020F0702030404030204"/>
              </a:rPr>
              <a:t> </a:t>
            </a:r>
            <a:r>
              <a:rPr sz="3200" dirty="0">
                <a:latin typeface="Calibri" panose="020F0702030404030204"/>
                <a:cs typeface="Calibri" panose="020F0702030404030204"/>
              </a:rPr>
              <a:t>need</a:t>
            </a:r>
            <a:r>
              <a:rPr sz="3200" spc="-30" dirty="0">
                <a:latin typeface="Calibri" panose="020F0702030404030204"/>
                <a:cs typeface="Calibri" panose="020F0702030404030204"/>
              </a:rPr>
              <a:t> </a:t>
            </a:r>
            <a:r>
              <a:rPr sz="3200" dirty="0">
                <a:latin typeface="Calibri" panose="020F0702030404030204"/>
                <a:cs typeface="Calibri" panose="020F0702030404030204"/>
              </a:rPr>
              <a:t>to</a:t>
            </a:r>
            <a:r>
              <a:rPr sz="3200" spc="-40" dirty="0">
                <a:latin typeface="Calibri" panose="020F0702030404030204"/>
                <a:cs typeface="Calibri" panose="020F0702030404030204"/>
              </a:rPr>
              <a:t> </a:t>
            </a:r>
            <a:r>
              <a:rPr sz="3200" dirty="0">
                <a:latin typeface="Calibri" panose="020F0702030404030204"/>
                <a:cs typeface="Calibri" panose="020F0702030404030204"/>
              </a:rPr>
              <a:t>squeeze</a:t>
            </a:r>
            <a:r>
              <a:rPr sz="3200" spc="-40" dirty="0">
                <a:latin typeface="Calibri" panose="020F0702030404030204"/>
                <a:cs typeface="Calibri" panose="020F0702030404030204"/>
              </a:rPr>
              <a:t> </a:t>
            </a:r>
            <a:r>
              <a:rPr sz="3200" dirty="0">
                <a:latin typeface="Calibri" panose="020F0702030404030204"/>
                <a:cs typeface="Calibri" panose="020F0702030404030204"/>
              </a:rPr>
              <a:t>that</a:t>
            </a:r>
            <a:r>
              <a:rPr sz="3200" spc="-35" dirty="0">
                <a:latin typeface="Calibri" panose="020F0702030404030204"/>
                <a:cs typeface="Calibri" panose="020F0702030404030204"/>
              </a:rPr>
              <a:t> </a:t>
            </a:r>
            <a:r>
              <a:rPr sz="3200" dirty="0">
                <a:latin typeface="Calibri" panose="020F0702030404030204"/>
                <a:cs typeface="Calibri" panose="020F0702030404030204"/>
              </a:rPr>
              <a:t>last</a:t>
            </a:r>
            <a:r>
              <a:rPr sz="3200" spc="-35" dirty="0">
                <a:latin typeface="Calibri" panose="020F0702030404030204"/>
                <a:cs typeface="Calibri" panose="020F0702030404030204"/>
              </a:rPr>
              <a:t> </a:t>
            </a:r>
            <a:r>
              <a:rPr sz="3200" spc="-20" dirty="0">
                <a:latin typeface="Calibri" panose="020F0702030404030204"/>
                <a:cs typeface="Calibri" panose="020F0702030404030204"/>
              </a:rPr>
              <a:t>0.1%</a:t>
            </a:r>
            <a:endParaRPr sz="3200" dirty="0">
              <a:latin typeface="Calibri" panose="020F0702030404030204"/>
              <a:cs typeface="Calibri" panose="020F0702030404030204"/>
            </a:endParaRPr>
          </a:p>
          <a:p>
            <a:pPr marL="2209165" indent="-559435">
              <a:lnSpc>
                <a:spcPts val="3650"/>
              </a:lnSpc>
              <a:buSzPct val="94000"/>
              <a:buChar char="-"/>
              <a:tabLst>
                <a:tab pos="2209165" algn="l"/>
                <a:tab pos="2209800" algn="l"/>
              </a:tabLst>
            </a:pPr>
            <a:r>
              <a:rPr sz="3200" dirty="0">
                <a:solidFill>
                  <a:srgbClr val="FF0000"/>
                </a:solidFill>
                <a:latin typeface="Calibri" panose="020F0702030404030204"/>
                <a:cs typeface="Calibri" panose="020F0702030404030204"/>
              </a:rPr>
              <a:t>Don’t use</a:t>
            </a:r>
            <a:r>
              <a:rPr sz="3200" spc="-5" dirty="0">
                <a:solidFill>
                  <a:srgbClr val="FF0000"/>
                </a:solidFill>
                <a:latin typeface="Calibri" panose="020F0702030404030204"/>
                <a:cs typeface="Calibri" panose="020F0702030404030204"/>
              </a:rPr>
              <a:t> </a:t>
            </a:r>
            <a:r>
              <a:rPr sz="3200" dirty="0">
                <a:solidFill>
                  <a:srgbClr val="FF0000"/>
                </a:solidFill>
                <a:latin typeface="Calibri" panose="020F0702030404030204"/>
                <a:cs typeface="Calibri" panose="020F0702030404030204"/>
              </a:rPr>
              <a:t>sigmoid</a:t>
            </a:r>
            <a:r>
              <a:rPr sz="3200" spc="5" dirty="0">
                <a:solidFill>
                  <a:srgbClr val="FF0000"/>
                </a:solidFill>
                <a:latin typeface="Calibri" panose="020F0702030404030204"/>
                <a:cs typeface="Calibri" panose="020F0702030404030204"/>
              </a:rPr>
              <a:t> </a:t>
            </a:r>
            <a:r>
              <a:rPr sz="3200" dirty="0">
                <a:solidFill>
                  <a:srgbClr val="FF0000"/>
                </a:solidFill>
                <a:latin typeface="Calibri" panose="020F0702030404030204"/>
                <a:cs typeface="Calibri" panose="020F0702030404030204"/>
              </a:rPr>
              <a:t>or</a:t>
            </a:r>
            <a:r>
              <a:rPr sz="3200" spc="-5" dirty="0">
                <a:solidFill>
                  <a:srgbClr val="FF0000"/>
                </a:solidFill>
                <a:latin typeface="Calibri" panose="020F0702030404030204"/>
                <a:cs typeface="Calibri" panose="020F0702030404030204"/>
              </a:rPr>
              <a:t> </a:t>
            </a:r>
            <a:r>
              <a:rPr sz="3200" spc="-20" dirty="0">
                <a:solidFill>
                  <a:srgbClr val="FF0000"/>
                </a:solidFill>
                <a:latin typeface="Calibri" panose="020F0702030404030204"/>
                <a:cs typeface="Calibri" panose="020F0702030404030204"/>
              </a:rPr>
              <a:t>tanh</a:t>
            </a:r>
            <a:endParaRPr sz="3200" dirty="0">
              <a:latin typeface="Calibri" panose="020F0702030404030204"/>
              <a:cs typeface="Calibri" panose="020F0702030404030204"/>
            </a:endParaRPr>
          </a:p>
          <a:p>
            <a:pPr marL="12700" marR="2936240">
              <a:lnSpc>
                <a:spcPts val="3820"/>
              </a:lnSpc>
              <a:spcBef>
                <a:spcPts val="3410"/>
              </a:spcBef>
            </a:pPr>
            <a:r>
              <a:rPr sz="3200" dirty="0">
                <a:latin typeface="Calibri" panose="020F0702030404030204"/>
                <a:cs typeface="Calibri" panose="020F0702030404030204"/>
              </a:rPr>
              <a:t>Some</a:t>
            </a:r>
            <a:r>
              <a:rPr sz="3200" spc="-70" dirty="0">
                <a:latin typeface="Calibri" panose="020F0702030404030204"/>
                <a:cs typeface="Calibri" panose="020F0702030404030204"/>
              </a:rPr>
              <a:t> </a:t>
            </a:r>
            <a:r>
              <a:rPr sz="3200" dirty="0">
                <a:latin typeface="Calibri" panose="020F0702030404030204"/>
                <a:cs typeface="Calibri" panose="020F0702030404030204"/>
              </a:rPr>
              <a:t>recent</a:t>
            </a:r>
            <a:r>
              <a:rPr sz="3200" spc="-50" dirty="0">
                <a:latin typeface="Calibri" panose="020F0702030404030204"/>
                <a:cs typeface="Calibri" panose="020F0702030404030204"/>
              </a:rPr>
              <a:t> </a:t>
            </a:r>
            <a:r>
              <a:rPr sz="3200" dirty="0">
                <a:latin typeface="Calibri" panose="020F0702030404030204"/>
                <a:cs typeface="Calibri" panose="020F0702030404030204"/>
              </a:rPr>
              <a:t>architectures</a:t>
            </a:r>
            <a:r>
              <a:rPr sz="3200" spc="-55" dirty="0">
                <a:latin typeface="Calibri" panose="020F0702030404030204"/>
                <a:cs typeface="Calibri" panose="020F0702030404030204"/>
              </a:rPr>
              <a:t> </a:t>
            </a:r>
            <a:r>
              <a:rPr sz="3200" dirty="0">
                <a:latin typeface="Calibri" panose="020F0702030404030204"/>
                <a:cs typeface="Calibri" panose="020F0702030404030204"/>
              </a:rPr>
              <a:t>use</a:t>
            </a:r>
            <a:r>
              <a:rPr sz="3200" spc="-60" dirty="0">
                <a:latin typeface="Calibri" panose="020F0702030404030204"/>
                <a:cs typeface="Calibri" panose="020F0702030404030204"/>
              </a:rPr>
              <a:t> </a:t>
            </a:r>
            <a:r>
              <a:rPr sz="3200" spc="-20" dirty="0">
                <a:latin typeface="Calibri" panose="020F0702030404030204"/>
                <a:cs typeface="Calibri" panose="020F0702030404030204"/>
              </a:rPr>
              <a:t>GeLU</a:t>
            </a:r>
            <a:r>
              <a:rPr lang="en-US" sz="3200" spc="-20" dirty="0">
                <a:latin typeface="Calibri" panose="020F0702030404030204"/>
                <a:cs typeface="Calibri" panose="020F0702030404030204"/>
              </a:rPr>
              <a:t> </a:t>
            </a:r>
            <a:r>
              <a:rPr sz="3200" dirty="0">
                <a:latin typeface="Calibri" panose="020F0702030404030204"/>
                <a:cs typeface="Calibri" panose="020F0702030404030204"/>
              </a:rPr>
              <a:t>instead</a:t>
            </a:r>
            <a:r>
              <a:rPr sz="3200" spc="-55" dirty="0">
                <a:latin typeface="Calibri" panose="020F0702030404030204"/>
                <a:cs typeface="Calibri" panose="020F0702030404030204"/>
              </a:rPr>
              <a:t> </a:t>
            </a:r>
            <a:r>
              <a:rPr sz="3200" dirty="0">
                <a:latin typeface="Calibri" panose="020F0702030404030204"/>
                <a:cs typeface="Calibri" panose="020F0702030404030204"/>
              </a:rPr>
              <a:t>of</a:t>
            </a:r>
            <a:r>
              <a:rPr sz="3200" spc="-55" dirty="0">
                <a:latin typeface="Calibri" panose="020F0702030404030204"/>
                <a:cs typeface="Calibri" panose="020F0702030404030204"/>
              </a:rPr>
              <a:t> </a:t>
            </a:r>
            <a:r>
              <a:rPr sz="3200" dirty="0">
                <a:latin typeface="Calibri" panose="020F0702030404030204"/>
                <a:cs typeface="Calibri" panose="020F0702030404030204"/>
              </a:rPr>
              <a:t>ReLU,</a:t>
            </a:r>
            <a:r>
              <a:rPr sz="3200" spc="-50" dirty="0">
                <a:latin typeface="Calibri" panose="020F0702030404030204"/>
                <a:cs typeface="Calibri" panose="020F0702030404030204"/>
              </a:rPr>
              <a:t> </a:t>
            </a:r>
            <a:r>
              <a:rPr sz="3200" dirty="0">
                <a:latin typeface="Calibri" panose="020F0702030404030204"/>
                <a:cs typeface="Calibri" panose="020F0702030404030204"/>
              </a:rPr>
              <a:t>but</a:t>
            </a:r>
            <a:r>
              <a:rPr sz="3200" spc="-45" dirty="0">
                <a:latin typeface="Calibri" panose="020F0702030404030204"/>
                <a:cs typeface="Calibri" panose="020F0702030404030204"/>
              </a:rPr>
              <a:t> </a:t>
            </a:r>
            <a:r>
              <a:rPr sz="3200" dirty="0">
                <a:latin typeface="Calibri" panose="020F0702030404030204"/>
                <a:cs typeface="Calibri" panose="020F0702030404030204"/>
              </a:rPr>
              <a:t>the</a:t>
            </a:r>
            <a:r>
              <a:rPr sz="3200" spc="-55" dirty="0">
                <a:latin typeface="Calibri" panose="020F0702030404030204"/>
                <a:cs typeface="Calibri" panose="020F0702030404030204"/>
              </a:rPr>
              <a:t> </a:t>
            </a:r>
            <a:r>
              <a:rPr sz="3200" dirty="0">
                <a:latin typeface="Calibri" panose="020F0702030404030204"/>
                <a:cs typeface="Calibri" panose="020F0702030404030204"/>
              </a:rPr>
              <a:t>gains</a:t>
            </a:r>
            <a:r>
              <a:rPr sz="3200" spc="-50" dirty="0">
                <a:latin typeface="Calibri" panose="020F0702030404030204"/>
                <a:cs typeface="Calibri" panose="020F0702030404030204"/>
              </a:rPr>
              <a:t> </a:t>
            </a:r>
            <a:r>
              <a:rPr sz="3200" dirty="0">
                <a:latin typeface="Calibri" panose="020F0702030404030204"/>
                <a:cs typeface="Calibri" panose="020F0702030404030204"/>
              </a:rPr>
              <a:t>are</a:t>
            </a:r>
            <a:r>
              <a:rPr sz="3200" spc="-50" dirty="0">
                <a:latin typeface="Calibri" panose="020F0702030404030204"/>
                <a:cs typeface="Calibri" panose="020F0702030404030204"/>
              </a:rPr>
              <a:t> </a:t>
            </a:r>
            <a:r>
              <a:rPr sz="3200" spc="-10" dirty="0">
                <a:latin typeface="Calibri" panose="020F0702030404030204"/>
                <a:cs typeface="Calibri" panose="020F0702030404030204"/>
              </a:rPr>
              <a:t>minimal</a:t>
            </a:r>
            <a:endParaRPr sz="3200" dirty="0">
              <a:latin typeface="Calibri" panose="020F0702030404030204"/>
              <a:cs typeface="Calibri" panose="020F0702030404030204"/>
            </a:endParaRPr>
          </a:p>
          <a:p>
            <a:pPr marL="12700" marR="5080">
              <a:lnSpc>
                <a:spcPts val="2090"/>
              </a:lnSpc>
              <a:spcBef>
                <a:spcPts val="150"/>
              </a:spcBef>
            </a:pPr>
            <a:r>
              <a:rPr sz="1800" dirty="0">
                <a:latin typeface="Calibri" panose="020F0702030404030204"/>
                <a:cs typeface="Calibri" panose="020F0702030404030204"/>
              </a:rPr>
              <a:t>Dosovitskiy</a:t>
            </a:r>
            <a:r>
              <a:rPr sz="1800" spc="-35" dirty="0">
                <a:latin typeface="Calibri" panose="020F0702030404030204"/>
                <a:cs typeface="Calibri" panose="020F0702030404030204"/>
              </a:rPr>
              <a:t> </a:t>
            </a:r>
            <a:r>
              <a:rPr sz="1800" dirty="0">
                <a:latin typeface="Calibri" panose="020F0702030404030204"/>
                <a:cs typeface="Calibri" panose="020F0702030404030204"/>
              </a:rPr>
              <a:t>et</a:t>
            </a:r>
            <a:r>
              <a:rPr sz="1800" spc="-35" dirty="0">
                <a:latin typeface="Calibri" panose="020F0702030404030204"/>
                <a:cs typeface="Calibri" panose="020F0702030404030204"/>
              </a:rPr>
              <a:t> </a:t>
            </a:r>
            <a:r>
              <a:rPr sz="1800" dirty="0">
                <a:latin typeface="Calibri" panose="020F0702030404030204"/>
                <a:cs typeface="Calibri" panose="020F0702030404030204"/>
              </a:rPr>
              <a:t>al,</a:t>
            </a:r>
            <a:r>
              <a:rPr sz="1800" spc="-30" dirty="0">
                <a:latin typeface="Calibri" panose="020F0702030404030204"/>
                <a:cs typeface="Calibri" panose="020F0702030404030204"/>
              </a:rPr>
              <a:t> </a:t>
            </a:r>
            <a:r>
              <a:rPr sz="1800" spc="-25" dirty="0">
                <a:latin typeface="Calibri" panose="020F0702030404030204"/>
                <a:cs typeface="Calibri" panose="020F0702030404030204"/>
              </a:rPr>
              <a:t>“An </a:t>
            </a:r>
            <a:r>
              <a:rPr sz="1800" dirty="0">
                <a:latin typeface="Calibri" panose="020F0702030404030204"/>
                <a:cs typeface="Calibri" panose="020F0702030404030204"/>
              </a:rPr>
              <a:t>Image</a:t>
            </a:r>
            <a:r>
              <a:rPr sz="1800" spc="-30" dirty="0">
                <a:latin typeface="Calibri" panose="020F0702030404030204"/>
                <a:cs typeface="Calibri" panose="020F0702030404030204"/>
              </a:rPr>
              <a:t> </a:t>
            </a:r>
            <a:r>
              <a:rPr sz="1800" dirty="0">
                <a:latin typeface="Calibri" panose="020F0702030404030204"/>
                <a:cs typeface="Calibri" panose="020F0702030404030204"/>
              </a:rPr>
              <a:t>is</a:t>
            </a:r>
            <a:r>
              <a:rPr sz="1800" spc="-30" dirty="0">
                <a:latin typeface="Calibri" panose="020F0702030404030204"/>
                <a:cs typeface="Calibri" panose="020F0702030404030204"/>
              </a:rPr>
              <a:t> </a:t>
            </a:r>
            <a:r>
              <a:rPr sz="1800" dirty="0">
                <a:latin typeface="Calibri" panose="020F0702030404030204"/>
                <a:cs typeface="Calibri" panose="020F0702030404030204"/>
              </a:rPr>
              <a:t>Worth</a:t>
            </a:r>
            <a:r>
              <a:rPr sz="1800" spc="-30" dirty="0">
                <a:latin typeface="Calibri" panose="020F0702030404030204"/>
                <a:cs typeface="Calibri" panose="020F0702030404030204"/>
              </a:rPr>
              <a:t> </a:t>
            </a:r>
            <a:r>
              <a:rPr sz="1800" dirty="0">
                <a:latin typeface="Calibri" panose="020F0702030404030204"/>
                <a:cs typeface="Calibri" panose="020F0702030404030204"/>
              </a:rPr>
              <a:t>16x16</a:t>
            </a:r>
            <a:r>
              <a:rPr sz="1800" spc="-30" dirty="0">
                <a:latin typeface="Calibri" panose="020F0702030404030204"/>
                <a:cs typeface="Calibri" panose="020F0702030404030204"/>
              </a:rPr>
              <a:t> </a:t>
            </a:r>
            <a:r>
              <a:rPr sz="1800" spc="-10" dirty="0">
                <a:latin typeface="Calibri" panose="020F0702030404030204"/>
                <a:cs typeface="Calibri" panose="020F0702030404030204"/>
              </a:rPr>
              <a:t>Words:</a:t>
            </a:r>
            <a:r>
              <a:rPr sz="1800" spc="-25" dirty="0">
                <a:latin typeface="Calibri" panose="020F0702030404030204"/>
                <a:cs typeface="Calibri" panose="020F0702030404030204"/>
              </a:rPr>
              <a:t> </a:t>
            </a:r>
            <a:r>
              <a:rPr sz="1800" spc="-20" dirty="0">
                <a:latin typeface="Calibri" panose="020F0702030404030204"/>
                <a:cs typeface="Calibri" panose="020F0702030404030204"/>
              </a:rPr>
              <a:t>Transformers</a:t>
            </a:r>
            <a:r>
              <a:rPr sz="1800" spc="-35" dirty="0">
                <a:latin typeface="Calibri" panose="020F0702030404030204"/>
                <a:cs typeface="Calibri" panose="020F0702030404030204"/>
              </a:rPr>
              <a:t> </a:t>
            </a:r>
            <a:r>
              <a:rPr sz="1800" dirty="0">
                <a:latin typeface="Calibri" panose="020F0702030404030204"/>
                <a:cs typeface="Calibri" panose="020F0702030404030204"/>
              </a:rPr>
              <a:t>for</a:t>
            </a:r>
            <a:r>
              <a:rPr sz="1800" spc="-30" dirty="0">
                <a:latin typeface="Calibri" panose="020F0702030404030204"/>
                <a:cs typeface="Calibri" panose="020F0702030404030204"/>
              </a:rPr>
              <a:t> </a:t>
            </a:r>
            <a:r>
              <a:rPr sz="1800" dirty="0">
                <a:latin typeface="Calibri" panose="020F0702030404030204"/>
                <a:cs typeface="Calibri" panose="020F0702030404030204"/>
              </a:rPr>
              <a:t>Image</a:t>
            </a:r>
            <a:r>
              <a:rPr sz="1800" spc="-30" dirty="0">
                <a:latin typeface="Calibri" panose="020F0702030404030204"/>
                <a:cs typeface="Calibri" panose="020F0702030404030204"/>
              </a:rPr>
              <a:t> </a:t>
            </a:r>
            <a:r>
              <a:rPr sz="1800" dirty="0">
                <a:latin typeface="Calibri" panose="020F0702030404030204"/>
                <a:cs typeface="Calibri" panose="020F0702030404030204"/>
              </a:rPr>
              <a:t>Recognition</a:t>
            </a:r>
            <a:r>
              <a:rPr sz="1800" spc="-25" dirty="0">
                <a:latin typeface="Calibri" panose="020F0702030404030204"/>
                <a:cs typeface="Calibri" panose="020F0702030404030204"/>
              </a:rPr>
              <a:t> </a:t>
            </a:r>
            <a:r>
              <a:rPr sz="1800" dirty="0">
                <a:latin typeface="Calibri" panose="020F0702030404030204"/>
                <a:cs typeface="Calibri" panose="020F0702030404030204"/>
              </a:rPr>
              <a:t>at</a:t>
            </a:r>
            <a:r>
              <a:rPr sz="1800" spc="-35" dirty="0">
                <a:latin typeface="Calibri" panose="020F0702030404030204"/>
                <a:cs typeface="Calibri" panose="020F0702030404030204"/>
              </a:rPr>
              <a:t> </a:t>
            </a:r>
            <a:r>
              <a:rPr sz="1800" spc="-20" dirty="0">
                <a:latin typeface="Calibri" panose="020F0702030404030204"/>
                <a:cs typeface="Calibri" panose="020F0702030404030204"/>
              </a:rPr>
              <a:t>Scale”,</a:t>
            </a:r>
            <a:r>
              <a:rPr sz="1800" spc="-30" dirty="0">
                <a:latin typeface="Calibri" panose="020F0702030404030204"/>
                <a:cs typeface="Calibri" panose="020F0702030404030204"/>
              </a:rPr>
              <a:t> </a:t>
            </a:r>
            <a:r>
              <a:rPr sz="1800" dirty="0">
                <a:latin typeface="Calibri" panose="020F0702030404030204"/>
                <a:cs typeface="Calibri" panose="020F0702030404030204"/>
              </a:rPr>
              <a:t>ICLR</a:t>
            </a:r>
            <a:r>
              <a:rPr sz="1800" spc="-30" dirty="0">
                <a:latin typeface="Calibri" panose="020F0702030404030204"/>
                <a:cs typeface="Calibri" panose="020F0702030404030204"/>
              </a:rPr>
              <a:t> </a:t>
            </a:r>
            <a:r>
              <a:rPr sz="1800" spc="-20" dirty="0">
                <a:latin typeface="Calibri" panose="020F0702030404030204"/>
                <a:cs typeface="Calibri" panose="020F0702030404030204"/>
              </a:rPr>
              <a:t>2021 </a:t>
            </a:r>
            <a:r>
              <a:rPr sz="1800" dirty="0">
                <a:latin typeface="Calibri" panose="020F0702030404030204"/>
                <a:cs typeface="Calibri" panose="020F0702030404030204"/>
              </a:rPr>
              <a:t>Liu</a:t>
            </a:r>
            <a:r>
              <a:rPr sz="1800" spc="-30" dirty="0">
                <a:latin typeface="Calibri" panose="020F0702030404030204"/>
                <a:cs typeface="Calibri" panose="020F0702030404030204"/>
              </a:rPr>
              <a:t> </a:t>
            </a:r>
            <a:r>
              <a:rPr sz="1800" dirty="0">
                <a:latin typeface="Calibri" panose="020F0702030404030204"/>
                <a:cs typeface="Calibri" panose="020F0702030404030204"/>
              </a:rPr>
              <a:t>et</a:t>
            </a:r>
            <a:r>
              <a:rPr sz="1800" spc="-20" dirty="0">
                <a:latin typeface="Calibri" panose="020F0702030404030204"/>
                <a:cs typeface="Calibri" panose="020F0702030404030204"/>
              </a:rPr>
              <a:t> </a:t>
            </a:r>
            <a:r>
              <a:rPr sz="1800" dirty="0">
                <a:latin typeface="Calibri" panose="020F0702030404030204"/>
                <a:cs typeface="Calibri" panose="020F0702030404030204"/>
              </a:rPr>
              <a:t>al,</a:t>
            </a:r>
            <a:r>
              <a:rPr sz="1800" spc="-15" dirty="0">
                <a:latin typeface="Calibri" panose="020F0702030404030204"/>
                <a:cs typeface="Calibri" panose="020F0702030404030204"/>
              </a:rPr>
              <a:t> </a:t>
            </a:r>
            <a:r>
              <a:rPr sz="1800" spc="-55" dirty="0">
                <a:latin typeface="Calibri" panose="020F0702030404030204"/>
                <a:cs typeface="Calibri" panose="020F0702030404030204"/>
              </a:rPr>
              <a:t>“A</a:t>
            </a:r>
            <a:r>
              <a:rPr sz="1800" spc="-20" dirty="0">
                <a:latin typeface="Calibri" panose="020F0702030404030204"/>
                <a:cs typeface="Calibri" panose="020F0702030404030204"/>
              </a:rPr>
              <a:t> </a:t>
            </a:r>
            <a:r>
              <a:rPr sz="1800" dirty="0">
                <a:latin typeface="Calibri" panose="020F0702030404030204"/>
                <a:cs typeface="Calibri" panose="020F0702030404030204"/>
              </a:rPr>
              <a:t>ConvNet</a:t>
            </a:r>
            <a:r>
              <a:rPr sz="1800" spc="-20" dirty="0">
                <a:latin typeface="Calibri" panose="020F0702030404030204"/>
                <a:cs typeface="Calibri" panose="020F0702030404030204"/>
              </a:rPr>
              <a:t> </a:t>
            </a:r>
            <a:r>
              <a:rPr sz="1800" dirty="0">
                <a:latin typeface="Calibri" panose="020F0702030404030204"/>
                <a:cs typeface="Calibri" panose="020F0702030404030204"/>
              </a:rPr>
              <a:t>for</a:t>
            </a:r>
            <a:r>
              <a:rPr sz="1800" spc="-20" dirty="0">
                <a:latin typeface="Calibri" panose="020F0702030404030204"/>
                <a:cs typeface="Calibri" panose="020F0702030404030204"/>
              </a:rPr>
              <a:t> </a:t>
            </a:r>
            <a:r>
              <a:rPr sz="1800" dirty="0">
                <a:latin typeface="Calibri" panose="020F0702030404030204"/>
                <a:cs typeface="Calibri" panose="020F0702030404030204"/>
              </a:rPr>
              <a:t>the</a:t>
            </a:r>
            <a:r>
              <a:rPr sz="1800" spc="-15" dirty="0">
                <a:latin typeface="Calibri" panose="020F0702030404030204"/>
                <a:cs typeface="Calibri" panose="020F0702030404030204"/>
              </a:rPr>
              <a:t> </a:t>
            </a:r>
            <a:r>
              <a:rPr sz="1800" spc="-20" dirty="0">
                <a:latin typeface="Calibri" panose="020F0702030404030204"/>
                <a:cs typeface="Calibri" panose="020F0702030404030204"/>
              </a:rPr>
              <a:t>2020s”,</a:t>
            </a:r>
            <a:r>
              <a:rPr sz="1800" spc="-15" dirty="0">
                <a:latin typeface="Calibri" panose="020F0702030404030204"/>
                <a:cs typeface="Calibri" panose="020F0702030404030204"/>
              </a:rPr>
              <a:t> </a:t>
            </a:r>
            <a:r>
              <a:rPr sz="1800" dirty="0">
                <a:latin typeface="Calibri" panose="020F0702030404030204"/>
                <a:cs typeface="Calibri" panose="020F0702030404030204"/>
              </a:rPr>
              <a:t>arXiv</a:t>
            </a:r>
            <a:r>
              <a:rPr sz="1800" spc="-15" dirty="0">
                <a:latin typeface="Calibri" panose="020F0702030404030204"/>
                <a:cs typeface="Calibri" panose="020F0702030404030204"/>
              </a:rPr>
              <a:t> </a:t>
            </a:r>
            <a:r>
              <a:rPr sz="1800" spc="-20" dirty="0">
                <a:latin typeface="Calibri" panose="020F0702030404030204"/>
                <a:cs typeface="Calibri" panose="020F0702030404030204"/>
              </a:rPr>
              <a:t>2022</a:t>
            </a:r>
            <a:endParaRPr sz="1800" dirty="0">
              <a:latin typeface="Calibri" panose="020F0702030404030204"/>
              <a:cs typeface="Calibri" panose="020F07020304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endParaRPr lang="en-US"/>
          </a:p>
        </p:txBody>
      </p:sp>
      <p:sp>
        <p:nvSpPr>
          <p:cNvPr id="3" name="Content Placeholder 2"/>
          <p:cNvSpPr>
            <a:spLocks noGrp="1"/>
          </p:cNvSpPr>
          <p:nvPr>
            <p:ph idx="1"/>
          </p:nvPr>
        </p:nvSpPr>
        <p:spPr/>
        <p:txBody>
          <a:bodyPr/>
          <a:lstStyle/>
          <a:p>
            <a:r>
              <a:rPr dirty="0">
                <a:sym typeface="+mn-ea"/>
              </a:rPr>
              <a:t>4.1 Neuron </a:t>
            </a:r>
            <a:endParaRPr lang="en-US" altLang="zh-CN" dirty="0"/>
          </a:p>
          <a:p>
            <a:r>
              <a:rPr dirty="0">
                <a:sym typeface="+mn-ea"/>
              </a:rPr>
              <a:t>4.2 Neural Network</a:t>
            </a:r>
            <a:endParaRPr lang="en-US" altLang="zh-CN" dirty="0"/>
          </a:p>
          <a:p>
            <a:r>
              <a:rPr dirty="0">
                <a:sym typeface="+mn-ea"/>
              </a:rPr>
              <a:t>4.3</a:t>
            </a:r>
            <a:r>
              <a:rPr lang="zh-CN" altLang="en-US" dirty="0">
                <a:sym typeface="+mn-ea"/>
              </a:rPr>
              <a:t> </a:t>
            </a:r>
            <a:r>
              <a:rPr dirty="0">
                <a:sym typeface="+mn-ea"/>
              </a:rPr>
              <a:t>Feedforward Neural Network</a:t>
            </a:r>
            <a:endParaRPr lang="en-US" altLang="zh-CN" dirty="0"/>
          </a:p>
          <a:p>
            <a:r>
              <a:rPr dirty="0">
                <a:sym typeface="+mn-ea"/>
              </a:rPr>
              <a:t>4.4</a:t>
            </a:r>
            <a:r>
              <a:rPr lang="zh-CN" altLang="en-US" dirty="0">
                <a:sym typeface="+mn-ea"/>
              </a:rPr>
              <a:t> </a:t>
            </a:r>
            <a:r>
              <a:rPr lang="en-GB" dirty="0">
                <a:sym typeface="+mn-ea"/>
              </a:rPr>
              <a:t>Back Propagation Algorithm</a:t>
            </a:r>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b="0" i="0" dirty="0">
                <a:solidFill>
                  <a:srgbClr val="333333"/>
                </a:solidFill>
                <a:effectLst/>
                <a:latin typeface="Arial" panose="020B0604020202020204" pitchFamily="34" charset="0"/>
              </a:rPr>
              <a:t>Common activation functions and their derivatives</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78050" y="1905000"/>
            <a:ext cx="7835265" cy="35274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en-US" altLang="zh-CN" dirty="0"/>
              <a:t>6.2 </a:t>
            </a:r>
            <a:r>
              <a:rPr lang="en-GB" altLang="zh-CN" dirty="0"/>
              <a:t>Neural Network</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dirty="0">
                <a:solidFill>
                  <a:srgbClr val="333333"/>
                </a:solidFill>
                <a:latin typeface="Arial" panose="020B0604020202020204" pitchFamily="34" charset="0"/>
              </a:rPr>
              <a:t>A</a:t>
            </a:r>
            <a:r>
              <a:rPr lang="en-GB" altLang="zh-CN" b="0" i="0" dirty="0">
                <a:solidFill>
                  <a:srgbClr val="333333"/>
                </a:solidFill>
                <a:effectLst/>
                <a:latin typeface="Arial" panose="020B0604020202020204" pitchFamily="34" charset="0"/>
              </a:rPr>
              <a:t>rtificial Neural </a:t>
            </a:r>
            <a:r>
              <a:rPr lang="en-GB" altLang="zh-CN" dirty="0">
                <a:solidFill>
                  <a:srgbClr val="333333"/>
                </a:solidFill>
                <a:latin typeface="Arial" panose="020B0604020202020204" pitchFamily="34" charset="0"/>
              </a:rPr>
              <a:t>N</a:t>
            </a:r>
            <a:r>
              <a:rPr lang="en-GB" altLang="zh-CN" b="0" i="0" dirty="0">
                <a:solidFill>
                  <a:srgbClr val="333333"/>
                </a:solidFill>
                <a:effectLst/>
                <a:latin typeface="Arial" panose="020B0604020202020204" pitchFamily="34" charset="0"/>
              </a:rPr>
              <a:t>etwork (ANN)</a:t>
            </a:r>
            <a:endParaRPr lang="zh-CN" altLang="en-US" dirty="0"/>
          </a:p>
        </p:txBody>
      </p:sp>
      <p:sp>
        <p:nvSpPr>
          <p:cNvPr id="3" name="内容占位符 2"/>
          <p:cNvSpPr>
            <a:spLocks noGrp="1"/>
          </p:cNvSpPr>
          <p:nvPr>
            <p:ph idx="1"/>
          </p:nvPr>
        </p:nvSpPr>
        <p:spPr/>
        <p:txBody>
          <a:bodyPr/>
          <a:lstStyle/>
          <a:p>
            <a:r>
              <a:rPr lang="en-GB" altLang="zh-CN" dirty="0"/>
              <a:t>ANN is mainly composed of a large number of neurons and their directed connections. So consider three aspects:</a:t>
            </a:r>
            <a:endParaRPr lang="zh-CN" altLang="en-US" dirty="0"/>
          </a:p>
          <a:p>
            <a:endParaRPr lang="en-US" altLang="zh-CN" dirty="0"/>
          </a:p>
          <a:p>
            <a:r>
              <a:rPr lang="en-GB" altLang="zh-CN" dirty="0"/>
              <a:t>Activation rules of neurons</a:t>
            </a:r>
            <a:endParaRPr lang="en-US" altLang="zh-CN" dirty="0"/>
          </a:p>
          <a:p>
            <a:pPr lvl="1"/>
            <a:r>
              <a:rPr lang="en-GB" altLang="zh-CN" b="0" i="0" dirty="0">
                <a:solidFill>
                  <a:srgbClr val="333333"/>
                </a:solidFill>
                <a:effectLst/>
              </a:rPr>
              <a:t>Mainly refers to the mapping relationship between the input and output of neurons, which is generally a nonlinear function.</a:t>
            </a:r>
            <a:endParaRPr lang="zh-CN" altLang="en-US" dirty="0"/>
          </a:p>
          <a:p>
            <a:r>
              <a:rPr lang="en-GB" altLang="zh-CN" dirty="0"/>
              <a:t>Topological structure of network</a:t>
            </a:r>
            <a:endParaRPr lang="en-US" altLang="zh-CN" dirty="0"/>
          </a:p>
          <a:p>
            <a:pPr lvl="1"/>
            <a:r>
              <a:rPr lang="en-GB" altLang="zh-CN" b="0" i="0" dirty="0">
                <a:solidFill>
                  <a:srgbClr val="333333"/>
                </a:solidFill>
                <a:effectLst/>
              </a:rPr>
              <a:t>The connection between different neurons.</a:t>
            </a:r>
            <a:endParaRPr lang="zh-CN" altLang="en-US" dirty="0"/>
          </a:p>
          <a:p>
            <a:r>
              <a:rPr lang="en-US" altLang="zh-CN" dirty="0"/>
              <a:t>Learning Algorithm</a:t>
            </a:r>
            <a:endParaRPr lang="en-US" altLang="zh-CN" dirty="0"/>
          </a:p>
          <a:p>
            <a:pPr lvl="1"/>
            <a:r>
              <a:rPr lang="en-GB" altLang="zh-CN" b="0" i="0" dirty="0">
                <a:solidFill>
                  <a:srgbClr val="333333"/>
                </a:solidFill>
                <a:effectLst/>
              </a:rPr>
              <a:t>The parameters of neural network are learned by training data.</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Network structure</a:t>
            </a:r>
            <a:endParaRPr lang="zh-CN" altLang="en-US" dirty="0"/>
          </a:p>
        </p:txBody>
      </p:sp>
      <p:sp>
        <p:nvSpPr>
          <p:cNvPr id="3" name="内容占位符 2"/>
          <p:cNvSpPr>
            <a:spLocks noGrp="1"/>
          </p:cNvSpPr>
          <p:nvPr>
            <p:ph idx="1"/>
          </p:nvPr>
        </p:nvSpPr>
        <p:spPr/>
        <p:txBody>
          <a:bodyPr/>
          <a:lstStyle/>
          <a:p>
            <a:r>
              <a:rPr lang="en-GB" altLang="zh-CN" dirty="0"/>
              <a:t>ANN is composed of neuron model, and this information processing network composed of many neurons has a parallel distribution structure.</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23366" y="2750184"/>
            <a:ext cx="6945267" cy="2253402"/>
          </a:xfrm>
          <a:prstGeom prst="rect">
            <a:avLst/>
          </a:prstGeom>
        </p:spPr>
      </p:pic>
      <p:sp>
        <p:nvSpPr>
          <p:cNvPr id="7" name="矩形 6"/>
          <p:cNvSpPr/>
          <p:nvPr/>
        </p:nvSpPr>
        <p:spPr>
          <a:xfrm>
            <a:off x="3048000" y="5267520"/>
            <a:ext cx="6096000" cy="646331"/>
          </a:xfrm>
          <a:prstGeom prst="rect">
            <a:avLst/>
          </a:prstGeom>
        </p:spPr>
        <p:txBody>
          <a:bodyPr>
            <a:spAutoFit/>
          </a:bodyPr>
          <a:lstStyle/>
          <a:p>
            <a:r>
              <a:rPr lang="en-GB" altLang="zh-CN" b="0" i="0" dirty="0">
                <a:solidFill>
                  <a:srgbClr val="333333"/>
                </a:solidFill>
                <a:effectLst/>
                <a:latin typeface="Arial" panose="020B0604020202020204" pitchFamily="34" charset="0"/>
              </a:rPr>
              <a:t>A circular node represents a neuron, and a square node represents a group of neurons.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Graph Neural Networks (GNNs)</a:t>
            </a:r>
            <a:endParaRPr kumimoji="1" lang="zh-CN" altLang="en-US" dirty="0"/>
          </a:p>
        </p:txBody>
      </p:sp>
      <p:sp>
        <p:nvSpPr>
          <p:cNvPr id="3" name="内容占位符 2"/>
          <p:cNvSpPr>
            <a:spLocks noGrp="1"/>
          </p:cNvSpPr>
          <p:nvPr>
            <p:ph idx="1"/>
          </p:nvPr>
        </p:nvSpPr>
        <p:spPr/>
        <p:txBody>
          <a:bodyPr/>
          <a:lstStyle/>
          <a:p>
            <a:r>
              <a:rPr kumimoji="1" lang="en-GB" altLang="zh-CN" dirty="0"/>
              <a:t>Used for graph data structures, such as knowledge maps, social networks, molecular networks, etc.</a:t>
            </a:r>
            <a:endParaRPr kumimoji="1" lang="en-GB" altLang="zh-CN" dirty="0"/>
          </a:p>
          <a:p>
            <a:r>
              <a:rPr kumimoji="1" lang="en-US" altLang="zh-CN" dirty="0"/>
              <a:t>Graph Convolutional Networks</a:t>
            </a:r>
            <a:r>
              <a:rPr kumimoji="1" lang="zh-CN" altLang="en-US" dirty="0"/>
              <a:t> </a:t>
            </a:r>
            <a:r>
              <a:rPr kumimoji="1" lang="en-US" altLang="zh-CN" dirty="0"/>
              <a:t>(GCN)</a:t>
            </a:r>
            <a:endParaRPr kumimoji="1" lang="en-US" altLang="zh-CN" dirty="0"/>
          </a:p>
          <a:p>
            <a:pPr lvl="1"/>
            <a:r>
              <a:rPr lang="en-GB" altLang="zh-CN" sz="2400" b="0" i="0" dirty="0" err="1">
                <a:solidFill>
                  <a:srgbClr val="222222"/>
                </a:solidFill>
                <a:effectLst/>
              </a:rPr>
              <a:t>Kipf</a:t>
            </a:r>
            <a:r>
              <a:rPr lang="en-GB" altLang="zh-CN" sz="2400" b="0" i="0" dirty="0">
                <a:solidFill>
                  <a:srgbClr val="222222"/>
                </a:solidFill>
                <a:effectLst/>
              </a:rPr>
              <a:t>, T. N., &amp; Welling, M. (2016). Semi-supervised classification with graph convolutional networks. </a:t>
            </a:r>
            <a:r>
              <a:rPr lang="en-GB" altLang="zh-CN" sz="2400" b="0" i="1" dirty="0" err="1">
                <a:solidFill>
                  <a:srgbClr val="222222"/>
                </a:solidFill>
                <a:effectLst/>
              </a:rPr>
              <a:t>arXiv</a:t>
            </a:r>
            <a:r>
              <a:rPr lang="en-GB" altLang="zh-CN" sz="2400" b="0" i="1" dirty="0">
                <a:solidFill>
                  <a:srgbClr val="222222"/>
                </a:solidFill>
                <a:effectLst/>
              </a:rPr>
              <a:t> preprint arXiv:1609.02907</a:t>
            </a:r>
            <a:r>
              <a:rPr lang="en-GB" altLang="zh-CN" sz="2400" b="0" i="0" dirty="0">
                <a:solidFill>
                  <a:srgbClr val="222222"/>
                </a:solidFill>
                <a:effectLst/>
              </a:rPr>
              <a:t>.</a:t>
            </a:r>
            <a:endParaRPr kumimoji="1" lang="en-US" altLang="zh-CN" sz="2400" dirty="0"/>
          </a:p>
          <a:p>
            <a:r>
              <a:rPr kumimoji="1" lang="en-US" altLang="zh-CN" dirty="0"/>
              <a:t>Graph Attention Networks</a:t>
            </a:r>
            <a:endParaRPr kumimoji="1" lang="en-US" altLang="zh-CN" dirty="0"/>
          </a:p>
          <a:p>
            <a:pPr lvl="1"/>
            <a:r>
              <a:rPr lang="en-GB" altLang="zh-CN" sz="2400" b="0" i="0" dirty="0" err="1">
                <a:solidFill>
                  <a:srgbClr val="222222"/>
                </a:solidFill>
                <a:effectLst/>
              </a:rPr>
              <a:t>Veličković</a:t>
            </a:r>
            <a:r>
              <a:rPr lang="en-GB" altLang="zh-CN" sz="2400" b="0" i="0" dirty="0">
                <a:solidFill>
                  <a:srgbClr val="222222"/>
                </a:solidFill>
                <a:effectLst/>
              </a:rPr>
              <a:t>, P., </a:t>
            </a:r>
            <a:r>
              <a:rPr lang="en-GB" altLang="zh-CN" sz="2400" b="0" i="0" dirty="0" err="1">
                <a:solidFill>
                  <a:srgbClr val="222222"/>
                </a:solidFill>
                <a:effectLst/>
              </a:rPr>
              <a:t>Cucurull</a:t>
            </a:r>
            <a:r>
              <a:rPr lang="en-GB" altLang="zh-CN" sz="2400" b="0" i="0" dirty="0">
                <a:solidFill>
                  <a:srgbClr val="222222"/>
                </a:solidFill>
                <a:effectLst/>
              </a:rPr>
              <a:t>, G., Casanova, A., Romero, A., </a:t>
            </a:r>
            <a:r>
              <a:rPr lang="en-GB" altLang="zh-CN" sz="2400" b="0" i="0" dirty="0" err="1">
                <a:solidFill>
                  <a:srgbClr val="222222"/>
                </a:solidFill>
                <a:effectLst/>
              </a:rPr>
              <a:t>Lio</a:t>
            </a:r>
            <a:r>
              <a:rPr lang="en-GB" altLang="zh-CN" sz="2400" b="0" i="0" dirty="0">
                <a:solidFill>
                  <a:srgbClr val="222222"/>
                </a:solidFill>
                <a:effectLst/>
              </a:rPr>
              <a:t>, P., &amp; </a:t>
            </a:r>
            <a:r>
              <a:rPr lang="en-GB" altLang="zh-CN" sz="2400" b="0" i="0" dirty="0" err="1">
                <a:solidFill>
                  <a:srgbClr val="222222"/>
                </a:solidFill>
                <a:effectLst/>
              </a:rPr>
              <a:t>Bengio</a:t>
            </a:r>
            <a:r>
              <a:rPr lang="en-GB" altLang="zh-CN" sz="2400" b="0" i="0" dirty="0">
                <a:solidFill>
                  <a:srgbClr val="222222"/>
                </a:solidFill>
                <a:effectLst/>
              </a:rPr>
              <a:t>, Y. (2017). Graph attention networks. </a:t>
            </a:r>
            <a:r>
              <a:rPr lang="en-GB" altLang="zh-CN" sz="2400" b="0" i="1" dirty="0" err="1">
                <a:solidFill>
                  <a:srgbClr val="222222"/>
                </a:solidFill>
                <a:effectLst/>
              </a:rPr>
              <a:t>arXiv</a:t>
            </a:r>
            <a:r>
              <a:rPr lang="en-GB" altLang="zh-CN" sz="2400" b="0" i="1" dirty="0">
                <a:solidFill>
                  <a:srgbClr val="222222"/>
                </a:solidFill>
                <a:effectLst/>
              </a:rPr>
              <a:t> preprint arXiv:1710.10903</a:t>
            </a:r>
            <a:r>
              <a:rPr lang="en-GB" altLang="zh-CN" sz="2400" b="0" i="0" dirty="0">
                <a:solidFill>
                  <a:srgbClr val="222222"/>
                </a:solidFill>
                <a:effectLst/>
              </a:rPr>
              <a:t>.</a:t>
            </a:r>
            <a:endParaRPr kumimoji="1" lang="en-US" altLang="zh-CN" sz="2400" dirty="0"/>
          </a:p>
          <a:p>
            <a:r>
              <a:rPr kumimoji="1" lang="en-US" altLang="zh-CN" dirty="0"/>
              <a:t>GNN with mini-batch training</a:t>
            </a:r>
            <a:endParaRPr kumimoji="1" lang="en-US" altLang="zh-CN" dirty="0"/>
          </a:p>
          <a:p>
            <a:pPr lvl="1"/>
            <a:r>
              <a:rPr lang="en-US" sz="2400" dirty="0"/>
              <a:t>Hamilton, Will, </a:t>
            </a:r>
            <a:r>
              <a:rPr lang="en-US" sz="2400" dirty="0" err="1"/>
              <a:t>Zhitao</a:t>
            </a:r>
            <a:r>
              <a:rPr lang="en-US" sz="2400" dirty="0"/>
              <a:t> Ying, and Jure </a:t>
            </a:r>
            <a:r>
              <a:rPr lang="en-US" sz="2400" dirty="0" err="1"/>
              <a:t>Leskovec</a:t>
            </a:r>
            <a:r>
              <a:rPr lang="en-US" sz="2400" dirty="0"/>
              <a:t>. "Inductive representation learning on large graphs." </a:t>
            </a:r>
            <a:r>
              <a:rPr lang="en-US" sz="2400" i="1" dirty="0"/>
              <a:t>Advances in neural information processing systems</a:t>
            </a:r>
            <a:r>
              <a:rPr lang="en-US" sz="2400" dirty="0"/>
              <a:t> 30 (2017).</a:t>
            </a:r>
            <a:endParaRPr kumimoji="1"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charRg st="466" end="62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Neural network (NN)</a:t>
            </a:r>
            <a:endParaRPr lang="zh-CN" altLang="en-US" dirty="0"/>
          </a:p>
        </p:txBody>
      </p:sp>
      <p:sp>
        <p:nvSpPr>
          <p:cNvPr id="3" name="内容占位符 2"/>
          <p:cNvSpPr>
            <a:spLocks noGrp="1"/>
          </p:cNvSpPr>
          <p:nvPr>
            <p:ph idx="1"/>
          </p:nvPr>
        </p:nvSpPr>
        <p:spPr/>
        <p:txBody>
          <a:bodyPr/>
          <a:lstStyle/>
          <a:p>
            <a:r>
              <a:rPr lang="en-GB" altLang="zh-CN" dirty="0"/>
              <a:t>NN was originally used as a main connectionist model.</a:t>
            </a:r>
            <a:endParaRPr lang="en-GB" altLang="zh-CN" dirty="0"/>
          </a:p>
          <a:p>
            <a:pPr lvl="1"/>
            <a:r>
              <a:rPr lang="en-GB" altLang="zh-CN" b="0" i="0" dirty="0">
                <a:solidFill>
                  <a:srgbClr val="333333"/>
                </a:solidFill>
                <a:effectLst/>
              </a:rPr>
              <a:t>In the late 1980s, one of the most popular connectionist models </a:t>
            </a:r>
            <a:r>
              <a:rPr lang="en-GB" altLang="zh-CN" dirty="0">
                <a:solidFill>
                  <a:srgbClr val="333333"/>
                </a:solidFill>
              </a:rPr>
              <a:t>was the </a:t>
            </a:r>
            <a:r>
              <a:rPr lang="en-US" altLang="zh-CN" dirty="0">
                <a:solidFill>
                  <a:srgbClr val="333333"/>
                </a:solidFill>
              </a:rPr>
              <a:t>Parallel Distributed Processing </a:t>
            </a:r>
            <a:r>
              <a:rPr lang="en-GB" altLang="zh-CN" dirty="0">
                <a:solidFill>
                  <a:srgbClr val="333333"/>
                </a:solidFill>
              </a:rPr>
              <a:t>(PDP) network</a:t>
            </a:r>
            <a:r>
              <a:rPr lang="en-GB" altLang="zh-CN" b="0" i="0" dirty="0">
                <a:solidFill>
                  <a:srgbClr val="333333"/>
                </a:solidFill>
                <a:effectLst/>
              </a:rPr>
              <a:t>, which had three main characteristics:</a:t>
            </a:r>
            <a:endParaRPr lang="en-US" altLang="zh-CN" dirty="0"/>
          </a:p>
          <a:p>
            <a:pPr lvl="2"/>
            <a:r>
              <a:rPr lang="en-US" altLang="zh-CN" dirty="0"/>
              <a:t>1</a:t>
            </a:r>
            <a:r>
              <a:rPr lang="zh-CN" altLang="en-US" dirty="0"/>
              <a:t>）</a:t>
            </a:r>
            <a:r>
              <a:rPr lang="en-GB" altLang="zh-CN" dirty="0"/>
              <a:t>Information representation is distributed (non-local)</a:t>
            </a:r>
            <a:r>
              <a:rPr lang="zh-CN" altLang="en-US" dirty="0"/>
              <a:t> </a:t>
            </a:r>
            <a:endParaRPr lang="en-US" altLang="zh-CN" dirty="0"/>
          </a:p>
          <a:p>
            <a:pPr lvl="2"/>
            <a:r>
              <a:rPr lang="en-US" altLang="zh-CN" dirty="0"/>
              <a:t>2</a:t>
            </a:r>
            <a:r>
              <a:rPr lang="zh-CN" altLang="en-US" dirty="0"/>
              <a:t>）</a:t>
            </a:r>
            <a:r>
              <a:rPr lang="en-GB" altLang="zh-CN" dirty="0"/>
              <a:t>Memory and knowledge are stored in the connections between units</a:t>
            </a:r>
            <a:endParaRPr lang="en-US" altLang="zh-CN" dirty="0"/>
          </a:p>
          <a:p>
            <a:pPr lvl="2"/>
            <a:r>
              <a:rPr lang="en-US" altLang="zh-CN" dirty="0"/>
              <a:t>3</a:t>
            </a:r>
            <a:r>
              <a:rPr lang="zh-CN" altLang="en-US" dirty="0"/>
              <a:t>）</a:t>
            </a:r>
            <a:r>
              <a:rPr lang="en-GB" altLang="zh-CN" dirty="0"/>
              <a:t>Learn new knowledge by gradually changing the connection strength between units.</a:t>
            </a:r>
            <a:endParaRPr lang="en-US" altLang="zh-CN" dirty="0"/>
          </a:p>
          <a:p>
            <a:pPr lvl="1"/>
            <a:r>
              <a:rPr lang="en-GB" altLang="zh-CN" b="0" i="0" dirty="0">
                <a:solidFill>
                  <a:srgbClr val="333333"/>
                </a:solidFill>
                <a:effectLst/>
              </a:rPr>
              <a:t>After introducing error back propagation to improve its learning ability, neural networks are increasingly applied to various machine learning tasks.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en-US" altLang="zh-CN" dirty="0"/>
              <a:t>6.3</a:t>
            </a:r>
            <a:r>
              <a:rPr lang="zh-CN" altLang="en-US" dirty="0"/>
              <a:t> </a:t>
            </a:r>
            <a:r>
              <a:rPr lang="en-GB" altLang="zh-CN" dirty="0"/>
              <a:t>Feedforward Neural Network</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Network structure</a:t>
            </a:r>
            <a:endParaRPr lang="zh-CN" altLang="en-US" dirty="0"/>
          </a:p>
        </p:txBody>
      </p:sp>
      <p:sp>
        <p:nvSpPr>
          <p:cNvPr id="3" name="内容占位符 2"/>
          <p:cNvSpPr>
            <a:spLocks noGrp="1"/>
          </p:cNvSpPr>
          <p:nvPr>
            <p:ph idx="1"/>
          </p:nvPr>
        </p:nvSpPr>
        <p:spPr/>
        <p:txBody>
          <a:bodyPr/>
          <a:lstStyle/>
          <a:p>
            <a:r>
              <a:rPr lang="en-GB" altLang="zh-CN" dirty="0"/>
              <a:t>Feedforward NN (fully connected NN, multilayer perceptron)</a:t>
            </a:r>
            <a:endParaRPr lang="en-GB" altLang="zh-CN" dirty="0"/>
          </a:p>
          <a:p>
            <a:r>
              <a:rPr lang="en-GB" altLang="zh-CN" dirty="0"/>
              <a:t>Each neuron belongs to different layers, and there is no connection in the layers.</a:t>
            </a:r>
            <a:endParaRPr lang="en-US" altLang="zh-CN" dirty="0"/>
          </a:p>
          <a:p>
            <a:pPr lvl="1"/>
            <a:r>
              <a:rPr lang="en-GB" altLang="zh-CN" b="0" i="0" dirty="0">
                <a:solidFill>
                  <a:srgbClr val="333333"/>
                </a:solidFill>
                <a:effectLst/>
              </a:rPr>
              <a:t>The neurons between two adjacent layers are connected in pairs.</a:t>
            </a:r>
            <a:endParaRPr lang="en-US" altLang="zh-CN" dirty="0"/>
          </a:p>
          <a:p>
            <a:pPr lvl="1"/>
            <a:r>
              <a:rPr lang="en-GB" altLang="zh-CN" b="0" i="0" dirty="0">
                <a:solidFill>
                  <a:srgbClr val="333333"/>
                </a:solidFill>
                <a:effectLst/>
              </a:rPr>
              <a:t>There is no feedback, and the signal propagates unidirectionally from input to output layer, a directed acyclic graph.</a:t>
            </a:r>
            <a:endParaRPr lang="zh-CN" altLang="en-US" dirty="0"/>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29074" y="3962400"/>
            <a:ext cx="4133851" cy="2362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dirty="0"/>
              <a:t>Feedforward Neural Network</a:t>
            </a:r>
            <a:endParaRPr lang="zh-CN" altLang="en-US" dirty="0"/>
          </a:p>
        </p:txBody>
      </p:sp>
      <mc:AlternateContent xmlns:mc="http://schemas.openxmlformats.org/markup-compatibility/2006" xmlns:p14="http://schemas.microsoft.com/office/powerpoint/2010/main">
        <mc:Choice Requires="p14">
          <p:contentPart r:id="rId1" p14:bwMode="auto">
            <p14:nvContentPartPr>
              <p14:cNvPr id="24" name="墨迹 23"/>
              <p14:cNvContentPartPr/>
              <p14:nvPr/>
            </p14:nvContentPartPr>
            <p14:xfrm>
              <a:off x="12954020" y="5201507"/>
              <a:ext cx="360" cy="360"/>
            </p14:xfrm>
          </p:contentPart>
        </mc:Choice>
        <mc:Fallback xmlns="">
          <p:pic>
            <p:nvPicPr>
              <p:cNvPr id="24" name="墨迹 23"/>
            </p:nvPicPr>
            <p:blipFill>
              <a:blip r:embed="rId2"/>
            </p:blipFill>
            <p:spPr>
              <a:xfrm>
                <a:off x="12954020" y="5201507"/>
                <a:ext cx="360" cy="36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27" name="墨迹 26"/>
              <p14:cNvContentPartPr/>
              <p14:nvPr/>
            </p14:nvContentPartPr>
            <p14:xfrm>
              <a:off x="10413380" y="4736747"/>
              <a:ext cx="11880" cy="15480"/>
            </p14:xfrm>
          </p:contentPart>
        </mc:Choice>
        <mc:Fallback xmlns="">
          <p:pic>
            <p:nvPicPr>
              <p:cNvPr id="27" name="墨迹 26"/>
            </p:nvPicPr>
            <p:blipFill>
              <a:blip r:embed="rId4"/>
            </p:blipFill>
            <p:spPr>
              <a:xfrm>
                <a:off x="10413380" y="4736747"/>
                <a:ext cx="11880" cy="15480"/>
              </a:xfrm>
              <a:prstGeom prst="rect"/>
            </p:spPr>
          </p:pic>
        </mc:Fallback>
      </mc:AlternateContent>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2414691"/>
            <a:ext cx="4531956" cy="2543010"/>
          </a:xfrm>
          <a:prstGeom prst="rect">
            <a:avLst/>
          </a:prstGeom>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3759" y="2414331"/>
            <a:ext cx="4134387" cy="2994068"/>
          </a:xfrm>
          <a:prstGeom prst="rect">
            <a:avLst/>
          </a:prstGeom>
        </p:spPr>
      </p:pic>
      <p:sp>
        <p:nvSpPr>
          <p:cNvPr id="6" name="矩形 5"/>
          <p:cNvSpPr/>
          <p:nvPr/>
        </p:nvSpPr>
        <p:spPr>
          <a:xfrm>
            <a:off x="6443759" y="1295400"/>
            <a:ext cx="4114800" cy="923330"/>
          </a:xfrm>
          <a:prstGeom prst="rect">
            <a:avLst/>
          </a:prstGeom>
        </p:spPr>
        <p:txBody>
          <a:bodyPr wrap="square">
            <a:spAutoFit/>
          </a:bodyPr>
          <a:lstStyle/>
          <a:p>
            <a:r>
              <a:rPr lang="en-GB" altLang="zh-CN" b="0" i="0" dirty="0">
                <a:solidFill>
                  <a:schemeClr val="tx2">
                    <a:lumMod val="60000"/>
                    <a:lumOff val="40000"/>
                  </a:schemeClr>
                </a:solidFill>
                <a:effectLst/>
                <a:latin typeface="Arial" panose="020B0604020202020204" pitchFamily="34" charset="0"/>
              </a:rPr>
              <a:t>Given a feedforward neural network, the following notations are used to describe such a network:</a:t>
            </a:r>
            <a:endParaRPr lang="zh-CN" altLang="en-US" dirty="0">
              <a:solidFill>
                <a:schemeClr val="tx2">
                  <a:lumMod val="60000"/>
                  <a:lumOff val="40000"/>
                </a:schemeClr>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Universal Approximation Theorem</a:t>
            </a:r>
            <a:endParaRPr lang="zh-CN" altLang="en-US" dirty="0"/>
          </a:p>
        </p:txBody>
      </p:sp>
      <p:sp>
        <p:nvSpPr>
          <p:cNvPr id="9" name="矩形 8"/>
          <p:cNvSpPr/>
          <p:nvPr/>
        </p:nvSpPr>
        <p:spPr>
          <a:xfrm>
            <a:off x="1524000" y="5005090"/>
            <a:ext cx="9753600" cy="1200329"/>
          </a:xfrm>
          <a:prstGeom prst="rect">
            <a:avLst/>
          </a:prstGeom>
        </p:spPr>
        <p:txBody>
          <a:bodyPr wrap="square">
            <a:spAutoFit/>
          </a:bodyPr>
          <a:lstStyle/>
          <a:p>
            <a:pPr algn="just"/>
            <a:r>
              <a:rPr lang="en-GB" altLang="zh-CN" b="0" i="0" dirty="0">
                <a:solidFill>
                  <a:srgbClr val="333333"/>
                </a:solidFill>
                <a:effectLst/>
                <a:latin typeface="Arial" panose="020B0604020202020204" pitchFamily="34" charset="0"/>
              </a:rPr>
              <a:t>According to the universal approximation theorem, a feedforward neural network consisting of a linear output layer and at least one hidden layer using the "squeezing" property can approximate any bounded closed set function defined in real number space with arbitrary accuracy as long as the number of neurons in the hidden layer is sufficient.</a:t>
            </a:r>
            <a:endParaRPr lang="zh-CN" altLang="en-US" dirty="0"/>
          </a:p>
        </p:txBody>
      </p:sp>
      <p:pic>
        <p:nvPicPr>
          <p:cNvPr id="3" name="图片 2"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24000" y="1175242"/>
            <a:ext cx="5266040" cy="3829848"/>
          </a:xfrm>
          <a:prstGeom prst="rect">
            <a:avLst/>
          </a:prstGeom>
        </p:spPr>
      </p:pic>
      <mc:AlternateContent xmlns:mc="http://schemas.openxmlformats.org/markup-compatibility/2006">
        <mc:Choice xmlns:a14="http://schemas.microsoft.com/office/drawing/2010/main" Requires="a14">
          <p:sp>
            <p:nvSpPr>
              <p:cNvPr id="4" name="文本框 3"/>
              <p:cNvSpPr txBox="1"/>
              <p:nvPr/>
            </p:nvSpPr>
            <p:spPr>
              <a:xfrm>
                <a:off x="7010400" y="1175242"/>
                <a:ext cx="3810000" cy="83099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kumimoji="1" lang="en-US" altLang="zh-CN" sz="2400" b="0" i="1" smtClean="0">
                          <a:solidFill>
                            <a:srgbClr val="FF0000"/>
                          </a:solidFill>
                          <a:latin typeface="Cambria Math" panose="02040503050406030204" pitchFamily="18" charset="0"/>
                        </a:rPr>
                        <m:t>𝑦</m:t>
                      </m:r>
                      <m:r>
                        <a:rPr kumimoji="1" lang="en-US" altLang="zh-CN" sz="2400" b="0" i="1" smtClean="0">
                          <a:solidFill>
                            <a:srgbClr val="FF0000"/>
                          </a:solidFill>
                          <a:latin typeface="Cambria Math" panose="02040503050406030204" pitchFamily="18" charset="0"/>
                        </a:rPr>
                        <m:t>=</m:t>
                      </m:r>
                      <m:r>
                        <a:rPr kumimoji="1" lang="en-US" altLang="zh-CN" sz="2400" b="0" i="1" smtClean="0">
                          <a:solidFill>
                            <a:srgbClr val="FF0000"/>
                          </a:solidFill>
                          <a:latin typeface="Cambria Math" panose="02040503050406030204" pitchFamily="18" charset="0"/>
                        </a:rPr>
                        <m:t>𝜙</m:t>
                      </m:r>
                      <m:d>
                        <m:dPr>
                          <m:ctrlPr>
                            <a:rPr kumimoji="1" lang="en-US" altLang="zh-CN" sz="2400" b="0" i="1" smtClean="0">
                              <a:solidFill>
                                <a:srgbClr val="FF0000"/>
                              </a:solidFill>
                              <a:latin typeface="Cambria Math" panose="02040503050406030204" pitchFamily="18" charset="0"/>
                            </a:rPr>
                          </m:ctrlPr>
                        </m:dPr>
                        <m:e>
                          <m:r>
                            <a:rPr kumimoji="1" lang="en-US" altLang="zh-CN" sz="2400" b="0" i="1" smtClean="0">
                              <a:solidFill>
                                <a:srgbClr val="FF0000"/>
                              </a:solidFill>
                              <a:latin typeface="Cambria Math" panose="02040503050406030204" pitchFamily="18" charset="0"/>
                            </a:rPr>
                            <m:t>𝑋</m:t>
                          </m:r>
                          <m:r>
                            <a:rPr kumimoji="1" lang="en-US" altLang="zh-CN" sz="2400" b="0" i="1" smtClean="0">
                              <a:solidFill>
                                <a:srgbClr val="FF0000"/>
                              </a:solidFill>
                              <a:latin typeface="Cambria Math" panose="02040503050406030204" pitchFamily="18" charset="0"/>
                            </a:rPr>
                            <m:t>;</m:t>
                          </m:r>
                          <m:r>
                            <a:rPr kumimoji="1" lang="en-US" altLang="zh-CN" sz="2400" b="0" i="1" smtClean="0">
                              <a:solidFill>
                                <a:srgbClr val="FF0000"/>
                              </a:solidFill>
                              <a:latin typeface="Cambria Math" panose="02040503050406030204" pitchFamily="18" charset="0"/>
                            </a:rPr>
                            <m:t>𝑊</m:t>
                          </m:r>
                          <m:r>
                            <a:rPr kumimoji="1" lang="en-US" altLang="zh-CN" sz="2400" b="0" i="1" smtClean="0">
                              <a:solidFill>
                                <a:srgbClr val="FF0000"/>
                              </a:solidFill>
                              <a:latin typeface="Cambria Math" panose="02040503050406030204" pitchFamily="18" charset="0"/>
                            </a:rPr>
                            <m:t>,</m:t>
                          </m:r>
                          <m:r>
                            <a:rPr kumimoji="1" lang="en-US" altLang="zh-CN" sz="2400" b="0" i="1" smtClean="0">
                              <a:solidFill>
                                <a:srgbClr val="FF0000"/>
                              </a:solidFill>
                              <a:latin typeface="Cambria Math" panose="02040503050406030204" pitchFamily="18" charset="0"/>
                            </a:rPr>
                            <m:t>𝑏</m:t>
                          </m:r>
                        </m:e>
                      </m:d>
                    </m:oMath>
                    <m:oMath xmlns:m="http://schemas.openxmlformats.org/officeDocument/2006/math">
                      <m:r>
                        <a:rPr kumimoji="1" lang="en-US" altLang="zh-CN" sz="2400" b="0" i="1" smtClean="0">
                          <a:solidFill>
                            <a:srgbClr val="FF0000"/>
                          </a:solidFill>
                          <a:latin typeface="Cambria Math" panose="02040503050406030204" pitchFamily="18" charset="0"/>
                        </a:rPr>
                        <m:t>𝑦</m:t>
                      </m:r>
                      <m:r>
                        <a:rPr kumimoji="1" lang="en-US" altLang="zh-CN" sz="2400" b="0" i="1" smtClean="0">
                          <a:solidFill>
                            <a:srgbClr val="FF0000"/>
                          </a:solidFill>
                          <a:latin typeface="Cambria Math" panose="02040503050406030204" pitchFamily="18" charset="0"/>
                        </a:rPr>
                        <m:t>=</m:t>
                      </m:r>
                      <m:sSup>
                        <m:sSupPr>
                          <m:ctrlPr>
                            <a:rPr kumimoji="1" lang="en-US" altLang="zh-CN" sz="2400" b="0" i="1" smtClean="0">
                              <a:solidFill>
                                <a:srgbClr val="FF0000"/>
                              </a:solidFill>
                              <a:latin typeface="Cambria Math" panose="02040503050406030204" pitchFamily="18" charset="0"/>
                            </a:rPr>
                          </m:ctrlPr>
                        </m:sSupPr>
                        <m:e>
                          <m:r>
                            <a:rPr kumimoji="1" lang="en-US" altLang="zh-CN" sz="2400" b="0" i="1" smtClean="0">
                              <a:solidFill>
                                <a:srgbClr val="FF0000"/>
                              </a:solidFill>
                              <a:latin typeface="Cambria Math" panose="02040503050406030204" pitchFamily="18" charset="0"/>
                            </a:rPr>
                            <m:t>𝑤</m:t>
                          </m:r>
                        </m:e>
                        <m:sup>
                          <m:r>
                            <a:rPr kumimoji="1" lang="en-US" altLang="zh-CN" sz="2400" b="0" i="1" smtClean="0">
                              <a:solidFill>
                                <a:srgbClr val="FF0000"/>
                              </a:solidFill>
                              <a:latin typeface="Cambria Math" panose="02040503050406030204" pitchFamily="18" charset="0"/>
                            </a:rPr>
                            <m:t>2</m:t>
                          </m:r>
                        </m:sup>
                      </m:sSup>
                      <m:r>
                        <a:rPr kumimoji="1" lang="en-US" altLang="zh-CN" sz="2400" b="0" i="1" smtClean="0">
                          <a:solidFill>
                            <a:srgbClr val="FF0000"/>
                          </a:solidFill>
                          <a:latin typeface="Cambria Math" panose="02040503050406030204" pitchFamily="18" charset="0"/>
                        </a:rPr>
                        <m:t>𝜎</m:t>
                      </m:r>
                      <m:d>
                        <m:dPr>
                          <m:ctrlPr>
                            <a:rPr kumimoji="1" lang="en-US" altLang="zh-CN" sz="2400" b="0" i="1" smtClean="0">
                              <a:solidFill>
                                <a:srgbClr val="FF0000"/>
                              </a:solidFill>
                              <a:latin typeface="Cambria Math" panose="02040503050406030204" pitchFamily="18" charset="0"/>
                            </a:rPr>
                          </m:ctrlPr>
                        </m:dPr>
                        <m:e>
                          <m:sSup>
                            <m:sSupPr>
                              <m:ctrlPr>
                                <a:rPr kumimoji="1" lang="en-US" altLang="zh-CN" sz="2400" b="0" i="1" smtClean="0">
                                  <a:solidFill>
                                    <a:srgbClr val="FF0000"/>
                                  </a:solidFill>
                                  <a:latin typeface="Cambria Math" panose="02040503050406030204" pitchFamily="18" charset="0"/>
                                </a:rPr>
                              </m:ctrlPr>
                            </m:sSupPr>
                            <m:e>
                              <m:r>
                                <a:rPr kumimoji="1" lang="en-US" altLang="zh-CN" sz="2400" b="0" i="1" smtClean="0">
                                  <a:solidFill>
                                    <a:srgbClr val="FF0000"/>
                                  </a:solidFill>
                                  <a:latin typeface="Cambria Math" panose="02040503050406030204" pitchFamily="18" charset="0"/>
                                </a:rPr>
                                <m:t>𝑤</m:t>
                              </m:r>
                            </m:e>
                            <m:sup>
                              <m:r>
                                <a:rPr kumimoji="1" lang="en-US" altLang="zh-CN" sz="2400" b="0" i="1" smtClean="0">
                                  <a:solidFill>
                                    <a:srgbClr val="FF0000"/>
                                  </a:solidFill>
                                  <a:latin typeface="Cambria Math" panose="02040503050406030204" pitchFamily="18" charset="0"/>
                                </a:rPr>
                                <m:t>1</m:t>
                              </m:r>
                            </m:sup>
                          </m:sSup>
                          <m:r>
                            <a:rPr kumimoji="1" lang="en-US" altLang="zh-CN" sz="2400" b="0" i="1" smtClean="0">
                              <a:solidFill>
                                <a:srgbClr val="FF0000"/>
                              </a:solidFill>
                              <a:latin typeface="Cambria Math" panose="02040503050406030204" pitchFamily="18" charset="0"/>
                            </a:rPr>
                            <m:t>𝑥</m:t>
                          </m:r>
                          <m:r>
                            <a:rPr kumimoji="1" lang="en-US" altLang="zh-CN" sz="2400" b="0" i="1" smtClean="0">
                              <a:solidFill>
                                <a:srgbClr val="FF0000"/>
                              </a:solidFill>
                              <a:latin typeface="Cambria Math" panose="02040503050406030204" pitchFamily="18" charset="0"/>
                            </a:rPr>
                            <m:t>+</m:t>
                          </m:r>
                          <m:sSup>
                            <m:sSupPr>
                              <m:ctrlPr>
                                <a:rPr kumimoji="1" lang="en-US" altLang="zh-CN" sz="2400" b="0" i="1" smtClean="0">
                                  <a:solidFill>
                                    <a:srgbClr val="FF0000"/>
                                  </a:solidFill>
                                  <a:latin typeface="Cambria Math" panose="02040503050406030204" pitchFamily="18" charset="0"/>
                                </a:rPr>
                              </m:ctrlPr>
                            </m:sSupPr>
                            <m:e>
                              <m:r>
                                <a:rPr kumimoji="1" lang="en-US" altLang="zh-CN" sz="2400" b="0" i="1" smtClean="0">
                                  <a:solidFill>
                                    <a:srgbClr val="FF0000"/>
                                  </a:solidFill>
                                  <a:latin typeface="Cambria Math" panose="02040503050406030204" pitchFamily="18" charset="0"/>
                                </a:rPr>
                                <m:t>𝑏</m:t>
                              </m:r>
                            </m:e>
                            <m:sup>
                              <m:r>
                                <a:rPr kumimoji="1" lang="en-US" altLang="zh-CN" sz="2400" b="0" i="1" smtClean="0">
                                  <a:solidFill>
                                    <a:srgbClr val="FF0000"/>
                                  </a:solidFill>
                                  <a:latin typeface="Cambria Math" panose="02040503050406030204" pitchFamily="18" charset="0"/>
                                </a:rPr>
                                <m:t>1</m:t>
                              </m:r>
                            </m:sup>
                          </m:sSup>
                        </m:e>
                      </m:d>
                      <m:r>
                        <a:rPr kumimoji="1" lang="en-US" altLang="zh-CN" sz="2400" b="0" i="1" smtClean="0">
                          <a:solidFill>
                            <a:srgbClr val="FF0000"/>
                          </a:solidFill>
                          <a:latin typeface="Cambria Math" panose="02040503050406030204" pitchFamily="18" charset="0"/>
                        </a:rPr>
                        <m:t>+</m:t>
                      </m:r>
                      <m:sSup>
                        <m:sSupPr>
                          <m:ctrlPr>
                            <a:rPr kumimoji="1" lang="en-US" altLang="zh-CN" sz="2400" b="0" i="1" smtClean="0">
                              <a:solidFill>
                                <a:srgbClr val="FF0000"/>
                              </a:solidFill>
                              <a:latin typeface="Cambria Math" panose="02040503050406030204" pitchFamily="18" charset="0"/>
                            </a:rPr>
                          </m:ctrlPr>
                        </m:sSupPr>
                        <m:e>
                          <m:r>
                            <a:rPr kumimoji="1" lang="en-US" altLang="zh-CN" sz="2400" b="0" i="1" smtClean="0">
                              <a:solidFill>
                                <a:srgbClr val="FF0000"/>
                              </a:solidFill>
                              <a:latin typeface="Cambria Math" panose="02040503050406030204" pitchFamily="18" charset="0"/>
                            </a:rPr>
                            <m:t>𝑏</m:t>
                          </m:r>
                        </m:e>
                        <m:sup>
                          <m:r>
                            <a:rPr kumimoji="1" lang="en-US" altLang="zh-CN" sz="2400" b="0" i="1" smtClean="0">
                              <a:solidFill>
                                <a:srgbClr val="FF0000"/>
                              </a:solidFill>
                              <a:latin typeface="Cambria Math" panose="02040503050406030204" pitchFamily="18" charset="0"/>
                            </a:rPr>
                            <m:t>2</m:t>
                          </m:r>
                        </m:sup>
                      </m:sSup>
                    </m:oMath>
                  </m:oMathPara>
                </a14:m>
                <a:endParaRPr kumimoji="1" lang="zh-CN" altLang="en-US" sz="2400" dirty="0">
                  <a:solidFill>
                    <a:srgbClr val="FF0000"/>
                  </a:solidFill>
                </a:endParaRPr>
              </a:p>
            </p:txBody>
          </p:sp>
        </mc:Choice>
        <mc:Fallback>
          <p:sp>
            <p:nvSpPr>
              <p:cNvPr id="4" name="文本框 3"/>
              <p:cNvSpPr txBox="1">
                <a:spLocks noRot="1" noChangeAspect="1" noMove="1" noResize="1" noEditPoints="1" noAdjustHandles="1" noChangeArrowheads="1" noChangeShapeType="1" noTextEdit="1"/>
              </p:cNvSpPr>
              <p:nvPr/>
            </p:nvSpPr>
            <p:spPr>
              <a:xfrm>
                <a:off x="7010400" y="1175242"/>
                <a:ext cx="3810000" cy="830997"/>
              </a:xfrm>
              <a:prstGeom prst="rect">
                <a:avLst/>
              </a:prstGeom>
              <a:blipFill rotWithShape="1">
                <a:blip r:embed="rId2"/>
                <a:stretch>
                  <a:fillRect t="-59" b="-8602"/>
                </a:stretch>
              </a:blipFill>
            </p:spPr>
            <p:txBody>
              <a:bodyPr/>
              <a:lstStyle/>
              <a:p>
                <a:r>
                  <a:rPr lang="en-US" altLang="en-US">
                    <a:noFill/>
                  </a:rPr>
                  <a:t> </a:t>
                </a:r>
              </a:p>
            </p:txBody>
          </p:sp>
        </mc:Fallback>
      </mc:AlternateContent>
      <p:sp>
        <p:nvSpPr>
          <p:cNvPr id="5" name="文本框 4"/>
          <p:cNvSpPr txBox="1"/>
          <p:nvPr/>
        </p:nvSpPr>
        <p:spPr>
          <a:xfrm>
            <a:off x="7239000" y="2133600"/>
            <a:ext cx="3429000" cy="923330"/>
          </a:xfrm>
          <a:prstGeom prst="rect">
            <a:avLst/>
          </a:prstGeom>
          <a:noFill/>
        </p:spPr>
        <p:txBody>
          <a:bodyPr wrap="square" rtlCol="0">
            <a:spAutoFit/>
          </a:bodyPr>
          <a:lstStyle/>
          <a:p>
            <a:pPr algn="just"/>
            <a:r>
              <a:rPr lang="en-GB" altLang="zh-CN" b="0" i="0" dirty="0">
                <a:solidFill>
                  <a:srgbClr val="333333"/>
                </a:solidFill>
                <a:effectLst/>
                <a:latin typeface="Arial" panose="020B0604020202020204" pitchFamily="34" charset="0"/>
              </a:rPr>
              <a:t>Thinking: Can a two-layer </a:t>
            </a:r>
            <a:r>
              <a:rPr lang="en-GB" altLang="zh-CN" b="0" i="0" dirty="0" err="1">
                <a:solidFill>
                  <a:srgbClr val="333333"/>
                </a:solidFill>
                <a:effectLst/>
                <a:latin typeface="Arial" panose="020B0604020202020204" pitchFamily="34" charset="0"/>
              </a:rPr>
              <a:t>ReLU</a:t>
            </a:r>
            <a:r>
              <a:rPr lang="en-GB" altLang="zh-CN" b="0" i="0" dirty="0">
                <a:solidFill>
                  <a:srgbClr val="333333"/>
                </a:solidFill>
                <a:effectLst/>
                <a:latin typeface="Arial" panose="020B0604020202020204" pitchFamily="34" charset="0"/>
              </a:rPr>
              <a:t> network simulate any bounded closed set function?</a:t>
            </a: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en-US" altLang="zh-CN" dirty="0"/>
              <a:t>4.1 Neuron</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b="0" i="0" dirty="0">
                <a:solidFill>
                  <a:srgbClr val="333333"/>
                </a:solidFill>
                <a:effectLst/>
                <a:latin typeface="Arial" panose="020B0604020202020204" pitchFamily="34" charset="0"/>
              </a:rPr>
              <a:t>Applied to Machine </a:t>
            </a:r>
            <a:r>
              <a:rPr lang="en-GB" altLang="zh-CN" dirty="0">
                <a:solidFill>
                  <a:srgbClr val="333333"/>
                </a:solidFill>
                <a:latin typeface="Arial" panose="020B0604020202020204" pitchFamily="34" charset="0"/>
              </a:rPr>
              <a:t>L</a:t>
            </a:r>
            <a:r>
              <a:rPr lang="en-GB" altLang="zh-CN" b="0" i="0" dirty="0">
                <a:solidFill>
                  <a:srgbClr val="333333"/>
                </a:solidFill>
                <a:effectLst/>
                <a:latin typeface="Arial" panose="020B0604020202020204" pitchFamily="34" charset="0"/>
              </a:rPr>
              <a:t>earning</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GB" altLang="zh-CN" dirty="0"/>
                  <a:t>NN can be used as a "universal" function, transform complex features or approximate a complex conditional distribution.</a:t>
                </a:r>
                <a:endParaRPr lang="en-US" altLang="zh-CN" dirty="0"/>
              </a:p>
              <a:p>
                <a:endParaRPr lang="en-US" altLang="zh-CN" dirty="0"/>
              </a:p>
              <a:p>
                <a:endParaRPr lang="en-US" altLang="zh-CN" dirty="0"/>
              </a:p>
              <a:p>
                <a:endParaRPr lang="en-US" altLang="zh-CN" dirty="0"/>
              </a:p>
              <a:p>
                <a:endParaRPr lang="en-US" altLang="zh-CN" dirty="0"/>
              </a:p>
              <a:p>
                <a:pPr lvl="1"/>
                <a:r>
                  <a:rPr lang="en-US" altLang="zh-CN" dirty="0"/>
                  <a:t>If </a:t>
                </a:r>
                <a14:m>
                  <m:oMath xmlns:m="http://schemas.openxmlformats.org/officeDocument/2006/math">
                    <m:r>
                      <a:rPr lang="en-US" altLang="zh-CN" i="1" dirty="0" smtClean="0">
                        <a:latin typeface="Cambria Math" panose="02040503050406030204" pitchFamily="18" charset="0"/>
                      </a:rPr>
                      <m:t>𝑔</m:t>
                    </m:r>
                    <m:r>
                      <a:rPr lang="en-US" altLang="zh-CN" i="1" dirty="0" smtClean="0">
                        <a:latin typeface="Cambria Math" panose="02040503050406030204" pitchFamily="18" charset="0"/>
                      </a:rPr>
                      <m:t>(⋅)</m:t>
                    </m:r>
                  </m:oMath>
                </a14:m>
                <a:r>
                  <a:rPr lang="en-US" altLang="zh-CN" dirty="0"/>
                  <a:t> is Logistic Regression, t</a:t>
                </a:r>
                <a:r>
                  <a:rPr lang="en-GB" altLang="zh-CN" dirty="0"/>
                  <a:t>hen Logistic regression classifier can be regarded as the last layer of neural network.</a:t>
                </a:r>
                <a:endParaRPr lang="en-US" altLang="zh-CN" dirty="0"/>
              </a:p>
              <a:p>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en-US" altLang="en-US">
                    <a:noFill/>
                  </a:rPr>
                  <a:t> </a:t>
                </a:r>
              </a:p>
            </p:txBody>
          </p:sp>
        </mc:Fallback>
      </mc:AlternateContent>
      <p:pic>
        <p:nvPicPr>
          <p:cNvPr id="19" name="图片 18"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2286000"/>
            <a:ext cx="3271243" cy="707590"/>
          </a:xfrm>
          <a:prstGeom prst="rect">
            <a:avLst/>
          </a:prstGeom>
        </p:spPr>
      </p:pic>
      <p:cxnSp>
        <p:nvCxnSpPr>
          <p:cNvPr id="7" name="直接连接符 6"/>
          <p:cNvCxnSpPr/>
          <p:nvPr/>
        </p:nvCxnSpPr>
        <p:spPr>
          <a:xfrm>
            <a:off x="5404842" y="2917390"/>
            <a:ext cx="808224" cy="0"/>
          </a:xfrm>
          <a:prstGeom prst="line">
            <a:avLst/>
          </a:prstGeom>
        </p:spPr>
        <p:style>
          <a:lnRef idx="3">
            <a:schemeClr val="accent4"/>
          </a:lnRef>
          <a:fillRef idx="0">
            <a:schemeClr val="accent4"/>
          </a:fillRef>
          <a:effectRef idx="2">
            <a:schemeClr val="accent4"/>
          </a:effectRef>
          <a:fontRef idx="minor">
            <a:schemeClr val="tx1"/>
          </a:fontRef>
        </p:style>
      </p:cxnSp>
      <p:sp>
        <p:nvSpPr>
          <p:cNvPr id="9" name="文本框 8"/>
          <p:cNvSpPr txBox="1"/>
          <p:nvPr/>
        </p:nvSpPr>
        <p:spPr>
          <a:xfrm>
            <a:off x="7081242" y="3755591"/>
            <a:ext cx="2411238" cy="461665"/>
          </a:xfrm>
          <a:prstGeom prst="rect">
            <a:avLst/>
          </a:prstGeom>
          <a:noFill/>
        </p:spPr>
        <p:txBody>
          <a:bodyPr wrap="none" rtlCol="0">
            <a:spAutoFit/>
          </a:bodyPr>
          <a:lstStyle/>
          <a:p>
            <a:r>
              <a:rPr lang="en-US" altLang="zh-CN" sz="2400" dirty="0"/>
              <a:t>Neural networks</a:t>
            </a:r>
            <a:endParaRPr lang="zh-CN" altLang="en-US" sz="2400" dirty="0"/>
          </a:p>
        </p:txBody>
      </p:sp>
      <p:cxnSp>
        <p:nvCxnSpPr>
          <p:cNvPr id="11" name="直接连接符 10"/>
          <p:cNvCxnSpPr>
            <a:endCxn id="9" idx="0"/>
          </p:cNvCxnSpPr>
          <p:nvPr/>
        </p:nvCxnSpPr>
        <p:spPr>
          <a:xfrm>
            <a:off x="5709642" y="2917390"/>
            <a:ext cx="2577219" cy="8382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4924812" y="2993591"/>
            <a:ext cx="2080231" cy="38098"/>
          </a:xfrm>
          <a:prstGeom prst="line">
            <a:avLst/>
          </a:prstGeom>
        </p:spPr>
        <p:style>
          <a:lnRef idx="2">
            <a:schemeClr val="accent2"/>
          </a:lnRef>
          <a:fillRef idx="0">
            <a:schemeClr val="accent2"/>
          </a:fillRef>
          <a:effectRef idx="1">
            <a:schemeClr val="accent2"/>
          </a:effectRef>
          <a:fontRef idx="minor">
            <a:schemeClr val="tx1"/>
          </a:fontRef>
        </p:style>
      </p:cxnSp>
      <p:sp>
        <p:nvSpPr>
          <p:cNvPr id="14" name="文本框 13"/>
          <p:cNvSpPr txBox="1"/>
          <p:nvPr/>
        </p:nvSpPr>
        <p:spPr>
          <a:xfrm>
            <a:off x="4169548" y="3755590"/>
            <a:ext cx="1383712" cy="461665"/>
          </a:xfrm>
          <a:prstGeom prst="rect">
            <a:avLst/>
          </a:prstGeom>
          <a:noFill/>
        </p:spPr>
        <p:txBody>
          <a:bodyPr wrap="none" rtlCol="0">
            <a:spAutoFit/>
          </a:bodyPr>
          <a:lstStyle/>
          <a:p>
            <a:r>
              <a:rPr lang="en-US" altLang="zh-CN" sz="2400" dirty="0"/>
              <a:t>classifier</a:t>
            </a:r>
            <a:endParaRPr lang="zh-CN" altLang="en-US" sz="2400" dirty="0"/>
          </a:p>
        </p:txBody>
      </p:sp>
      <p:cxnSp>
        <p:nvCxnSpPr>
          <p:cNvPr id="16" name="直接连接符 15"/>
          <p:cNvCxnSpPr>
            <a:stCxn id="14" idx="0"/>
          </p:cNvCxnSpPr>
          <p:nvPr/>
        </p:nvCxnSpPr>
        <p:spPr>
          <a:xfrm flipV="1">
            <a:off x="4861404" y="3031689"/>
            <a:ext cx="899502" cy="723901"/>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t>Remarks on the Universal Approximation Theorem</a:t>
            </a:r>
            <a:endParaRPr lang="zh-CN" altLang="en-US" sz="2400" dirty="0"/>
          </a:p>
        </p:txBody>
      </p:sp>
      <p:sp>
        <p:nvSpPr>
          <p:cNvPr id="9" name="矩形 8"/>
          <p:cNvSpPr/>
          <p:nvPr/>
        </p:nvSpPr>
        <p:spPr>
          <a:xfrm>
            <a:off x="762000" y="1219200"/>
            <a:ext cx="10792460" cy="3744595"/>
          </a:xfrm>
          <a:prstGeom prst="rect">
            <a:avLst/>
          </a:prstGeom>
        </p:spPr>
        <p:txBody>
          <a:bodyPr wrap="square">
            <a:spAutoFit/>
          </a:bodyPr>
          <a:lstStyle/>
          <a:p>
            <a:pPr algn="just">
              <a:lnSpc>
                <a:spcPct val="120000"/>
              </a:lnSpc>
            </a:pPr>
            <a:r>
              <a:rPr lang="en-US" altLang="en-GB" b="0" i="0" dirty="0">
                <a:solidFill>
                  <a:srgbClr val="333333"/>
                </a:solidFill>
                <a:effectLst/>
                <a:latin typeface="Arial" panose="020B0604020202020204" pitchFamily="34" charset="0"/>
              </a:rPr>
              <a:t>In practice, we use deep NN (consists of multiple hidden layers), instead of a shallow but wide (1 hidden layer with many neurons) NN. </a:t>
            </a:r>
            <a:r>
              <a:rPr lang="en-US" altLang="en-GB" b="0" i="0" dirty="0">
                <a:solidFill>
                  <a:srgbClr val="00B050"/>
                </a:solidFill>
                <a:effectLst/>
                <a:latin typeface="Arial" panose="020B0604020202020204" pitchFamily="34" charset="0"/>
              </a:rPr>
              <a:t>Why? </a:t>
            </a:r>
            <a:endParaRPr lang="en-US" altLang="en-GB" b="0" i="0" dirty="0">
              <a:solidFill>
                <a:srgbClr val="00B050"/>
              </a:solidFill>
              <a:effectLst/>
              <a:latin typeface="Arial" panose="020B0604020202020204" pitchFamily="34" charset="0"/>
            </a:endParaRPr>
          </a:p>
          <a:p>
            <a:pPr algn="just">
              <a:lnSpc>
                <a:spcPct val="120000"/>
              </a:lnSpc>
            </a:pPr>
            <a:endParaRPr lang="en-US" altLang="en-GB" b="0" i="0" dirty="0">
              <a:solidFill>
                <a:srgbClr val="00B050"/>
              </a:solidFill>
              <a:effectLst/>
              <a:latin typeface="Arial" panose="020B0604020202020204" pitchFamily="34" charset="0"/>
            </a:endParaRPr>
          </a:p>
          <a:p>
            <a:pPr algn="just">
              <a:lnSpc>
                <a:spcPct val="120000"/>
              </a:lnSpc>
            </a:pPr>
            <a:r>
              <a:rPr lang="en-US" altLang="en-GB" b="0" i="0" dirty="0">
                <a:solidFill>
                  <a:schemeClr val="accent1">
                    <a:lumMod val="50000"/>
                  </a:schemeClr>
                </a:solidFill>
                <a:effectLst/>
                <a:latin typeface="Arial" panose="020B0604020202020204" pitchFamily="34" charset="0"/>
              </a:rPr>
              <a:t>1. Parameter efficiency.</a:t>
            </a:r>
            <a:endParaRPr lang="en-US" altLang="en-GB" b="0" i="0" dirty="0">
              <a:solidFill>
                <a:schemeClr val="accent1">
                  <a:lumMod val="50000"/>
                </a:schemeClr>
              </a:solidFill>
              <a:effectLst/>
              <a:latin typeface="Arial" panose="020B0604020202020204" pitchFamily="34" charset="0"/>
            </a:endParaRPr>
          </a:p>
          <a:p>
            <a:pPr lvl="1" algn="just">
              <a:lnSpc>
                <a:spcPct val="120000"/>
              </a:lnSpc>
            </a:pPr>
            <a:r>
              <a:rPr lang="en-US" altLang="en-GB" b="0" i="0" dirty="0">
                <a:solidFill>
                  <a:schemeClr val="accent1">
                    <a:lumMod val="50000"/>
                  </a:schemeClr>
                </a:solidFill>
                <a:effectLst/>
                <a:latin typeface="Arial" panose="020B0604020202020204" pitchFamily="34" charset="0"/>
              </a:rPr>
              <a:t>Consider a NN with 100,100 neurons. Suppose we want to build a NN to do binary classification, if your input is 500 dimensional, how many parameters do we need? For simplicity, we ignore the bias term.</a:t>
            </a:r>
            <a:endParaRPr lang="en-US" altLang="en-GB" b="0" i="0" dirty="0">
              <a:solidFill>
                <a:schemeClr val="accent1">
                  <a:lumMod val="50000"/>
                </a:schemeClr>
              </a:solidFill>
              <a:effectLst/>
              <a:latin typeface="Arial" panose="020B0604020202020204" pitchFamily="34" charset="0"/>
            </a:endParaRPr>
          </a:p>
          <a:p>
            <a:pPr lvl="1" algn="just">
              <a:lnSpc>
                <a:spcPct val="120000"/>
              </a:lnSpc>
            </a:pPr>
            <a:r>
              <a:rPr lang="en-US" altLang="en-GB" b="0" i="0" dirty="0">
                <a:solidFill>
                  <a:schemeClr val="accent1">
                    <a:lumMod val="50000"/>
                  </a:schemeClr>
                </a:solidFill>
                <a:effectLst/>
                <a:latin typeface="Arial" panose="020B0604020202020204" pitchFamily="34" charset="0"/>
              </a:rPr>
              <a:t>- Shallow but wide </a:t>
            </a:r>
            <a:r>
              <a:rPr lang="en-US" altLang="en-GB" dirty="0">
                <a:solidFill>
                  <a:schemeClr val="accent1">
                    <a:lumMod val="50000"/>
                  </a:schemeClr>
                </a:solidFill>
                <a:effectLst/>
                <a:sym typeface="+mn-ea"/>
              </a:rPr>
              <a:t>(a NN with 1 hidden layer)</a:t>
            </a:r>
            <a:r>
              <a:rPr lang="en-US" altLang="en-GB" b="0" i="0" dirty="0">
                <a:solidFill>
                  <a:schemeClr val="accent1">
                    <a:lumMod val="50000"/>
                  </a:schemeClr>
                </a:solidFill>
                <a:effectLst/>
                <a:latin typeface="Arial" panose="020B0604020202020204" pitchFamily="34" charset="0"/>
              </a:rPr>
              <a:t>: 500 * 100,100 + 100,100 * 1= </a:t>
            </a:r>
            <a:r>
              <a:rPr lang="en-US" altLang="en-GB" b="1" i="0" dirty="0">
                <a:solidFill>
                  <a:schemeClr val="accent3"/>
                </a:solidFill>
                <a:effectLst/>
                <a:latin typeface="Arial Bold" panose="020B0604020202020204" charset="0"/>
                <a:cs typeface="Arial Bold" panose="020B0604020202020204" charset="0"/>
              </a:rPr>
              <a:t>50,150,100</a:t>
            </a:r>
            <a:endParaRPr lang="en-US" altLang="en-GB" b="0" i="0" dirty="0">
              <a:solidFill>
                <a:schemeClr val="accent1">
                  <a:lumMod val="50000"/>
                </a:schemeClr>
              </a:solidFill>
              <a:effectLst/>
              <a:latin typeface="Arial" panose="020B0604020202020204" pitchFamily="34" charset="0"/>
            </a:endParaRPr>
          </a:p>
          <a:p>
            <a:pPr lvl="1" algn="just">
              <a:lnSpc>
                <a:spcPct val="120000"/>
              </a:lnSpc>
            </a:pPr>
            <a:r>
              <a:rPr lang="en-US" altLang="en-GB" b="0" i="0" dirty="0">
                <a:solidFill>
                  <a:schemeClr val="accent1">
                    <a:lumMod val="50000"/>
                  </a:schemeClr>
                </a:solidFill>
                <a:effectLst/>
                <a:latin typeface="Arial" panose="020B0604020202020204" pitchFamily="34" charset="0"/>
              </a:rPr>
              <a:t>- Deep but thin (e.g. a NN with 10 hidden layer): (500 * 100) + (100 * 100) * 10 + 100 * 1= </a:t>
            </a:r>
            <a:r>
              <a:rPr lang="en-US" altLang="en-GB" b="1" i="0" dirty="0">
                <a:solidFill>
                  <a:srgbClr val="00B050"/>
                </a:solidFill>
                <a:effectLst/>
                <a:latin typeface="Arial Bold" panose="020B0604020202020204" charset="0"/>
                <a:cs typeface="Arial Bold" panose="020B0604020202020204" charset="0"/>
              </a:rPr>
              <a:t>150,100</a:t>
            </a:r>
            <a:endParaRPr lang="en-US" altLang="en-GB" b="1" i="0" dirty="0">
              <a:solidFill>
                <a:srgbClr val="00B050"/>
              </a:solidFill>
              <a:effectLst/>
              <a:latin typeface="Arial Bold" panose="020B0604020202020204" charset="0"/>
              <a:cs typeface="Arial Bold" panose="020B0604020202020204" charset="0"/>
            </a:endParaRPr>
          </a:p>
          <a:p>
            <a:pPr lvl="1" algn="just">
              <a:lnSpc>
                <a:spcPct val="120000"/>
              </a:lnSpc>
            </a:pPr>
            <a:endParaRPr lang="en-US" altLang="en-GB" b="1" i="0" dirty="0">
              <a:solidFill>
                <a:srgbClr val="00B050"/>
              </a:solidFill>
              <a:effectLst/>
              <a:latin typeface="Arial Bold" panose="020B0604020202020204" charset="0"/>
              <a:cs typeface="Arial Bold" panose="020B0604020202020204" charset="0"/>
            </a:endParaRPr>
          </a:p>
          <a:p>
            <a:pPr lvl="0" algn="just">
              <a:lnSpc>
                <a:spcPct val="120000"/>
              </a:lnSpc>
            </a:pPr>
            <a:r>
              <a:rPr lang="en-US" altLang="en-GB" dirty="0">
                <a:solidFill>
                  <a:schemeClr val="accent1">
                    <a:lumMod val="50000"/>
                  </a:schemeClr>
                </a:solidFill>
                <a:effectLst/>
                <a:sym typeface="+mn-ea"/>
              </a:rPr>
              <a:t>2. Better performance.</a:t>
            </a:r>
            <a:endParaRPr lang="en-US" altLang="en-GB" b="1" i="0" dirty="0">
              <a:solidFill>
                <a:srgbClr val="00B050"/>
              </a:solidFill>
              <a:effectLst/>
              <a:latin typeface="Arial Bold" panose="020B0604020202020204" charset="0"/>
              <a:cs typeface="Arial Bold"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Deep Feedforward Neural Network</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95601" y="1295400"/>
            <a:ext cx="6153647" cy="494430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b="0" i="0" dirty="0">
                <a:solidFill>
                  <a:srgbClr val="333333"/>
                </a:solidFill>
                <a:effectLst/>
                <a:latin typeface="Arial" panose="020B0604020202020204" pitchFamily="34" charset="0"/>
              </a:rPr>
              <a:t>Parameter Learning</a:t>
            </a:r>
            <a:endParaRPr lang="zh-CN" altLang="en-US" dirty="0"/>
          </a:p>
        </p:txBody>
      </p:sp>
      <p:sp>
        <p:nvSpPr>
          <p:cNvPr id="3" name="内容占位符 2"/>
          <p:cNvSpPr>
            <a:spLocks noGrp="1"/>
          </p:cNvSpPr>
          <p:nvPr>
            <p:ph idx="1"/>
          </p:nvPr>
        </p:nvSpPr>
        <p:spPr/>
        <p:txBody>
          <a:bodyPr/>
          <a:lstStyle/>
          <a:p>
            <a:r>
              <a:rPr lang="en-GB" altLang="zh-CN" dirty="0"/>
              <a:t>For multi-classification problems</a:t>
            </a:r>
            <a:endParaRPr lang="en-US" altLang="zh-CN" dirty="0"/>
          </a:p>
          <a:p>
            <a:pPr lvl="1"/>
            <a:r>
              <a:rPr lang="en-GB" altLang="zh-CN" b="0" i="0" dirty="0">
                <a:solidFill>
                  <a:srgbClr val="333333"/>
                </a:solidFill>
                <a:effectLst/>
              </a:rPr>
              <a:t>If </a:t>
            </a:r>
            <a:r>
              <a:rPr lang="en-GB" altLang="zh-CN" b="0" i="0" dirty="0" err="1">
                <a:solidFill>
                  <a:srgbClr val="333333"/>
                </a:solidFill>
                <a:effectLst/>
              </a:rPr>
              <a:t>Softmax</a:t>
            </a:r>
            <a:r>
              <a:rPr lang="en-GB" altLang="zh-CN" b="0" i="0" dirty="0">
                <a:solidFill>
                  <a:srgbClr val="333333"/>
                </a:solidFill>
                <a:effectLst/>
              </a:rPr>
              <a:t> regression classifier is used, it is equivalent to setting C neurons in the last layer, and its output is conditional probability of each class after being normalized by </a:t>
            </a:r>
            <a:r>
              <a:rPr lang="en-GB" altLang="zh-CN" b="0" i="0" dirty="0" err="1">
                <a:solidFill>
                  <a:srgbClr val="333333"/>
                </a:solidFill>
                <a:effectLst/>
              </a:rPr>
              <a:t>Softmax</a:t>
            </a:r>
            <a:r>
              <a:rPr lang="en-GB" altLang="zh-CN" b="0" i="0" dirty="0">
                <a:solidFill>
                  <a:srgbClr val="333333"/>
                </a:solidFill>
                <a:effectLst/>
              </a:rPr>
              <a:t> function.</a:t>
            </a:r>
            <a:endParaRPr lang="en-US" altLang="zh-CN" dirty="0"/>
          </a:p>
          <a:p>
            <a:endParaRPr lang="en-US" altLang="zh-CN" dirty="0"/>
          </a:p>
          <a:p>
            <a:pPr lvl="1"/>
            <a:endParaRPr lang="en-US" altLang="zh-CN" dirty="0"/>
          </a:p>
          <a:p>
            <a:pPr lvl="1"/>
            <a:r>
              <a:rPr lang="en-GB" altLang="zh-CN" b="0" i="0" dirty="0">
                <a:solidFill>
                  <a:srgbClr val="333333"/>
                </a:solidFill>
                <a:effectLst/>
              </a:rPr>
              <a:t>Using the cross entropy loss function, for the sample (</a:t>
            </a:r>
            <a:r>
              <a:rPr lang="en-GB" altLang="zh-CN" b="0" i="0" dirty="0" err="1">
                <a:solidFill>
                  <a:srgbClr val="333333"/>
                </a:solidFill>
                <a:effectLst/>
              </a:rPr>
              <a:t>x,y</a:t>
            </a:r>
            <a:r>
              <a:rPr lang="en-GB" altLang="zh-CN" b="0" i="0" dirty="0">
                <a:solidFill>
                  <a:srgbClr val="333333"/>
                </a:solidFill>
                <a:effectLst/>
              </a:rPr>
              <a:t>), the loss function is</a:t>
            </a:r>
            <a:endParaRPr lang="en-US" altLang="zh-CN" dirty="0"/>
          </a:p>
        </p:txBody>
      </p:sp>
      <p:pic>
        <p:nvPicPr>
          <p:cNvPr id="5" name="图片 4"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80565" y="2878872"/>
            <a:ext cx="3030869" cy="900257"/>
          </a:xfrm>
          <a:prstGeom prst="rect">
            <a:avLst/>
          </a:prstGeom>
        </p:spPr>
      </p:pic>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8455" y="4876800"/>
            <a:ext cx="3515090" cy="5983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b="0" i="0" dirty="0">
                <a:solidFill>
                  <a:srgbClr val="333333"/>
                </a:solidFill>
                <a:effectLst/>
                <a:latin typeface="Arial" panose="020B0604020202020204" pitchFamily="34" charset="0"/>
              </a:rPr>
              <a:t>Parameter Learning</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dirty="0"/>
                  <a:t>Given a dataset </a:t>
                </a:r>
                <a14:m>
                  <m:oMath xmlns:m="http://schemas.openxmlformats.org/officeDocument/2006/math">
                    <m:r>
                      <a:rPr lang="en-US" altLang="zh-CN" i="1" dirty="0" smtClean="0">
                        <a:latin typeface="Cambria Math" panose="02040503050406030204" pitchFamily="18" charset="0"/>
                      </a:rPr>
                      <m:t>𝐷</m:t>
                    </m:r>
                    <m:r>
                      <a:rPr lang="en-US" altLang="zh-CN" i="1" dirty="0" smtClean="0">
                        <a:latin typeface="Cambria Math" panose="02040503050406030204" pitchFamily="18" charset="0"/>
                      </a:rPr>
                      <m:t> = </m:t>
                    </m:r>
                    <m:sSubSup>
                      <m:sSubSupPr>
                        <m:ctrlPr>
                          <a:rPr lang="en-US" altLang="zh-CN" i="1" dirty="0" smtClean="0">
                            <a:latin typeface="Cambria Math" panose="02040503050406030204" pitchFamily="18" charset="0"/>
                          </a:rPr>
                        </m:ctrlPr>
                      </m:sSubSupPr>
                      <m:e>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b="1" i="1" dirty="0">
                                <a:latin typeface="Cambria Math" panose="02040503050406030204" pitchFamily="18" charset="0"/>
                              </a:rPr>
                              <m:t>𝒙</m:t>
                            </m:r>
                          </m:e>
                          <m:sup>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𝑦</m:t>
                            </m:r>
                          </m:e>
                          <m:sup>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sup>
                        </m:sSup>
                        <m:r>
                          <a:rPr lang="en-US" altLang="zh-CN" i="1" dirty="0">
                            <a:latin typeface="Cambria Math" panose="02040503050406030204" pitchFamily="18" charset="0"/>
                          </a:rPr>
                          <m:t> )}</m:t>
                        </m:r>
                      </m:e>
                      <m:sub>
                        <m:r>
                          <a:rPr lang="en-US" altLang="zh-CN" i="1" dirty="0">
                            <a:latin typeface="Cambria Math" panose="02040503050406030204" pitchFamily="18" charset="0"/>
                          </a:rPr>
                          <m:t>𝑛</m:t>
                        </m:r>
                        <m:r>
                          <a:rPr lang="en-US" altLang="zh-CN" i="1" dirty="0">
                            <a:latin typeface="Cambria Math" panose="02040503050406030204" pitchFamily="18" charset="0"/>
                          </a:rPr>
                          <m:t>=</m:t>
                        </m:r>
                        <m:r>
                          <a:rPr lang="en-US" altLang="zh-CN" i="1" dirty="0">
                            <a:latin typeface="Cambria Math" panose="02040503050406030204" pitchFamily="18" charset="0"/>
                          </a:rPr>
                          <m:t>1</m:t>
                        </m:r>
                      </m:sub>
                      <m:sup>
                        <m:r>
                          <a:rPr lang="en-US" altLang="zh-CN" i="1" dirty="0">
                            <a:latin typeface="Cambria Math" panose="02040503050406030204" pitchFamily="18" charset="0"/>
                          </a:rPr>
                          <m:t>𝑁</m:t>
                        </m:r>
                        <m:r>
                          <m:rPr>
                            <m:nor/>
                          </m:rPr>
                          <a:rPr lang="en-US" altLang="zh-CN" dirty="0">
                            <a:latin typeface="Cambria Math" panose="02040503050406030204" pitchFamily="18" charset="0"/>
                          </a:rPr>
                          <m:t> </m:t>
                        </m:r>
                      </m:sup>
                    </m:sSubSup>
                  </m:oMath>
                </a14:m>
                <a:r>
                  <a:rPr lang="en-US" altLang="zh-CN" dirty="0"/>
                  <a:t> </a:t>
                </a:r>
                <a:r>
                  <a:rPr lang="zh-CN" altLang="en-US" dirty="0"/>
                  <a:t>，</a:t>
                </a:r>
                <a:r>
                  <a:rPr lang="en-US" altLang="zh-CN" dirty="0"/>
                  <a:t>input each sample </a:t>
                </a:r>
                <a14:m>
                  <m:oMath xmlns:m="http://schemas.openxmlformats.org/officeDocument/2006/math">
                    <m:sSup>
                      <m:sSupPr>
                        <m:ctrlPr>
                          <a:rPr lang="en-US" altLang="zh-CN" i="1" dirty="0">
                            <a:latin typeface="Cambria Math" panose="02040503050406030204" pitchFamily="18" charset="0"/>
                          </a:rPr>
                        </m:ctrlPr>
                      </m:sSupPr>
                      <m:e>
                        <m:r>
                          <a:rPr lang="en-US" altLang="zh-CN" b="1" i="1" dirty="0">
                            <a:latin typeface="Cambria Math" panose="02040503050406030204" pitchFamily="18" charset="0"/>
                          </a:rPr>
                          <m:t>𝒙</m:t>
                        </m:r>
                      </m:e>
                      <m:sup>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sup>
                    </m:sSup>
                  </m:oMath>
                </a14:m>
                <a:r>
                  <a:rPr lang="en-US" altLang="zh-CN" dirty="0"/>
                  <a:t> to feedforward NN, get its output </a:t>
                </a:r>
                <a14:m>
                  <m:oMath xmlns:m="http://schemas.openxmlformats.org/officeDocument/2006/math">
                    <m:sSup>
                      <m:sSupPr>
                        <m:ctrlPr>
                          <a:rPr lang="en-US" altLang="zh-CN" i="1" dirty="0">
                            <a:latin typeface="Cambria Math" panose="02040503050406030204" pitchFamily="18" charset="0"/>
                          </a:rPr>
                        </m:ctrlPr>
                      </m:sSupPr>
                      <m:e>
                        <m:acc>
                          <m:accPr>
                            <m:ctrlPr>
                              <a:rPr lang="en-US" altLang="zh-CN" i="1" dirty="0">
                                <a:latin typeface="Cambria Math" panose="02040503050406030204" pitchFamily="18" charset="0"/>
                              </a:rPr>
                            </m:ctrlPr>
                          </m:accPr>
                          <m:e>
                            <m:r>
                              <a:rPr lang="en-US" altLang="zh-CN" i="1" dirty="0">
                                <a:latin typeface="Cambria Math" panose="02040503050406030204" pitchFamily="18" charset="0"/>
                              </a:rPr>
                              <m:t>𝑦</m:t>
                            </m:r>
                          </m:e>
                        </m:acc>
                      </m:e>
                      <m:sup>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sup>
                    </m:sSup>
                  </m:oMath>
                </a14:m>
                <a:r>
                  <a:rPr lang="en-US" altLang="zh-CN" dirty="0"/>
                  <a:t>, structured risk function on dataset D is</a:t>
                </a:r>
                <a:endParaRPr lang="en-US" altLang="zh-CN" dirty="0"/>
              </a:p>
              <a:p>
                <a:endParaRPr lang="en-US" altLang="zh-CN" dirty="0"/>
              </a:p>
              <a:p>
                <a:endParaRPr lang="en-US" altLang="zh-CN" dirty="0"/>
              </a:p>
              <a:p>
                <a:r>
                  <a:rPr lang="en-US" altLang="zh-CN" dirty="0"/>
                  <a:t>Gradient descent</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en-US" altLang="en-US">
                    <a:noFill/>
                  </a:rPr>
                  <a:t> </a:t>
                </a:r>
              </a:p>
            </p:txBody>
          </p:sp>
        </mc:Fallback>
      </mc:AlternateContent>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8680" y="2871476"/>
            <a:ext cx="4789840" cy="832779"/>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4442876"/>
            <a:ext cx="3040320" cy="725919"/>
          </a:xfrm>
          <a:prstGeom prst="rect">
            <a:avLst/>
          </a:prstGeom>
        </p:spPr>
      </p:pic>
      <p:pic>
        <p:nvPicPr>
          <p:cNvPr id="8" name="图片 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4805" y="5343818"/>
            <a:ext cx="2875851" cy="594697"/>
          </a:xfrm>
          <a:prstGeom prst="rect">
            <a:avLst/>
          </a:prstGeom>
        </p:spPr>
      </p:pic>
      <p:pic>
        <p:nvPicPr>
          <p:cNvPr id="4" name="图片 3"/>
          <p:cNvPicPr>
            <a:picLocks noChangeAspect="1"/>
          </p:cNvPicPr>
          <p:nvPr/>
        </p:nvPicPr>
        <p:blipFill>
          <a:blip r:embed="rId5"/>
          <a:stretch>
            <a:fillRect/>
          </a:stretch>
        </p:blipFill>
        <p:spPr>
          <a:xfrm>
            <a:off x="8229600" y="2647573"/>
            <a:ext cx="2483156" cy="13910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b="0" i="0" dirty="0">
                <a:solidFill>
                  <a:srgbClr val="333333"/>
                </a:solidFill>
                <a:effectLst/>
                <a:latin typeface="Arial" panose="020B0604020202020204" pitchFamily="34" charset="0"/>
              </a:rPr>
              <a:t>How to calculate the gradient?</a:t>
            </a:r>
            <a:endParaRPr lang="zh-CN" altLang="en-US" dirty="0"/>
          </a:p>
        </p:txBody>
      </p:sp>
      <p:sp>
        <p:nvSpPr>
          <p:cNvPr id="3" name="内容占位符 2"/>
          <p:cNvSpPr>
            <a:spLocks noGrp="1"/>
          </p:cNvSpPr>
          <p:nvPr>
            <p:ph idx="1"/>
          </p:nvPr>
        </p:nvSpPr>
        <p:spPr/>
        <p:txBody>
          <a:bodyPr/>
          <a:lstStyle/>
          <a:p>
            <a:r>
              <a:rPr lang="en-GB" altLang="zh-CN" dirty="0"/>
              <a:t>Neural network is a complex compound function.</a:t>
            </a:r>
            <a:endParaRPr lang="en-US" altLang="zh-CN" dirty="0"/>
          </a:p>
          <a:p>
            <a:pPr lvl="1"/>
            <a:r>
              <a:rPr lang="en-US" altLang="zh-CN" dirty="0">
                <a:solidFill>
                  <a:srgbClr val="00B050"/>
                </a:solidFill>
              </a:rPr>
              <a:t>Chain rule**(important!)</a:t>
            </a:r>
            <a:endParaRPr lang="en-US" altLang="zh-CN" dirty="0">
              <a:solidFill>
                <a:srgbClr val="00B050"/>
              </a:solidFill>
            </a:endParaRPr>
          </a:p>
          <a:p>
            <a:pPr marL="0" indent="0">
              <a:buNone/>
            </a:pPr>
            <a:endParaRPr lang="en-US" altLang="zh-CN" dirty="0"/>
          </a:p>
          <a:p>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r>
              <a:rPr lang="en-GB" altLang="zh-CN" dirty="0">
                <a:solidFill>
                  <a:srgbClr val="00B050"/>
                </a:solidFill>
              </a:rPr>
              <a:t>Back propagation algorithm</a:t>
            </a:r>
            <a:r>
              <a:rPr altLang="en-GB" dirty="0">
                <a:solidFill>
                  <a:srgbClr val="00B050"/>
                </a:solidFill>
              </a:rPr>
              <a:t>**(important!)</a:t>
            </a:r>
            <a:endParaRPr lang="en-US" altLang="zh-CN" dirty="0">
              <a:solidFill>
                <a:srgbClr val="00B050"/>
              </a:solidFill>
            </a:endParaRPr>
          </a:p>
          <a:p>
            <a:pPr lvl="1"/>
            <a:r>
              <a:rPr lang="en-GB" altLang="zh-CN" dirty="0"/>
              <a:t>An efficient method designed according to the characteristics of feedforward network</a:t>
            </a:r>
            <a:endParaRPr lang="en-US" altLang="zh-CN" dirty="0"/>
          </a:p>
          <a:p>
            <a:endParaRPr lang="zh-CN" altLang="en-US" dirty="0"/>
          </a:p>
        </p:txBody>
      </p:sp>
      <mc:AlternateContent xmlns:mc="http://schemas.openxmlformats.org/markup-compatibility/2006">
        <mc:Choice xmlns:a14="http://schemas.microsoft.com/office/drawing/2010/main" Requires="a14">
          <p:sp>
            <p:nvSpPr>
              <p:cNvPr id="4" name="文本框 3"/>
              <p:cNvSpPr txBox="1"/>
              <p:nvPr/>
            </p:nvSpPr>
            <p:spPr>
              <a:xfrm flipH="1">
                <a:off x="2209800" y="2057400"/>
                <a:ext cx="7922741" cy="677045"/>
              </a:xfrm>
              <a:prstGeom prst="rect">
                <a:avLst/>
              </a:prstGeom>
              <a:noFill/>
            </p:spPr>
            <p:txBody>
              <a:bodyPr wrap="square" rtlCol="0">
                <a:spAutoFit/>
              </a:bodyPr>
              <a:lstStyle/>
              <a:p>
                <a:pPr algn="ctr"/>
                <a14:m>
                  <m:oMath xmlns:m="http://schemas.openxmlformats.org/officeDocument/2006/math">
                    <m:r>
                      <a:rPr lang="en-US" altLang="zh-CN" sz="2400" i="1">
                        <a:solidFill>
                          <a:srgbClr val="FF0000"/>
                        </a:solidFill>
                        <a:latin typeface="Cambria Math" panose="02040503050406030204" pitchFamily="18" charset="0"/>
                        <a:ea typeface="Cambria Math" panose="02040503050406030204" pitchFamily="18" charset="0"/>
                      </a:rPr>
                      <m:t>𝑦</m:t>
                    </m:r>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5</m:t>
                    </m:r>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4</m:t>
                    </m:r>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3</m:t>
                    </m:r>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2</m:t>
                    </m:r>
                    <m:r>
                      <a:rPr lang="en-US" altLang="zh-CN" sz="2400" i="1">
                        <a:solidFill>
                          <a:srgbClr val="FF0000"/>
                        </a:solidFill>
                        <a:latin typeface="Cambria Math" panose="02040503050406030204" pitchFamily="18" charset="0"/>
                        <a:ea typeface="Cambria Math" panose="02040503050406030204" pitchFamily="18" charset="0"/>
                      </a:rPr>
                      <m:t>(</m:t>
                    </m:r>
                    <m:r>
                      <a:rPr lang="pt-BR"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1</m:t>
                    </m:r>
                    <m:d>
                      <m:dPr>
                        <m:ctrlPr>
                          <a:rPr lang="pt-BR" altLang="zh-CN" sz="2400" i="1">
                            <a:solidFill>
                              <a:srgbClr val="FF0000"/>
                            </a:solidFill>
                            <a:latin typeface="Cambria Math" panose="02040503050406030204" pitchFamily="18" charset="0"/>
                            <a:ea typeface="Cambria Math" panose="02040503050406030204" pitchFamily="18" charset="0"/>
                          </a:rPr>
                        </m:ctrlPr>
                      </m:dPr>
                      <m:e>
                        <m:r>
                          <a:rPr lang="pt-BR" altLang="zh-CN" sz="2400" i="1">
                            <a:solidFill>
                              <a:srgbClr val="FF0000"/>
                            </a:solidFill>
                            <a:latin typeface="Cambria Math" panose="02040503050406030204" pitchFamily="18" charset="0"/>
                            <a:ea typeface="Cambria Math" panose="02040503050406030204" pitchFamily="18" charset="0"/>
                          </a:rPr>
                          <m:t>𝑥</m:t>
                        </m:r>
                      </m:e>
                    </m:d>
                    <m:r>
                      <a:rPr lang="en-US" altLang="zh-CN" sz="2400" i="1">
                        <a:solidFill>
                          <a:srgbClr val="FF0000"/>
                        </a:solidFill>
                        <a:latin typeface="Cambria Math" panose="02040503050406030204" pitchFamily="18" charset="0"/>
                        <a:ea typeface="Cambria Math" panose="02040503050406030204" pitchFamily="18" charset="0"/>
                      </a:rPr>
                      <m:t>))))</m:t>
                    </m:r>
                  </m:oMath>
                </a14:m>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 </a:t>
                </a:r>
                <a14:m>
                  <m:oMath xmlns:m="http://schemas.openxmlformats.org/officeDocument/2006/math">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𝑦</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𝑥</m:t>
                        </m:r>
                      </m:den>
                    </m:f>
                    <m:r>
                      <a:rPr lang="en-US" altLang="zh-CN" sz="2400" i="1">
                        <a:solidFill>
                          <a:srgbClr val="FF0000"/>
                        </a:solidFill>
                        <a:latin typeface="Cambria Math" panose="02040503050406030204" pitchFamily="18" charset="0"/>
                        <a:ea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1</m:t>
                        </m:r>
                      </m:num>
                      <m:den>
                        <m:r>
                          <a:rPr lang="en-US" altLang="zh-CN" sz="2400" i="1">
                            <a:solidFill>
                              <a:srgbClr val="FF0000"/>
                            </a:solidFill>
                            <a:latin typeface="Cambria Math" panose="02040503050406030204" pitchFamily="18" charset="0"/>
                          </a:rPr>
                          <m:t>𝜕</m:t>
                        </m:r>
                        <m:r>
                          <m:rPr>
                            <m:sty m:val="p"/>
                          </m:rPr>
                          <a:rPr lang="en-US" altLang="zh-CN" sz="2400" i="1">
                            <a:solidFill>
                              <a:srgbClr val="FF0000"/>
                            </a:solidFill>
                            <a:latin typeface="Cambria Math" panose="02040503050406030204" pitchFamily="18" charset="0"/>
                            <a:ea typeface="Cambria Math" panose="02040503050406030204" pitchFamily="18" charset="0"/>
                          </a:rPr>
                          <m:t>x</m:t>
                        </m:r>
                      </m:den>
                    </m:f>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2</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1</m:t>
                        </m:r>
                      </m:den>
                    </m:f>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3</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2</m:t>
                        </m:r>
                      </m:den>
                    </m:f>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4</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3</m:t>
                        </m:r>
                      </m:den>
                    </m:f>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5</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4</m:t>
                        </m:r>
                      </m:den>
                    </m:f>
                  </m:oMath>
                </a14:m>
                <a:endParaRPr lang="zh-CN" altLang="en-US" sz="2400" dirty="0">
                  <a:solidFill>
                    <a:srgbClr val="FF0000"/>
                  </a:solidFill>
                </a:endParaRPr>
              </a:p>
            </p:txBody>
          </p:sp>
        </mc:Choice>
        <mc:Fallback>
          <p:sp>
            <p:nvSpPr>
              <p:cNvPr id="4" name="文本框 3"/>
              <p:cNvSpPr txBox="1">
                <a:spLocks noRot="1" noChangeAspect="1" noMove="1" noResize="1" noEditPoints="1" noAdjustHandles="1" noChangeArrowheads="1" noChangeShapeType="1" noTextEdit="1"/>
              </p:cNvSpPr>
              <p:nvPr/>
            </p:nvSpPr>
            <p:spPr>
              <a:xfrm flipH="1">
                <a:off x="2209800" y="2057400"/>
                <a:ext cx="7922741" cy="677045"/>
              </a:xfrm>
              <a:prstGeom prst="rect">
                <a:avLst/>
              </a:prstGeom>
              <a:blipFill rotWithShape="1">
                <a:blip r:embed="rId1"/>
                <a:stretch>
                  <a:fillRect t="-4408" r="6" b="20"/>
                </a:stretch>
              </a:blipFill>
            </p:spPr>
            <p:txBody>
              <a:bodyPr/>
              <a:lstStyle/>
              <a:p>
                <a:r>
                  <a:rPr lang="en-US" altLang="en-US">
                    <a:noFill/>
                  </a:rPr>
                  <a:t> </a:t>
                </a:r>
              </a:p>
            </p:txBody>
          </p:sp>
        </mc:Fallback>
      </mc:AlternateContent>
      <p:pic>
        <p:nvPicPr>
          <p:cNvPr id="5" name="Picture 4"/>
          <p:cNvPicPr>
            <a:picLocks noChangeAspect="1"/>
          </p:cNvPicPr>
          <p:nvPr/>
        </p:nvPicPr>
        <p:blipFill>
          <a:blip r:embed="rId2"/>
          <a:stretch>
            <a:fillRect/>
          </a:stretch>
        </p:blipFill>
        <p:spPr>
          <a:xfrm>
            <a:off x="3810000" y="3308350"/>
            <a:ext cx="3340100" cy="774700"/>
          </a:xfrm>
          <a:prstGeom prst="rect">
            <a:avLst/>
          </a:prstGeom>
        </p:spPr>
      </p:pic>
      <p:sp>
        <p:nvSpPr>
          <p:cNvPr id="6" name="Text Box 5"/>
          <p:cNvSpPr txBox="1"/>
          <p:nvPr/>
        </p:nvSpPr>
        <p:spPr>
          <a:xfrm>
            <a:off x="609600" y="2895600"/>
            <a:ext cx="4259580" cy="368300"/>
          </a:xfrm>
          <a:prstGeom prst="rect">
            <a:avLst/>
          </a:prstGeom>
          <a:noFill/>
        </p:spPr>
        <p:txBody>
          <a:bodyPr wrap="none" rtlCol="0">
            <a:spAutoFit/>
          </a:bodyPr>
          <a:p>
            <a:pPr algn="l"/>
            <a:r>
              <a:rPr lang="en-US">
                <a:solidFill>
                  <a:srgbClr val="00B050"/>
                </a:solidFill>
              </a:rPr>
              <a:t>We prefer to write from outside → inside</a:t>
            </a:r>
            <a:endParaRPr lang="en-US">
              <a:solidFill>
                <a:srgbClr val="00B050"/>
              </a:solidFill>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en-US" altLang="zh-CN" dirty="0"/>
              <a:t>6.4</a:t>
            </a:r>
            <a:r>
              <a:rPr lang="zh-CN" altLang="en-US" dirty="0"/>
              <a:t> </a:t>
            </a:r>
            <a:r>
              <a:rPr lang="en-US" altLang="en-GB" dirty="0"/>
              <a:t>Back Propagation</a:t>
            </a:r>
            <a:endParaRPr lang="en-US" altLang="en-GB"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Matrix Calculus</a:t>
            </a:r>
            <a:endParaRPr lang="zh-CN" altLang="en-US" dirty="0"/>
          </a:p>
        </p:txBody>
      </p:sp>
      <p:sp>
        <p:nvSpPr>
          <p:cNvPr id="3" name="内容占位符 2"/>
          <p:cNvSpPr>
            <a:spLocks noGrp="1"/>
          </p:cNvSpPr>
          <p:nvPr>
            <p:ph idx="1"/>
          </p:nvPr>
        </p:nvSpPr>
        <p:spPr/>
        <p:txBody>
          <a:bodyPr/>
          <a:lstStyle/>
          <a:p>
            <a:r>
              <a:rPr lang="en-GB" altLang="zh-CN" sz="3000" dirty="0"/>
              <a:t>An expression of multivariate calculus: using matrices and vectors to represent partial derivatives of each component of the dependent variable </a:t>
            </a:r>
            <a:r>
              <a:rPr lang="en-GB" altLang="zh-CN" sz="3000" dirty="0" err="1"/>
              <a:t>w.r.t</a:t>
            </a:r>
            <a:r>
              <a:rPr lang="en-GB" altLang="zh-CN" sz="3000" dirty="0"/>
              <a:t> each component of the independent variable.</a:t>
            </a:r>
            <a:endParaRPr lang="en-US" altLang="zh-CN" sz="3000" dirty="0"/>
          </a:p>
          <a:p>
            <a:r>
              <a:rPr lang="en-GB" altLang="zh-CN" dirty="0"/>
              <a:t>Denominator Layout (Column Vector)</a:t>
            </a:r>
            <a:endParaRPr lang="en-US" altLang="zh-CN" dirty="0"/>
          </a:p>
          <a:p>
            <a:pPr lvl="1"/>
            <a:r>
              <a:rPr lang="en-GB" altLang="zh-CN" b="0" i="0" dirty="0">
                <a:solidFill>
                  <a:srgbClr val="333333"/>
                </a:solidFill>
                <a:effectLst/>
              </a:rPr>
              <a:t>Partial derivative of scalar with respect to vector</a:t>
            </a:r>
            <a:endParaRPr lang="en-US" altLang="zh-CN" dirty="0"/>
          </a:p>
          <a:p>
            <a:pPr lvl="1"/>
            <a:endParaRPr lang="en-US" altLang="zh-CN" dirty="0"/>
          </a:p>
          <a:p>
            <a:pPr lvl="1"/>
            <a:endParaRPr lang="en-US" altLang="zh-CN" dirty="0"/>
          </a:p>
          <a:p>
            <a:pPr lvl="1"/>
            <a:r>
              <a:rPr lang="en-GB" altLang="zh-CN" b="0" i="0" dirty="0">
                <a:solidFill>
                  <a:srgbClr val="333333"/>
                </a:solidFill>
                <a:effectLst/>
              </a:rPr>
              <a:t>Partial derivative of vector with respect to vector</a:t>
            </a:r>
            <a:endParaRPr lang="en-US" altLang="zh-CN" dirty="0"/>
          </a:p>
          <a:p>
            <a:pPr lvl="1"/>
            <a:endParaRPr lang="en-US" altLang="zh-CN" dirty="0"/>
          </a:p>
          <a:p>
            <a:pPr lvl="1"/>
            <a:endParaRPr lang="en-US" altLang="zh-CN" dirty="0"/>
          </a:p>
          <a:p>
            <a:pPr lvl="1"/>
            <a:endParaRPr lang="en-US" altLang="zh-CN" dirty="0"/>
          </a:p>
          <a:p>
            <a:pPr lvl="1"/>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55083" y="3441290"/>
            <a:ext cx="2481833" cy="702143"/>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300" y="4769763"/>
            <a:ext cx="3581400" cy="15862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Chain rule</a:t>
            </a:r>
            <a:endParaRPr lang="zh-CN" altLang="en-US" dirty="0"/>
          </a:p>
        </p:txBody>
      </p:sp>
      <p:sp>
        <p:nvSpPr>
          <p:cNvPr id="3" name="内容占位符 2"/>
          <p:cNvSpPr>
            <a:spLocks noGrp="1"/>
          </p:cNvSpPr>
          <p:nvPr>
            <p:ph idx="1"/>
          </p:nvPr>
        </p:nvSpPr>
        <p:spPr/>
        <p:txBody>
          <a:bodyPr/>
          <a:lstStyle/>
          <a:p>
            <a:r>
              <a:rPr lang="en-GB" altLang="zh-CN" dirty="0"/>
              <a:t>Chain Rule is a common method to find the derivative of compound function in calculus.</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14680" y="2133600"/>
            <a:ext cx="4773946" cy="1221091"/>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680" y="3500852"/>
            <a:ext cx="5397510" cy="28212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Compute Gradient</a:t>
            </a:r>
            <a:endParaRPr kumimoji="1" lang="zh-CN" altLang="en-US" dirty="0"/>
          </a:p>
        </p:txBody>
      </p:sp>
      <p:pic>
        <p:nvPicPr>
          <p:cNvPr id="4" name="内容占位符 3"/>
          <p:cNvPicPr>
            <a:picLocks noGrp="1" noChangeAspect="1"/>
          </p:cNvPicPr>
          <p:nvPr>
            <p:ph idx="1"/>
          </p:nvPr>
        </p:nvPicPr>
        <p:blipFill>
          <a:blip r:embed="rId1"/>
          <a:stretch>
            <a:fillRect/>
          </a:stretch>
        </p:blipFill>
        <p:spPr>
          <a:xfrm>
            <a:off x="618172" y="990600"/>
            <a:ext cx="10955655" cy="54102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dirty="0">
                <a:solidFill>
                  <a:srgbClr val="333333"/>
                </a:solidFill>
                <a:effectLst/>
                <a:latin typeface="Arial" panose="020B0604020202020204" pitchFamily="34" charset="0"/>
                <a:sym typeface="+mn-ea"/>
              </a:rPr>
              <a:t>Biological neuron</a:t>
            </a:r>
            <a:endParaRPr lang="en-US"/>
          </a:p>
        </p:txBody>
      </p:sp>
      <p:pic>
        <p:nvPicPr>
          <p:cNvPr id="9" name="内容占位符 3"/>
          <p:cNvPicPr>
            <a:picLocks noChangeAspect="1"/>
          </p:cNvPicPr>
          <p:nvPr>
            <p:custDataLst>
              <p:tags r:id="rId1"/>
            </p:custDataLst>
          </p:nvPr>
        </p:nvPicPr>
        <p:blipFill>
          <a:blip r:embed="rId2"/>
          <a:stretch>
            <a:fillRect/>
          </a:stretch>
        </p:blipFill>
        <p:spPr bwMode="auto">
          <a:xfrm>
            <a:off x="1752600" y="1138237"/>
            <a:ext cx="7107238"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custDataLst>
              <p:tags r:id="rId3"/>
            </p:custDataLst>
          </p:nvPr>
        </p:nvSpPr>
        <p:spPr>
          <a:xfrm>
            <a:off x="6096000" y="4495801"/>
            <a:ext cx="4114800" cy="1384995"/>
          </a:xfrm>
          <a:prstGeom prst="rect">
            <a:avLst/>
          </a:prstGeom>
        </p:spPr>
        <p:txBody>
          <a:bodyPr wrap="square">
            <a:spAutoFit/>
          </a:bodyPr>
          <a:lstStyle/>
          <a:p>
            <a:r>
              <a:rPr lang="en-GB" altLang="zh-CN" sz="2800" b="0" i="0" dirty="0">
                <a:solidFill>
                  <a:srgbClr val="333333"/>
                </a:solidFill>
                <a:effectLst/>
                <a:latin typeface="Arial" panose="020B0604020202020204" pitchFamily="34" charset="0"/>
              </a:rPr>
              <a:t>A single nerve cell has only two states: excitation and inhibition.</a:t>
            </a:r>
            <a:endParaRPr lang="zh-CN" altLang="en-US" sz="2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96000" y="1049167"/>
            <a:ext cx="4199022" cy="2459427"/>
          </a:xfrm>
          <a:prstGeom prst="rect">
            <a:avLst/>
          </a:prstGeom>
        </p:spPr>
      </p:pic>
      <p:sp>
        <p:nvSpPr>
          <p:cNvPr id="2" name="标题 1"/>
          <p:cNvSpPr>
            <a:spLocks noGrp="1"/>
          </p:cNvSpPr>
          <p:nvPr>
            <p:ph type="title"/>
          </p:nvPr>
        </p:nvSpPr>
        <p:spPr/>
        <p:txBody>
          <a:bodyPr/>
          <a:lstStyle/>
          <a:p>
            <a:r>
              <a:rPr kumimoji="1" lang="en-US" altLang="zh-CN" dirty="0"/>
              <a:t>Compute Gradient</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1" y="2626754"/>
            <a:ext cx="2981579" cy="1604493"/>
          </a:xfrm>
          <a:prstGeom prst="rect">
            <a:avLst/>
          </a:prstGeom>
        </p:spPr>
      </p:pic>
      <p:cxnSp>
        <p:nvCxnSpPr>
          <p:cNvPr id="8" name="直接箭头连接符 7"/>
          <p:cNvCxnSpPr/>
          <p:nvPr/>
        </p:nvCxnSpPr>
        <p:spPr>
          <a:xfrm flipV="1">
            <a:off x="3886200" y="1411923"/>
            <a:ext cx="2057400" cy="121483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 name="直接箭头连接符 8"/>
          <p:cNvCxnSpPr/>
          <p:nvPr/>
        </p:nvCxnSpPr>
        <p:spPr>
          <a:xfrm>
            <a:off x="3810000" y="4343399"/>
            <a:ext cx="1676400" cy="122364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896" y="5257910"/>
            <a:ext cx="3327933" cy="831984"/>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6464" y="3733801"/>
            <a:ext cx="3812796" cy="831983"/>
          </a:xfrm>
          <a:prstGeom prst="rect">
            <a:avLst/>
          </a:prstGeom>
        </p:spPr>
      </p:pic>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2601" y="1254289"/>
            <a:ext cx="3242499" cy="599100"/>
          </a:xfrm>
          <a:prstGeom prst="rect">
            <a:avLst/>
          </a:prstGeom>
          <a:ln>
            <a:solidFill>
              <a:srgbClr val="FF0000"/>
            </a:solidFill>
          </a:ln>
        </p:spPr>
      </p:pic>
      <p:cxnSp>
        <p:nvCxnSpPr>
          <p:cNvPr id="22" name="直接箭头连接符 21"/>
          <p:cNvCxnSpPr>
            <a:stCxn id="4" idx="3"/>
          </p:cNvCxnSpPr>
          <p:nvPr/>
        </p:nvCxnSpPr>
        <p:spPr>
          <a:xfrm>
            <a:off x="5115180" y="3429000"/>
            <a:ext cx="980821"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文本框 2"/>
          <p:cNvSpPr txBox="1"/>
          <p:nvPr/>
        </p:nvSpPr>
        <p:spPr>
          <a:xfrm>
            <a:off x="9906000" y="3974067"/>
            <a:ext cx="1223412" cy="369332"/>
          </a:xfrm>
          <a:prstGeom prst="rect">
            <a:avLst/>
          </a:prstGeom>
          <a:noFill/>
        </p:spPr>
        <p:txBody>
          <a:bodyPr wrap="none" rtlCol="0">
            <a:spAutoFit/>
          </a:bodyPr>
          <a:lstStyle/>
          <a:p>
            <a:r>
              <a:rPr lang="en-GB" altLang="zh-CN" b="0" i="0" dirty="0">
                <a:solidFill>
                  <a:srgbClr val="FF0000"/>
                </a:solidFill>
                <a:effectLst/>
                <a:latin typeface="Arial" panose="020B0604020202020204" pitchFamily="34" charset="0"/>
              </a:rPr>
              <a:t>Error term</a:t>
            </a:r>
            <a:endParaRPr lang="zh-CN" altLang="en-US" dirty="0">
              <a:solidFill>
                <a:srgbClr val="FF0000"/>
              </a:solidFill>
            </a:endParaRPr>
          </a:p>
        </p:txBody>
      </p:sp>
      <mc:AlternateContent xmlns:mc="http://schemas.openxmlformats.org/markup-compatibility/2006">
        <mc:Choice xmlns:a14="http://schemas.microsoft.com/office/drawing/2010/main" Requires="a14">
          <p:sp>
            <p:nvSpPr>
              <p:cNvPr id="5" name="文本框 4"/>
              <p:cNvSpPr txBox="1"/>
              <p:nvPr/>
            </p:nvSpPr>
            <p:spPr>
              <a:xfrm>
                <a:off x="8686800" y="3087379"/>
                <a:ext cx="98082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i="1" smtClean="0">
                              <a:latin typeface="Cambria Math" panose="02040503050406030204" pitchFamily="18" charset="0"/>
                              <a:ea typeface="Cambria Math" panose="02040503050406030204" pitchFamily="18" charset="0"/>
                            </a:rPr>
                            <m:t>ℝ</m:t>
                          </m:r>
                        </m:e>
                        <m:sup>
                          <m:r>
                            <a:rPr kumimoji="1" lang="en-US" altLang="zh-CN" b="0" i="0" smtClean="0">
                              <a:latin typeface="Cambria Math" panose="02040503050406030204" pitchFamily="18" charset="0"/>
                              <a:ea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𝑀</m:t>
                              </m:r>
                            </m:e>
                            <m:sub>
                              <m:r>
                                <a:rPr kumimoji="1" lang="en-US" altLang="zh-CN" b="0" i="1" smtClean="0">
                                  <a:latin typeface="Cambria Math" panose="02040503050406030204" pitchFamily="18" charset="0"/>
                                  <a:ea typeface="Cambria Math" panose="02040503050406030204" pitchFamily="18" charset="0"/>
                                </a:rPr>
                                <m:t>𝑙</m:t>
                              </m:r>
                            </m:sub>
                          </m:sSub>
                        </m:sup>
                      </m:sSup>
                    </m:oMath>
                  </m:oMathPara>
                </a14:m>
                <a:endParaRPr kumimoji="1"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8686800" y="3087379"/>
                <a:ext cx="980820" cy="369332"/>
              </a:xfrm>
              <a:prstGeom prst="rect">
                <a:avLst/>
              </a:prstGeom>
              <a:blipFill rotWithShape="1">
                <a:blip r:embed="rId6"/>
                <a:stretch>
                  <a:fillRect t="-2" r="39" b="110"/>
                </a:stretch>
              </a:blipFill>
            </p:spPr>
            <p:txBody>
              <a:bodyPr/>
              <a:lstStyle/>
              <a:p>
                <a:r>
                  <a:rPr lang="en-US" altLang="en-US">
                    <a:noFill/>
                  </a:rPr>
                  <a:t> </a:t>
                </a:r>
              </a:p>
            </p:txBody>
          </p:sp>
        </mc:Fallback>
      </mc:AlternateContent>
      <p:cxnSp>
        <p:nvCxnSpPr>
          <p:cNvPr id="10" name="直线连接符 9"/>
          <p:cNvCxnSpPr/>
          <p:nvPr/>
        </p:nvCxnSpPr>
        <p:spPr>
          <a:xfrm>
            <a:off x="8153400" y="3272045"/>
            <a:ext cx="533400" cy="0"/>
          </a:xfrm>
          <a:prstGeom prst="line">
            <a:avLst/>
          </a:prstGeom>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mc:Choice xmlns:a14="http://schemas.microsoft.com/office/drawing/2010/main" Requires="a14">
          <p:sp>
            <p:nvSpPr>
              <p:cNvPr id="7" name="文本框 6"/>
              <p:cNvSpPr txBox="1"/>
              <p:nvPr/>
            </p:nvSpPr>
            <p:spPr>
              <a:xfrm>
                <a:off x="5978091" y="4693411"/>
                <a:ext cx="4800600" cy="657809"/>
              </a:xfrm>
              <a:prstGeom prst="rect">
                <a:avLst/>
              </a:prstGeom>
              <a:noFill/>
            </p:spPr>
            <p:txBody>
              <a:bodyPr wrap="square" rtlCol="0">
                <a:spAutoFit/>
              </a:bodyPr>
              <a:lstStyle/>
              <a:p>
                <a:r>
                  <a:rPr kumimoji="1" lang="en-US" altLang="zh-CN" dirty="0">
                    <a:solidFill>
                      <a:srgbClr val="FF0000"/>
                    </a:solidFill>
                  </a:rPr>
                  <a:t>Here </a:t>
                </a:r>
                <a14:m>
                  <m:oMath xmlns:m="http://schemas.openxmlformats.org/officeDocument/2006/math">
                    <m:sSup>
                      <m:sSupPr>
                        <m:ctrlPr>
                          <a:rPr kumimoji="1" lang="en-US" altLang="zh-CN" b="0" i="1" smtClean="0">
                            <a:solidFill>
                              <a:srgbClr val="FF0000"/>
                            </a:solidFill>
                            <a:latin typeface="Cambria Math" panose="02040503050406030204" pitchFamily="18" charset="0"/>
                          </a:rPr>
                        </m:ctrlPr>
                      </m:sSupPr>
                      <m:e>
                        <m:r>
                          <a:rPr kumimoji="1" lang="en-US" altLang="zh-CN" b="0" i="1" smtClean="0">
                            <a:solidFill>
                              <a:srgbClr val="FF0000"/>
                            </a:solidFill>
                            <a:latin typeface="Cambria Math" panose="02040503050406030204" pitchFamily="18" charset="0"/>
                          </a:rPr>
                          <m:t>𝑚</m:t>
                        </m:r>
                      </m:e>
                      <m:sup>
                        <m:r>
                          <a:rPr kumimoji="1" lang="en-US" altLang="zh-CN" b="0" i="1" smtClean="0">
                            <a:solidFill>
                              <a:srgbClr val="FF0000"/>
                            </a:solidFill>
                            <a:latin typeface="Cambria Math" panose="02040503050406030204" pitchFamily="18" charset="0"/>
                          </a:rPr>
                          <m:t>(</m:t>
                        </m:r>
                        <m:r>
                          <a:rPr kumimoji="1" lang="en-US" altLang="zh-CN" b="0" i="1" smtClean="0">
                            <a:solidFill>
                              <a:srgbClr val="FF0000"/>
                            </a:solidFill>
                            <a:latin typeface="Cambria Math" panose="02040503050406030204" pitchFamily="18" charset="0"/>
                          </a:rPr>
                          <m:t>𝑙</m:t>
                        </m:r>
                        <m:r>
                          <a:rPr kumimoji="1" lang="en-US" altLang="zh-CN" b="0" i="1" smtClean="0">
                            <a:solidFill>
                              <a:srgbClr val="FF0000"/>
                            </a:solidFill>
                            <a:latin typeface="Cambria Math" panose="02040503050406030204" pitchFamily="18" charset="0"/>
                          </a:rPr>
                          <m:t>)</m:t>
                        </m:r>
                      </m:sup>
                    </m:sSup>
                  </m:oMath>
                </a14:m>
                <a:r>
                  <a:rPr kumimoji="1" lang="en-US" altLang="zh-CN" b="0" dirty="0">
                    <a:solidFill>
                      <a:srgbClr val="FF0000"/>
                    </a:solidFill>
                  </a:rPr>
                  <a:t> refers to the number of neurons in the </a:t>
                </a:r>
                <a14:m>
                  <m:oMath xmlns:m="http://schemas.openxmlformats.org/officeDocument/2006/math">
                    <m:r>
                      <a:rPr kumimoji="1" lang="en-US" altLang="zh-CN" i="1">
                        <a:solidFill>
                          <a:srgbClr val="FF0000"/>
                        </a:solidFill>
                        <a:latin typeface="Cambria Math" panose="02040503050406030204" pitchFamily="18" charset="0"/>
                      </a:rPr>
                      <m:t>𝑙</m:t>
                    </m:r>
                    <m:r>
                      <a:rPr kumimoji="1" lang="en-US" altLang="zh-CN" i="1">
                        <a:solidFill>
                          <a:srgbClr val="FF0000"/>
                        </a:solidFill>
                        <a:latin typeface="Cambria Math" panose="02040503050406030204" pitchFamily="18" charset="0"/>
                      </a:rPr>
                      <m:t> </m:t>
                    </m:r>
                  </m:oMath>
                </a14:m>
                <a:r>
                  <a:rPr kumimoji="1" lang="en-US" altLang="zh-CN" b="0" dirty="0">
                    <a:solidFill>
                      <a:srgbClr val="FF0000"/>
                    </a:solidFill>
                  </a:rPr>
                  <a:t>-</a:t>
                </a:r>
                <a:r>
                  <a:rPr kumimoji="1" lang="en-US" altLang="zh-CN" b="0" dirty="0" err="1">
                    <a:solidFill>
                      <a:srgbClr val="FF0000"/>
                    </a:solidFill>
                  </a:rPr>
                  <a:t>th</a:t>
                </a:r>
                <a:r>
                  <a:rPr kumimoji="1" lang="en-US" altLang="zh-CN" b="0" dirty="0">
                    <a:solidFill>
                      <a:srgbClr val="FF0000"/>
                    </a:solidFill>
                  </a:rPr>
                  <a:t> layer, namely </a:t>
                </a:r>
                <a14:m>
                  <m:oMath xmlns:m="http://schemas.openxmlformats.org/officeDocument/2006/math">
                    <m:sSub>
                      <m:sSubPr>
                        <m:ctrlPr>
                          <a:rPr kumimoji="1" lang="en-US" altLang="zh-CN" i="1">
                            <a:solidFill>
                              <a:srgbClr val="FF0000"/>
                            </a:solidFill>
                            <a:latin typeface="Cambria Math" panose="02040503050406030204" pitchFamily="18" charset="0"/>
                          </a:rPr>
                        </m:ctrlPr>
                      </m:sSubPr>
                      <m:e>
                        <m:r>
                          <a:rPr kumimoji="1" lang="en-US" altLang="zh-CN" i="1">
                            <a:solidFill>
                              <a:srgbClr val="FF0000"/>
                            </a:solidFill>
                            <a:latin typeface="Cambria Math" panose="02040503050406030204" pitchFamily="18" charset="0"/>
                          </a:rPr>
                          <m:t>𝑚</m:t>
                        </m:r>
                      </m:e>
                      <m:sub>
                        <m:r>
                          <a:rPr kumimoji="1" lang="en-US" altLang="zh-CN" i="1">
                            <a:solidFill>
                              <a:srgbClr val="FF0000"/>
                            </a:solidFill>
                            <a:latin typeface="Cambria Math" panose="02040503050406030204" pitchFamily="18" charset="0"/>
                          </a:rPr>
                          <m:t>𝑙</m:t>
                        </m:r>
                      </m:sub>
                    </m:sSub>
                  </m:oMath>
                </a14:m>
                <a:endParaRPr kumimoji="1" lang="en-US" altLang="zh-CN" b="0" dirty="0">
                  <a:solidFill>
                    <a:srgbClr val="FF0000"/>
                  </a:solidFill>
                </a:endParaRPr>
              </a:p>
            </p:txBody>
          </p:sp>
        </mc:Choice>
        <mc:Fallback>
          <p:sp>
            <p:nvSpPr>
              <p:cNvPr id="7" name="文本框 6"/>
              <p:cNvSpPr txBox="1">
                <a:spLocks noRot="1" noChangeAspect="1" noMove="1" noResize="1" noEditPoints="1" noAdjustHandles="1" noChangeArrowheads="1" noChangeShapeType="1" noTextEdit="1"/>
              </p:cNvSpPr>
              <p:nvPr/>
            </p:nvSpPr>
            <p:spPr>
              <a:xfrm>
                <a:off x="5978091" y="4693411"/>
                <a:ext cx="4800600" cy="657809"/>
              </a:xfrm>
              <a:prstGeom prst="rect">
                <a:avLst/>
              </a:prstGeom>
              <a:blipFill rotWithShape="1">
                <a:blip r:embed="rId7"/>
                <a:stretch>
                  <a:fillRect l="-4" t="-19" r="4" b="-4622"/>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65802" y="3667899"/>
            <a:ext cx="4803396" cy="2598704"/>
          </a:xfrm>
          <a:prstGeom prst="rect">
            <a:avLst/>
          </a:prstGeom>
        </p:spPr>
      </p:pic>
      <p:sp>
        <p:nvSpPr>
          <p:cNvPr id="2" name="标题 1"/>
          <p:cNvSpPr>
            <a:spLocks noGrp="1"/>
          </p:cNvSpPr>
          <p:nvPr>
            <p:ph type="title"/>
          </p:nvPr>
        </p:nvSpPr>
        <p:spPr/>
        <p:txBody>
          <a:bodyPr/>
          <a:lstStyle/>
          <a:p>
            <a:r>
              <a:rPr lang="en-US" altLang="zh-CN" dirty="0"/>
              <a:t>Compute</a:t>
            </a:r>
            <a:endParaRPr lang="zh-CN" altLang="en-US" dirty="0"/>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87458"/>
            <a:ext cx="3200400" cy="698353"/>
          </a:xfrm>
          <a:prstGeom prst="rect">
            <a:avLst/>
          </a:prstGeom>
        </p:spPr>
      </p:pic>
      <p:cxnSp>
        <p:nvCxnSpPr>
          <p:cNvPr id="22" name="直接箭头连接符 21"/>
          <p:cNvCxnSpPr>
            <a:endCxn id="15" idx="3"/>
          </p:cNvCxnSpPr>
          <p:nvPr/>
        </p:nvCxnSpPr>
        <p:spPr>
          <a:xfrm flipH="1" flipV="1">
            <a:off x="3755370" y="3667899"/>
            <a:ext cx="1196232" cy="9803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97268"/>
            <a:ext cx="3728248" cy="477585"/>
          </a:xfrm>
          <a:prstGeom prst="rect">
            <a:avLst/>
          </a:prstGeom>
          <a:ln>
            <a:solidFill>
              <a:schemeClr val="accent3"/>
            </a:solidFill>
          </a:ln>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287498"/>
            <a:ext cx="1919706" cy="609600"/>
          </a:xfrm>
          <a:prstGeom prst="rect">
            <a:avLst/>
          </a:prstGeom>
          <a:ln>
            <a:solidFill>
              <a:schemeClr val="accent3"/>
            </a:solidFill>
          </a:ln>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8796" y="2249297"/>
            <a:ext cx="2328220" cy="781833"/>
          </a:xfrm>
          <a:prstGeom prst="rect">
            <a:avLst/>
          </a:prstGeom>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2966558"/>
            <a:ext cx="2917170" cy="1402681"/>
          </a:xfrm>
          <a:prstGeom prst="rect">
            <a:avLst/>
          </a:prstGeom>
        </p:spPr>
      </p:pic>
      <p:cxnSp>
        <p:nvCxnSpPr>
          <p:cNvPr id="21" name="直接箭头连接符 20"/>
          <p:cNvCxnSpPr/>
          <p:nvPr/>
        </p:nvCxnSpPr>
        <p:spPr>
          <a:xfrm flipV="1">
            <a:off x="6477000" y="3124200"/>
            <a:ext cx="1066800" cy="12722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6" name="文本框 15"/>
              <p:cNvSpPr txBox="1"/>
              <p:nvPr/>
            </p:nvSpPr>
            <p:spPr>
              <a:xfrm>
                <a:off x="8229600" y="3044382"/>
                <a:ext cx="1437416"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ea typeface="Cambria Math" panose="02040503050406030204" pitchFamily="18" charset="0"/>
                        </a:rPr>
                        <m:t>∈</m:t>
                      </m:r>
                      <m:sSup>
                        <m:sSupPr>
                          <m:ctrlPr>
                            <a:rPr kumimoji="1" lang="en-US" altLang="zh-CN" sz="2000" b="0" i="1" smtClean="0">
                              <a:latin typeface="Cambria Math" panose="02040503050406030204" pitchFamily="18" charset="0"/>
                              <a:ea typeface="Cambria Math" panose="02040503050406030204" pitchFamily="18" charset="0"/>
                            </a:rPr>
                          </m:ctrlPr>
                        </m:sSupPr>
                        <m:e>
                          <m:r>
                            <a:rPr kumimoji="1" lang="en-US" altLang="zh-CN" sz="2000" i="1" smtClean="0">
                              <a:latin typeface="Cambria Math" panose="02040503050406030204" pitchFamily="18" charset="0"/>
                              <a:ea typeface="Cambria Math" panose="02040503050406030204" pitchFamily="18" charset="0"/>
                            </a:rPr>
                            <m:t>ℝ</m:t>
                          </m:r>
                        </m:e>
                        <m:sup>
                          <m:sSub>
                            <m:sSubPr>
                              <m:ctrlPr>
                                <a:rPr kumimoji="1" lang="en-US" altLang="zh-CN" sz="2000" b="0" i="1" smtClean="0">
                                  <a:latin typeface="Cambria Math" panose="02040503050406030204" pitchFamily="18" charset="0"/>
                                  <a:ea typeface="Cambria Math" panose="02040503050406030204" pitchFamily="18" charset="0"/>
                                </a:rPr>
                              </m:ctrlPr>
                            </m:sSubPr>
                            <m:e>
                              <m:r>
                                <a:rPr kumimoji="1" lang="en-US" altLang="zh-CN" sz="2000" b="0" i="1" smtClean="0">
                                  <a:latin typeface="Cambria Math" panose="02040503050406030204" pitchFamily="18" charset="0"/>
                                  <a:ea typeface="Cambria Math" panose="02040503050406030204" pitchFamily="18" charset="0"/>
                                </a:rPr>
                                <m:t>𝑀</m:t>
                              </m:r>
                            </m:e>
                            <m:sub>
                              <m:r>
                                <a:rPr kumimoji="1" lang="en-US" altLang="zh-CN" sz="2000" b="0" i="1" smtClean="0">
                                  <a:latin typeface="Cambria Math" panose="02040503050406030204" pitchFamily="18" charset="0"/>
                                  <a:ea typeface="Cambria Math" panose="02040503050406030204" pitchFamily="18" charset="0"/>
                                </a:rPr>
                                <m:t>𝑙</m:t>
                              </m:r>
                            </m:sub>
                          </m:sSub>
                          <m:r>
                            <a:rPr kumimoji="1" lang="en-US" altLang="zh-CN" sz="2000" b="0" i="1" smtClean="0">
                              <a:latin typeface="Cambria Math" panose="02040503050406030204" pitchFamily="18" charset="0"/>
                              <a:ea typeface="Cambria Math" panose="02040503050406030204" pitchFamily="18" charset="0"/>
                            </a:rPr>
                            <m:t>×</m:t>
                          </m:r>
                          <m:sSub>
                            <m:sSubPr>
                              <m:ctrlPr>
                                <a:rPr kumimoji="1" lang="en-US" altLang="zh-CN" sz="2000" b="0" i="1" smtClean="0">
                                  <a:latin typeface="Cambria Math" panose="02040503050406030204" pitchFamily="18" charset="0"/>
                                  <a:ea typeface="Cambria Math" panose="02040503050406030204" pitchFamily="18" charset="0"/>
                                </a:rPr>
                              </m:ctrlPr>
                            </m:sSubPr>
                            <m:e>
                              <m:r>
                                <a:rPr kumimoji="1" lang="en-US" altLang="zh-CN" sz="2000" b="0" i="1" smtClean="0">
                                  <a:latin typeface="Cambria Math" panose="02040503050406030204" pitchFamily="18" charset="0"/>
                                  <a:ea typeface="Cambria Math" panose="02040503050406030204" pitchFamily="18" charset="0"/>
                                </a:rPr>
                                <m:t>𝑀</m:t>
                              </m:r>
                            </m:e>
                            <m:sub>
                              <m:r>
                                <a:rPr kumimoji="1" lang="en-US" altLang="zh-CN" sz="2000" b="0" i="1" smtClean="0">
                                  <a:latin typeface="Cambria Math" panose="02040503050406030204" pitchFamily="18" charset="0"/>
                                  <a:ea typeface="Cambria Math" panose="02040503050406030204" pitchFamily="18" charset="0"/>
                                </a:rPr>
                                <m:t>𝑙</m:t>
                              </m:r>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1</m:t>
                              </m:r>
                            </m:sub>
                          </m:sSub>
                        </m:sup>
                      </m:sSup>
                    </m:oMath>
                  </m:oMathPara>
                </a14:m>
                <a:endParaRPr kumimoji="1" lang="zh-CN" altLang="en-US" sz="2000" i="1" dirty="0"/>
              </a:p>
            </p:txBody>
          </p:sp>
        </mc:Choice>
        <mc:Fallback>
          <p:sp>
            <p:nvSpPr>
              <p:cNvPr id="16" name="文本框 15"/>
              <p:cNvSpPr txBox="1">
                <a:spLocks noRot="1" noChangeAspect="1" noMove="1" noResize="1" noEditPoints="1" noAdjustHandles="1" noChangeArrowheads="1" noChangeShapeType="1" noTextEdit="1"/>
              </p:cNvSpPr>
              <p:nvPr/>
            </p:nvSpPr>
            <p:spPr>
              <a:xfrm>
                <a:off x="8229600" y="3044382"/>
                <a:ext cx="1437416" cy="400110"/>
              </a:xfrm>
              <a:prstGeom prst="rect">
                <a:avLst/>
              </a:prstGeom>
              <a:blipFill rotWithShape="1">
                <a:blip r:embed="rId7"/>
                <a:stretch>
                  <a:fillRect t="-48" r="29" b="-572"/>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8" name="文本框 17"/>
              <p:cNvSpPr txBox="1"/>
              <p:nvPr/>
            </p:nvSpPr>
            <p:spPr>
              <a:xfrm>
                <a:off x="1611946" y="4369239"/>
                <a:ext cx="1437416"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sSup>
                        <m:sSupPr>
                          <m:ctrlPr>
                            <a:rPr kumimoji="1" lang="en-US" altLang="zh-CN" sz="2000" i="1">
                              <a:latin typeface="Cambria Math" panose="02040503050406030204" pitchFamily="18" charset="0"/>
                              <a:ea typeface="Cambria Math" panose="02040503050406030204" pitchFamily="18" charset="0"/>
                            </a:rPr>
                          </m:ctrlPr>
                        </m:sSupPr>
                        <m:e>
                          <m:r>
                            <a:rPr kumimoji="1" lang="en-US" altLang="zh-CN" sz="2000" i="1">
                              <a:latin typeface="Cambria Math" panose="02040503050406030204" pitchFamily="18" charset="0"/>
                              <a:ea typeface="Cambria Math" panose="02040503050406030204" pitchFamily="18" charset="0"/>
                            </a:rPr>
                            <m:t>ℝ</m:t>
                          </m:r>
                        </m:e>
                        <m:sup>
                          <m:sSub>
                            <m:sSubPr>
                              <m:ctrlPr>
                                <a:rPr kumimoji="1" lang="en-US" altLang="zh-CN" sz="2000" i="1">
                                  <a:latin typeface="Cambria Math" panose="02040503050406030204" pitchFamily="18" charset="0"/>
                                  <a:ea typeface="Cambria Math" panose="02040503050406030204" pitchFamily="18" charset="0"/>
                                </a:rPr>
                              </m:ctrlPr>
                            </m:sSubPr>
                            <m:e>
                              <m:r>
                                <a:rPr kumimoji="1" lang="en-US" altLang="zh-CN" sz="2000" i="1">
                                  <a:latin typeface="Cambria Math" panose="02040503050406030204" pitchFamily="18" charset="0"/>
                                  <a:ea typeface="Cambria Math" panose="02040503050406030204" pitchFamily="18" charset="0"/>
                                </a:rPr>
                                <m:t>𝑀</m:t>
                              </m:r>
                            </m:e>
                            <m:sub>
                              <m:r>
                                <a:rPr kumimoji="1" lang="en-US" altLang="zh-CN" sz="2000" i="1">
                                  <a:latin typeface="Cambria Math" panose="02040503050406030204" pitchFamily="18" charset="0"/>
                                  <a:ea typeface="Cambria Math" panose="02040503050406030204" pitchFamily="18" charset="0"/>
                                </a:rPr>
                                <m:t>𝑙</m:t>
                              </m:r>
                            </m:sub>
                          </m:sSub>
                          <m:r>
                            <a:rPr kumimoji="1" lang="en-US" altLang="zh-CN" sz="2000" i="1">
                              <a:latin typeface="Cambria Math" panose="02040503050406030204" pitchFamily="18" charset="0"/>
                              <a:ea typeface="Cambria Math" panose="02040503050406030204" pitchFamily="18" charset="0"/>
                            </a:rPr>
                            <m:t>×</m:t>
                          </m:r>
                          <m:sSub>
                            <m:sSubPr>
                              <m:ctrlPr>
                                <a:rPr kumimoji="1" lang="en-US" altLang="zh-CN" sz="2000" i="1">
                                  <a:latin typeface="Cambria Math" panose="02040503050406030204" pitchFamily="18" charset="0"/>
                                  <a:ea typeface="Cambria Math" panose="02040503050406030204" pitchFamily="18" charset="0"/>
                                </a:rPr>
                              </m:ctrlPr>
                            </m:sSubPr>
                            <m:e>
                              <m:r>
                                <a:rPr kumimoji="1" lang="en-US" altLang="zh-CN" sz="2000" i="1">
                                  <a:latin typeface="Cambria Math" panose="02040503050406030204" pitchFamily="18" charset="0"/>
                                  <a:ea typeface="Cambria Math" panose="02040503050406030204" pitchFamily="18" charset="0"/>
                                </a:rPr>
                                <m:t>𝑀</m:t>
                              </m:r>
                            </m:e>
                            <m:sub>
                              <m:r>
                                <a:rPr kumimoji="1" lang="en-US" altLang="zh-CN" sz="2000" i="1">
                                  <a:latin typeface="Cambria Math" panose="02040503050406030204" pitchFamily="18" charset="0"/>
                                  <a:ea typeface="Cambria Math" panose="02040503050406030204" pitchFamily="18" charset="0"/>
                                </a:rPr>
                                <m:t>𝑙</m:t>
                              </m:r>
                            </m:sub>
                          </m:sSub>
                        </m:sup>
                      </m:sSup>
                    </m:oMath>
                  </m:oMathPara>
                </a14:m>
                <a:endParaRPr kumimoji="1" lang="zh-CN" altLang="en-US" sz="2000" i="1" dirty="0"/>
              </a:p>
            </p:txBody>
          </p:sp>
        </mc:Choice>
        <mc:Fallback>
          <p:sp>
            <p:nvSpPr>
              <p:cNvPr id="18" name="文本框 17"/>
              <p:cNvSpPr txBox="1">
                <a:spLocks noRot="1" noChangeAspect="1" noMove="1" noResize="1" noEditPoints="1" noAdjustHandles="1" noChangeArrowheads="1" noChangeShapeType="1" noTextEdit="1"/>
              </p:cNvSpPr>
              <p:nvPr/>
            </p:nvSpPr>
            <p:spPr>
              <a:xfrm>
                <a:off x="1611946" y="4369239"/>
                <a:ext cx="1437416" cy="400110"/>
              </a:xfrm>
              <a:prstGeom prst="rect">
                <a:avLst/>
              </a:prstGeom>
              <a:blipFill rotWithShape="1">
                <a:blip r:embed="rId8"/>
                <a:stretch>
                  <a:fillRect l="-22" t="-110" r="6" b="-510"/>
                </a:stretch>
              </a:blipFill>
            </p:spPr>
            <p:txBody>
              <a:bodyPr/>
              <a:lstStyle/>
              <a:p>
                <a:r>
                  <a:rPr lang="en-US" altLang="en-US">
                    <a:noFill/>
                  </a:rPr>
                  <a:t> </a:t>
                </a:r>
              </a:p>
            </p:txBody>
          </p:sp>
        </mc:Fallback>
      </mc:AlternateContent>
      <p:sp>
        <p:nvSpPr>
          <p:cNvPr id="20" name="文本框 19"/>
          <p:cNvSpPr txBox="1"/>
          <p:nvPr/>
        </p:nvSpPr>
        <p:spPr>
          <a:xfrm>
            <a:off x="8229600" y="4507739"/>
            <a:ext cx="2985113" cy="523220"/>
          </a:xfrm>
          <a:prstGeom prst="rect">
            <a:avLst/>
          </a:prstGeom>
          <a:noFill/>
        </p:spPr>
        <p:txBody>
          <a:bodyPr wrap="none" rtlCol="0">
            <a:spAutoFit/>
          </a:bodyPr>
          <a:lstStyle/>
          <a:p>
            <a:r>
              <a:rPr lang="en-GB" altLang="zh-CN" sz="2800" b="0" i="0" dirty="0">
                <a:solidFill>
                  <a:srgbClr val="FF0000"/>
                </a:solidFill>
                <a:effectLst/>
                <a:latin typeface="Arial" panose="020B0604020202020204" pitchFamily="34" charset="0"/>
              </a:rPr>
              <a:t>Back propagation</a:t>
            </a:r>
            <a:endParaRPr lang="zh-CN" altLang="en-US" sz="2800" dirty="0">
              <a:solidFill>
                <a:srgbClr val="FF0000"/>
              </a:solidFill>
            </a:endParaRPr>
          </a:p>
        </p:txBody>
      </p:sp>
      <mc:AlternateContent xmlns:mc="http://schemas.openxmlformats.org/markup-compatibility/2006">
        <mc:Choice xmlns:a14="http://schemas.microsoft.com/office/drawing/2010/main" Requires="a14">
          <p:sp>
            <p:nvSpPr>
              <p:cNvPr id="3" name="文本框 2"/>
              <p:cNvSpPr txBox="1"/>
              <p:nvPr/>
            </p:nvSpPr>
            <p:spPr>
              <a:xfrm>
                <a:off x="8350490" y="5641968"/>
                <a:ext cx="1437416"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sSup>
                        <m:sSupPr>
                          <m:ctrlPr>
                            <a:rPr kumimoji="1" lang="en-US" altLang="zh-CN" sz="2000" i="1">
                              <a:latin typeface="Cambria Math" panose="02040503050406030204" pitchFamily="18" charset="0"/>
                              <a:ea typeface="Cambria Math" panose="02040503050406030204" pitchFamily="18" charset="0"/>
                            </a:rPr>
                          </m:ctrlPr>
                        </m:sSupPr>
                        <m:e>
                          <m:r>
                            <a:rPr kumimoji="1" lang="en-US" altLang="zh-CN" sz="2000" i="1">
                              <a:latin typeface="Cambria Math" panose="02040503050406030204" pitchFamily="18" charset="0"/>
                              <a:ea typeface="Cambria Math" panose="02040503050406030204" pitchFamily="18" charset="0"/>
                            </a:rPr>
                            <m:t>ℝ</m:t>
                          </m:r>
                        </m:e>
                        <m:sup>
                          <m:sSub>
                            <m:sSubPr>
                              <m:ctrlPr>
                                <a:rPr kumimoji="1" lang="en-US" altLang="zh-CN" sz="2000" i="1">
                                  <a:latin typeface="Cambria Math" panose="02040503050406030204" pitchFamily="18" charset="0"/>
                                  <a:ea typeface="Cambria Math" panose="02040503050406030204" pitchFamily="18" charset="0"/>
                                </a:rPr>
                              </m:ctrlPr>
                            </m:sSubPr>
                            <m:e>
                              <m:r>
                                <a:rPr kumimoji="1" lang="en-US" altLang="zh-CN" sz="2000" i="1">
                                  <a:latin typeface="Cambria Math" panose="02040503050406030204" pitchFamily="18" charset="0"/>
                                  <a:ea typeface="Cambria Math" panose="02040503050406030204" pitchFamily="18" charset="0"/>
                                </a:rPr>
                                <m:t>𝑀</m:t>
                              </m:r>
                            </m:e>
                            <m:sub>
                              <m:r>
                                <a:rPr kumimoji="1" lang="en-US" altLang="zh-CN" sz="2000" i="1">
                                  <a:latin typeface="Cambria Math" panose="02040503050406030204" pitchFamily="18" charset="0"/>
                                  <a:ea typeface="Cambria Math" panose="02040503050406030204" pitchFamily="18" charset="0"/>
                                </a:rPr>
                                <m:t>𝑙</m:t>
                              </m:r>
                            </m:sub>
                          </m:sSub>
                        </m:sup>
                      </m:sSup>
                    </m:oMath>
                  </m:oMathPara>
                </a14:m>
                <a:endParaRPr kumimoji="1" lang="zh-CN" altLang="en-US" sz="2000" i="1" dirty="0"/>
              </a:p>
            </p:txBody>
          </p:sp>
        </mc:Choice>
        <mc:Fallback>
          <p:sp>
            <p:nvSpPr>
              <p:cNvPr id="3" name="文本框 2"/>
              <p:cNvSpPr txBox="1">
                <a:spLocks noRot="1" noChangeAspect="1" noMove="1" noResize="1" noEditPoints="1" noAdjustHandles="1" noChangeArrowheads="1" noChangeShapeType="1" noTextEdit="1"/>
              </p:cNvSpPr>
              <p:nvPr/>
            </p:nvSpPr>
            <p:spPr>
              <a:xfrm>
                <a:off x="8350490" y="5641968"/>
                <a:ext cx="1437416" cy="400110"/>
              </a:xfrm>
              <a:prstGeom prst="rect">
                <a:avLst/>
              </a:prstGeom>
              <a:blipFill rotWithShape="1">
                <a:blip r:embed="rId9"/>
                <a:stretch>
                  <a:fillRect l="-17" t="-157" r="1" b="-463"/>
                </a:stretch>
              </a:blipFill>
            </p:spPr>
            <p:txBody>
              <a:bodyPr/>
              <a:lstStyle/>
              <a:p>
                <a:r>
                  <a:rPr lang="en-US" altLang="en-US">
                    <a:noFill/>
                  </a:rPr>
                  <a:t> </a:t>
                </a:r>
              </a:p>
            </p:txBody>
          </p:sp>
        </mc:Fallback>
      </mc:AlternateContent>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r>
              <a:rPr lang="en-US" spc="-30" dirty="0"/>
              <a:t> </a:t>
            </a:r>
            <a:r>
              <a:rPr lang="en-US" dirty="0"/>
              <a:t>a</a:t>
            </a:r>
            <a:r>
              <a:rPr lang="en-US" spc="-30" dirty="0"/>
              <a:t> </a:t>
            </a:r>
            <a:r>
              <a:rPr lang="en-US" dirty="0"/>
              <a:t>simple</a:t>
            </a:r>
            <a:r>
              <a:rPr lang="en-US" spc="-30" dirty="0"/>
              <a:t> </a:t>
            </a:r>
            <a:r>
              <a:rPr lang="en-US" spc="-10" dirty="0"/>
              <a:t>example</a:t>
            </a:r>
            <a:endParaRPr lang="en-US" dirty="0"/>
          </a:p>
        </p:txBody>
      </p:sp>
      <p:pic>
        <p:nvPicPr>
          <p:cNvPr id="3" name="object 3"/>
          <p:cNvPicPr/>
          <p:nvPr/>
        </p:nvPicPr>
        <p:blipFill>
          <a:blip r:embed="rId1" cstate="print"/>
          <a:stretch>
            <a:fillRect/>
          </a:stretch>
        </p:blipFill>
        <p:spPr>
          <a:xfrm>
            <a:off x="838200" y="1123352"/>
            <a:ext cx="2847974" cy="438149"/>
          </a:xfrm>
          <a:prstGeom prst="rect">
            <a:avLst/>
          </a:prstGeom>
        </p:spPr>
      </p:pic>
      <p:grpSp>
        <p:nvGrpSpPr>
          <p:cNvPr id="4" name="object 2"/>
          <p:cNvGrpSpPr/>
          <p:nvPr/>
        </p:nvGrpSpPr>
        <p:grpSpPr>
          <a:xfrm>
            <a:off x="6553200" y="1143000"/>
            <a:ext cx="4530090" cy="2075814"/>
            <a:chOff x="4496425" y="145149"/>
            <a:chExt cx="4530090" cy="2075814"/>
          </a:xfrm>
        </p:grpSpPr>
        <p:pic>
          <p:nvPicPr>
            <p:cNvPr id="5" name="object 3"/>
            <p:cNvPicPr/>
            <p:nvPr/>
          </p:nvPicPr>
          <p:blipFill>
            <a:blip r:embed="rId2" cstate="print"/>
            <a:stretch>
              <a:fillRect/>
            </a:stretch>
          </p:blipFill>
          <p:spPr>
            <a:xfrm>
              <a:off x="4505950" y="154674"/>
              <a:ext cx="4510699" cy="2056724"/>
            </a:xfrm>
            <a:prstGeom prst="rect">
              <a:avLst/>
            </a:prstGeom>
          </p:spPr>
        </p:pic>
        <p:sp>
          <p:nvSpPr>
            <p:cNvPr id="6" name="object 4"/>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p:txBody>
        </p:sp>
        <p:sp>
          <p:nvSpPr>
            <p:cNvPr id="7" name="object 5"/>
            <p:cNvSpPr/>
            <p:nvPr/>
          </p:nvSpPr>
          <p:spPr>
            <a:xfrm>
              <a:off x="4702048" y="201701"/>
              <a:ext cx="4144010" cy="1968500"/>
            </a:xfrm>
            <a:custGeom>
              <a:avLst/>
              <a:gdLst/>
              <a:ahLst/>
              <a:cxnLst/>
              <a:rect l="l" t="t" r="r" b="b"/>
              <a:pathLst>
                <a:path w="4144009" h="1968500">
                  <a:moveTo>
                    <a:pt x="285292" y="1539506"/>
                  </a:moveTo>
                  <a:lnTo>
                    <a:pt x="89700" y="1539506"/>
                  </a:lnTo>
                  <a:lnTo>
                    <a:pt x="89700" y="1735099"/>
                  </a:lnTo>
                  <a:lnTo>
                    <a:pt x="285292" y="1735099"/>
                  </a:lnTo>
                  <a:lnTo>
                    <a:pt x="285292" y="1539506"/>
                  </a:lnTo>
                  <a:close/>
                </a:path>
                <a:path w="4144009" h="1968500">
                  <a:moveTo>
                    <a:pt x="285292" y="769759"/>
                  </a:moveTo>
                  <a:lnTo>
                    <a:pt x="89700" y="769759"/>
                  </a:lnTo>
                  <a:lnTo>
                    <a:pt x="89700" y="965352"/>
                  </a:lnTo>
                  <a:lnTo>
                    <a:pt x="285292" y="965352"/>
                  </a:lnTo>
                  <a:lnTo>
                    <a:pt x="285292" y="769759"/>
                  </a:lnTo>
                  <a:close/>
                </a:path>
                <a:path w="4144009" h="1968500">
                  <a:moveTo>
                    <a:pt x="291693" y="0"/>
                  </a:moveTo>
                  <a:lnTo>
                    <a:pt x="96100" y="0"/>
                  </a:lnTo>
                  <a:lnTo>
                    <a:pt x="96100" y="195605"/>
                  </a:lnTo>
                  <a:lnTo>
                    <a:pt x="291693" y="195605"/>
                  </a:lnTo>
                  <a:lnTo>
                    <a:pt x="291693" y="0"/>
                  </a:lnTo>
                  <a:close/>
                </a:path>
                <a:path w="4144009" h="1968500">
                  <a:moveTo>
                    <a:pt x="374992" y="1810232"/>
                  </a:moveTo>
                  <a:lnTo>
                    <a:pt x="0" y="1810232"/>
                  </a:lnTo>
                  <a:lnTo>
                    <a:pt x="0" y="1968334"/>
                  </a:lnTo>
                  <a:lnTo>
                    <a:pt x="374992" y="1968334"/>
                  </a:lnTo>
                  <a:lnTo>
                    <a:pt x="374992" y="1810232"/>
                  </a:lnTo>
                  <a:close/>
                </a:path>
                <a:path w="4144009" h="1968500">
                  <a:moveTo>
                    <a:pt x="374992" y="254304"/>
                  </a:moveTo>
                  <a:lnTo>
                    <a:pt x="0" y="254304"/>
                  </a:lnTo>
                  <a:lnTo>
                    <a:pt x="0" y="517702"/>
                  </a:lnTo>
                  <a:lnTo>
                    <a:pt x="374992" y="517702"/>
                  </a:lnTo>
                  <a:lnTo>
                    <a:pt x="374992" y="254304"/>
                  </a:lnTo>
                  <a:close/>
                </a:path>
                <a:path w="4144009" h="1968500">
                  <a:moveTo>
                    <a:pt x="447624" y="1013104"/>
                  </a:moveTo>
                  <a:lnTo>
                    <a:pt x="72618" y="1013104"/>
                  </a:lnTo>
                  <a:lnTo>
                    <a:pt x="72618" y="1276502"/>
                  </a:lnTo>
                  <a:lnTo>
                    <a:pt x="447624" y="1276502"/>
                  </a:lnTo>
                  <a:lnTo>
                    <a:pt x="447624" y="1013104"/>
                  </a:lnTo>
                  <a:close/>
                </a:path>
                <a:path w="4144009" h="1968500">
                  <a:moveTo>
                    <a:pt x="2157044" y="391210"/>
                  </a:moveTo>
                  <a:lnTo>
                    <a:pt x="1961451" y="391210"/>
                  </a:lnTo>
                  <a:lnTo>
                    <a:pt x="1961451" y="586803"/>
                  </a:lnTo>
                  <a:lnTo>
                    <a:pt x="2157044" y="586803"/>
                  </a:lnTo>
                  <a:lnTo>
                    <a:pt x="2157044" y="391210"/>
                  </a:lnTo>
                  <a:close/>
                </a:path>
                <a:path w="4144009" h="1968500">
                  <a:moveTo>
                    <a:pt x="2315489" y="654850"/>
                  </a:moveTo>
                  <a:lnTo>
                    <a:pt x="1940496" y="654850"/>
                  </a:lnTo>
                  <a:lnTo>
                    <a:pt x="1940496" y="918260"/>
                  </a:lnTo>
                  <a:lnTo>
                    <a:pt x="2315489" y="918260"/>
                  </a:lnTo>
                  <a:lnTo>
                    <a:pt x="2315489" y="654850"/>
                  </a:lnTo>
                  <a:close/>
                </a:path>
                <a:path w="4144009" h="1968500">
                  <a:moveTo>
                    <a:pt x="4143514" y="1198232"/>
                  </a:moveTo>
                  <a:lnTo>
                    <a:pt x="3768521" y="1198232"/>
                  </a:lnTo>
                  <a:lnTo>
                    <a:pt x="3768521" y="1461630"/>
                  </a:lnTo>
                  <a:lnTo>
                    <a:pt x="4143514" y="1461630"/>
                  </a:lnTo>
                  <a:lnTo>
                    <a:pt x="4143514" y="1198232"/>
                  </a:lnTo>
                  <a:close/>
                </a:path>
                <a:path w="4144009" h="1968500">
                  <a:moveTo>
                    <a:pt x="4143514" y="965352"/>
                  </a:moveTo>
                  <a:lnTo>
                    <a:pt x="3858222" y="965352"/>
                  </a:lnTo>
                  <a:lnTo>
                    <a:pt x="3858222" y="1160957"/>
                  </a:lnTo>
                  <a:lnTo>
                    <a:pt x="4143514" y="1160957"/>
                  </a:lnTo>
                  <a:lnTo>
                    <a:pt x="4143514" y="965352"/>
                  </a:lnTo>
                  <a:close/>
                </a:path>
              </a:pathLst>
            </a:custGeom>
            <a:solidFill>
              <a:srgbClr val="FFFFFF"/>
            </a:solidFill>
          </p:spPr>
          <p:txBody>
            <a:bodyPr wrap="square" lIns="0" tIns="0" rIns="0" bIns="0" rtlCol="0"/>
            <a:lstStyle/>
            <a:p/>
          </p:txBody>
        </p:sp>
      </p:grpSp>
      <p:sp>
        <p:nvSpPr>
          <p:cNvPr id="8" name="TextBox 7"/>
          <p:cNvSpPr txBox="1"/>
          <p:nvPr/>
        </p:nvSpPr>
        <p:spPr>
          <a:xfrm>
            <a:off x="990600" y="6488668"/>
            <a:ext cx="3147015" cy="369332"/>
          </a:xfrm>
          <a:prstGeom prst="rect">
            <a:avLst/>
          </a:prstGeom>
          <a:noFill/>
        </p:spPr>
        <p:txBody>
          <a:bodyPr wrap="none" rtlCol="0">
            <a:spAutoFit/>
          </a:bodyPr>
          <a:lstStyle/>
          <a:p>
            <a:r>
              <a:rPr lang="en-US" dirty="0"/>
              <a:t>Reference: Stanford CS231n</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r>
              <a:rPr lang="en-US" spc="-30" dirty="0"/>
              <a:t> </a:t>
            </a:r>
            <a:r>
              <a:rPr lang="en-US" dirty="0"/>
              <a:t>a</a:t>
            </a:r>
            <a:r>
              <a:rPr lang="en-US" spc="-30" dirty="0"/>
              <a:t> </a:t>
            </a:r>
            <a:r>
              <a:rPr lang="en-US" dirty="0"/>
              <a:t>simple</a:t>
            </a:r>
            <a:r>
              <a:rPr lang="en-US" spc="-30" dirty="0"/>
              <a:t> </a:t>
            </a:r>
            <a:r>
              <a:rPr lang="en-US" spc="-10" dirty="0"/>
              <a:t>example</a:t>
            </a:r>
            <a:endParaRPr lang="en-US" dirty="0"/>
          </a:p>
        </p:txBody>
      </p:sp>
      <p:pic>
        <p:nvPicPr>
          <p:cNvPr id="3" name="object 3"/>
          <p:cNvPicPr/>
          <p:nvPr/>
        </p:nvPicPr>
        <p:blipFill>
          <a:blip r:embed="rId1" cstate="print"/>
          <a:stretch>
            <a:fillRect/>
          </a:stretch>
        </p:blipFill>
        <p:spPr>
          <a:xfrm>
            <a:off x="838200" y="1123352"/>
            <a:ext cx="2847974" cy="438149"/>
          </a:xfrm>
          <a:prstGeom prst="rect">
            <a:avLst/>
          </a:prstGeom>
        </p:spPr>
      </p:pic>
      <p:sp>
        <p:nvSpPr>
          <p:cNvPr id="8" name="TextBox 7"/>
          <p:cNvSpPr txBox="1"/>
          <p:nvPr/>
        </p:nvSpPr>
        <p:spPr>
          <a:xfrm>
            <a:off x="990600" y="6488668"/>
            <a:ext cx="3147015" cy="369332"/>
          </a:xfrm>
          <a:prstGeom prst="rect">
            <a:avLst/>
          </a:prstGeom>
          <a:noFill/>
        </p:spPr>
        <p:txBody>
          <a:bodyPr wrap="none" rtlCol="0">
            <a:spAutoFit/>
          </a:bodyPr>
          <a:lstStyle/>
          <a:p>
            <a:r>
              <a:rPr lang="en-US" dirty="0"/>
              <a:t>Reference: Stanford CS231n</a:t>
            </a:r>
            <a:endParaRPr lang="en-US" dirty="0"/>
          </a:p>
        </p:txBody>
      </p:sp>
      <p:sp>
        <p:nvSpPr>
          <p:cNvPr id="9" name="object 10"/>
          <p:cNvSpPr txBox="1"/>
          <p:nvPr/>
        </p:nvSpPr>
        <p:spPr>
          <a:xfrm>
            <a:off x="829733" y="1713527"/>
            <a:ext cx="316420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37761C"/>
                </a:solidFill>
                <a:latin typeface="Arial" panose="020B0604020202020204"/>
                <a:cs typeface="Arial" panose="020B0604020202020204"/>
              </a:rPr>
              <a:t>e.g.</a:t>
            </a:r>
            <a:r>
              <a:rPr sz="2400" spc="-20"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x</a:t>
            </a:r>
            <a:r>
              <a:rPr sz="2400" spc="-5"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a:t>
            </a:r>
            <a:r>
              <a:rPr sz="2400" spc="-10"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-2,</a:t>
            </a:r>
            <a:r>
              <a:rPr sz="2400" spc="-5"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y</a:t>
            </a:r>
            <a:r>
              <a:rPr sz="2400" spc="-10"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a:t>
            </a:r>
            <a:r>
              <a:rPr sz="2400" spc="-5"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5,</a:t>
            </a:r>
            <a:r>
              <a:rPr sz="2400" spc="-10"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z</a:t>
            </a:r>
            <a:r>
              <a:rPr sz="2400" spc="-5"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a:t>
            </a:r>
            <a:r>
              <a:rPr sz="2400" spc="-5"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a:t>
            </a:r>
            <a:r>
              <a:rPr sz="2400" spc="-50" dirty="0">
                <a:solidFill>
                  <a:srgbClr val="37761C"/>
                </a:solidFill>
                <a:latin typeface="Arial" panose="020B0604020202020204"/>
                <a:cs typeface="Arial" panose="020B0604020202020204"/>
              </a:rPr>
              <a:t>4</a:t>
            </a:r>
            <a:endParaRPr sz="2400" dirty="0">
              <a:latin typeface="Arial" panose="020B0604020202020204"/>
              <a:cs typeface="Arial" panose="020B0604020202020204"/>
            </a:endParaRPr>
          </a:p>
        </p:txBody>
      </p:sp>
      <p:grpSp>
        <p:nvGrpSpPr>
          <p:cNvPr id="10" name="object 5"/>
          <p:cNvGrpSpPr/>
          <p:nvPr/>
        </p:nvGrpSpPr>
        <p:grpSpPr>
          <a:xfrm>
            <a:off x="6518910" y="1106419"/>
            <a:ext cx="4530090" cy="2075814"/>
            <a:chOff x="4496425" y="145149"/>
            <a:chExt cx="4530090" cy="2075814"/>
          </a:xfrm>
        </p:grpSpPr>
        <p:pic>
          <p:nvPicPr>
            <p:cNvPr id="11" name="object 6"/>
            <p:cNvPicPr/>
            <p:nvPr/>
          </p:nvPicPr>
          <p:blipFill>
            <a:blip r:embed="rId2" cstate="print"/>
            <a:stretch>
              <a:fillRect/>
            </a:stretch>
          </p:blipFill>
          <p:spPr>
            <a:xfrm>
              <a:off x="4505950" y="154674"/>
              <a:ext cx="4510699" cy="2056724"/>
            </a:xfrm>
            <a:prstGeom prst="rect">
              <a:avLst/>
            </a:prstGeom>
          </p:spPr>
        </p:pic>
        <p:sp>
          <p:nvSpPr>
            <p:cNvPr id="12" name="object 7"/>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p:txBody>
        </p:sp>
        <p:sp>
          <p:nvSpPr>
            <p:cNvPr id="13" name="object 8"/>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p:txBody>
        </p:sp>
      </p:grpSp>
      <p:grpSp>
        <p:nvGrpSpPr>
          <p:cNvPr id="14" name="object 5"/>
          <p:cNvGrpSpPr/>
          <p:nvPr/>
        </p:nvGrpSpPr>
        <p:grpSpPr>
          <a:xfrm>
            <a:off x="829733" y="2416850"/>
            <a:ext cx="4185285" cy="804545"/>
            <a:chOff x="156774" y="1809650"/>
            <a:chExt cx="4185285" cy="804545"/>
          </a:xfrm>
        </p:grpSpPr>
        <p:sp>
          <p:nvSpPr>
            <p:cNvPr id="15" name="object 6"/>
            <p:cNvSpPr/>
            <p:nvPr/>
          </p:nvSpPr>
          <p:spPr>
            <a:xfrm>
              <a:off x="166299" y="1819175"/>
              <a:ext cx="4166235" cy="785495"/>
            </a:xfrm>
            <a:custGeom>
              <a:avLst/>
              <a:gdLst/>
              <a:ahLst/>
              <a:cxnLst/>
              <a:rect l="l" t="t" r="r" b="b"/>
              <a:pathLst>
                <a:path w="4166235" h="785494">
                  <a:moveTo>
                    <a:pt x="0" y="0"/>
                  </a:moveTo>
                  <a:lnTo>
                    <a:pt x="4166099" y="0"/>
                  </a:lnTo>
                  <a:lnTo>
                    <a:pt x="4166099" y="785399"/>
                  </a:lnTo>
                  <a:lnTo>
                    <a:pt x="0" y="785399"/>
                  </a:lnTo>
                  <a:lnTo>
                    <a:pt x="0" y="0"/>
                  </a:lnTo>
                  <a:close/>
                </a:path>
              </a:pathLst>
            </a:custGeom>
            <a:ln w="19049">
              <a:solidFill>
                <a:srgbClr val="FF0000"/>
              </a:solidFill>
            </a:ln>
          </p:spPr>
          <p:txBody>
            <a:bodyPr wrap="square" lIns="0" tIns="0" rIns="0" bIns="0" rtlCol="0"/>
            <a:lstStyle/>
            <a:p/>
          </p:txBody>
        </p:sp>
        <p:pic>
          <p:nvPicPr>
            <p:cNvPr id="16" name="object 7"/>
            <p:cNvPicPr/>
            <p:nvPr/>
          </p:nvPicPr>
          <p:blipFill>
            <a:blip r:embed="rId3" cstate="print"/>
            <a:stretch>
              <a:fillRect/>
            </a:stretch>
          </p:blipFill>
          <p:spPr>
            <a:xfrm>
              <a:off x="283387" y="1998350"/>
              <a:ext cx="1409699" cy="390524"/>
            </a:xfrm>
            <a:prstGeom prst="rect">
              <a:avLst/>
            </a:prstGeom>
          </p:spPr>
        </p:pic>
        <p:pic>
          <p:nvPicPr>
            <p:cNvPr id="17" name="object 8"/>
            <p:cNvPicPr/>
            <p:nvPr/>
          </p:nvPicPr>
          <p:blipFill>
            <a:blip r:embed="rId4" cstate="print"/>
            <a:stretch>
              <a:fillRect/>
            </a:stretch>
          </p:blipFill>
          <p:spPr>
            <a:xfrm>
              <a:off x="2123437" y="1884050"/>
              <a:ext cx="2009774" cy="619124"/>
            </a:xfrm>
            <a:prstGeom prst="rect">
              <a:avLst/>
            </a:prstGeom>
          </p:spPr>
        </p:pic>
      </p:grpSp>
      <p:grpSp>
        <p:nvGrpSpPr>
          <p:cNvPr id="18" name="object 5"/>
          <p:cNvGrpSpPr/>
          <p:nvPr/>
        </p:nvGrpSpPr>
        <p:grpSpPr>
          <a:xfrm>
            <a:off x="838200" y="3391045"/>
            <a:ext cx="4185285" cy="804545"/>
            <a:chOff x="167275" y="2717225"/>
            <a:chExt cx="4185285" cy="804545"/>
          </a:xfrm>
        </p:grpSpPr>
        <p:sp>
          <p:nvSpPr>
            <p:cNvPr id="19" name="object 6"/>
            <p:cNvSpPr/>
            <p:nvPr/>
          </p:nvSpPr>
          <p:spPr>
            <a:xfrm>
              <a:off x="176800" y="2726750"/>
              <a:ext cx="4166235" cy="785495"/>
            </a:xfrm>
            <a:custGeom>
              <a:avLst/>
              <a:gdLst/>
              <a:ahLst/>
              <a:cxnLst/>
              <a:rect l="l" t="t" r="r" b="b"/>
              <a:pathLst>
                <a:path w="4166235" h="785495">
                  <a:moveTo>
                    <a:pt x="0" y="0"/>
                  </a:moveTo>
                  <a:lnTo>
                    <a:pt x="4166099" y="0"/>
                  </a:lnTo>
                  <a:lnTo>
                    <a:pt x="4166099" y="785399"/>
                  </a:lnTo>
                  <a:lnTo>
                    <a:pt x="0" y="785399"/>
                  </a:lnTo>
                  <a:lnTo>
                    <a:pt x="0" y="0"/>
                  </a:lnTo>
                  <a:close/>
                </a:path>
              </a:pathLst>
            </a:custGeom>
            <a:ln w="19049">
              <a:solidFill>
                <a:srgbClr val="0000FF"/>
              </a:solidFill>
            </a:ln>
          </p:spPr>
          <p:txBody>
            <a:bodyPr wrap="square" lIns="0" tIns="0" rIns="0" bIns="0" rtlCol="0"/>
            <a:lstStyle/>
            <a:p/>
          </p:txBody>
        </p:sp>
        <p:pic>
          <p:nvPicPr>
            <p:cNvPr id="20" name="object 7"/>
            <p:cNvPicPr/>
            <p:nvPr/>
          </p:nvPicPr>
          <p:blipFill>
            <a:blip r:embed="rId5" cstate="print"/>
            <a:stretch>
              <a:fillRect/>
            </a:stretch>
          </p:blipFill>
          <p:spPr>
            <a:xfrm>
              <a:off x="329200" y="2892225"/>
              <a:ext cx="942974" cy="457199"/>
            </a:xfrm>
            <a:prstGeom prst="rect">
              <a:avLst/>
            </a:prstGeom>
          </p:spPr>
        </p:pic>
        <p:pic>
          <p:nvPicPr>
            <p:cNvPr id="21" name="object 8"/>
            <p:cNvPicPr/>
            <p:nvPr/>
          </p:nvPicPr>
          <p:blipFill>
            <a:blip r:embed="rId6" cstate="print"/>
            <a:stretch>
              <a:fillRect/>
            </a:stretch>
          </p:blipFill>
          <p:spPr>
            <a:xfrm>
              <a:off x="2076775" y="2825550"/>
              <a:ext cx="2047874" cy="590549"/>
            </a:xfrm>
            <a:prstGeom prst="rect">
              <a:avLst/>
            </a:prstGeom>
          </p:spPr>
        </p:pic>
      </p:grpSp>
      <p:sp>
        <p:nvSpPr>
          <p:cNvPr id="22" name="object 19"/>
          <p:cNvSpPr txBox="1"/>
          <p:nvPr/>
        </p:nvSpPr>
        <p:spPr>
          <a:xfrm>
            <a:off x="1260744" y="4469298"/>
            <a:ext cx="809625"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Arial" panose="020B0604020202020204"/>
                <a:cs typeface="Arial" panose="020B0604020202020204"/>
              </a:rPr>
              <a:t>Want:</a:t>
            </a:r>
            <a:endParaRPr sz="2400">
              <a:latin typeface="Arial" panose="020B0604020202020204"/>
              <a:cs typeface="Arial" panose="020B0604020202020204"/>
            </a:endParaRPr>
          </a:p>
        </p:txBody>
      </p:sp>
      <p:pic>
        <p:nvPicPr>
          <p:cNvPr id="23" name="object 20"/>
          <p:cNvPicPr/>
          <p:nvPr/>
        </p:nvPicPr>
        <p:blipFill>
          <a:blip r:embed="rId7" cstate="print"/>
          <a:stretch>
            <a:fillRect/>
          </a:stretch>
        </p:blipFill>
        <p:spPr>
          <a:xfrm>
            <a:off x="2366045" y="4351540"/>
            <a:ext cx="1556845" cy="619199"/>
          </a:xfrm>
          <a:prstGeom prst="rect">
            <a:avLst/>
          </a:prstGeom>
        </p:spPr>
      </p:pic>
      <p:grpSp>
        <p:nvGrpSpPr>
          <p:cNvPr id="30" name="Group 29"/>
          <p:cNvGrpSpPr/>
          <p:nvPr/>
        </p:nvGrpSpPr>
        <p:grpSpPr>
          <a:xfrm>
            <a:off x="10301979" y="2734372"/>
            <a:ext cx="395975" cy="1355547"/>
            <a:chOff x="10047162" y="2550227"/>
            <a:chExt cx="395975" cy="1355547"/>
          </a:xfrm>
        </p:grpSpPr>
        <p:pic>
          <p:nvPicPr>
            <p:cNvPr id="27" name="object 9"/>
            <p:cNvPicPr/>
            <p:nvPr/>
          </p:nvPicPr>
          <p:blipFill>
            <a:blip r:embed="rId8" cstate="print"/>
            <a:stretch>
              <a:fillRect/>
            </a:stretch>
          </p:blipFill>
          <p:spPr>
            <a:xfrm>
              <a:off x="10056687" y="3305607"/>
              <a:ext cx="346947" cy="590549"/>
            </a:xfrm>
            <a:prstGeom prst="rect">
              <a:avLst/>
            </a:prstGeom>
          </p:spPr>
        </p:pic>
        <p:sp>
          <p:nvSpPr>
            <p:cNvPr id="28" name="object 10"/>
            <p:cNvSpPr/>
            <p:nvPr/>
          </p:nvSpPr>
          <p:spPr>
            <a:xfrm>
              <a:off x="10047162" y="2643394"/>
              <a:ext cx="366395" cy="1262380"/>
            </a:xfrm>
            <a:custGeom>
              <a:avLst/>
              <a:gdLst/>
              <a:ahLst/>
              <a:cxnLst/>
              <a:rect l="l" t="t" r="r" b="b"/>
              <a:pathLst>
                <a:path w="366395" h="1262380">
                  <a:moveTo>
                    <a:pt x="0" y="652686"/>
                  </a:moveTo>
                  <a:lnTo>
                    <a:pt x="365997" y="652686"/>
                  </a:lnTo>
                  <a:lnTo>
                    <a:pt x="365997" y="1262286"/>
                  </a:lnTo>
                  <a:lnTo>
                    <a:pt x="0" y="1262286"/>
                  </a:lnTo>
                  <a:lnTo>
                    <a:pt x="0" y="652686"/>
                  </a:lnTo>
                  <a:close/>
                </a:path>
                <a:path w="366395" h="1262380">
                  <a:moveTo>
                    <a:pt x="182998" y="662211"/>
                  </a:moveTo>
                  <a:lnTo>
                    <a:pt x="356006" y="0"/>
                  </a:lnTo>
                </a:path>
              </a:pathLst>
            </a:custGeom>
            <a:ln w="19049">
              <a:solidFill>
                <a:srgbClr val="FF00FF"/>
              </a:solidFill>
            </a:ln>
          </p:spPr>
          <p:txBody>
            <a:bodyPr wrap="square" lIns="0" tIns="0" rIns="0" bIns="0" rtlCol="0"/>
            <a:lstStyle/>
            <a:p/>
          </p:txBody>
        </p:sp>
        <p:pic>
          <p:nvPicPr>
            <p:cNvPr id="29" name="object 11"/>
            <p:cNvPicPr/>
            <p:nvPr/>
          </p:nvPicPr>
          <p:blipFill>
            <a:blip r:embed="rId9" cstate="print"/>
            <a:stretch>
              <a:fillRect/>
            </a:stretch>
          </p:blipFill>
          <p:spPr>
            <a:xfrm>
              <a:off x="10363200" y="2550227"/>
              <a:ext cx="79937" cy="110646"/>
            </a:xfrm>
            <a:prstGeom prst="rect">
              <a:avLst/>
            </a:prstGeom>
          </p:spPr>
        </p:pic>
      </p:grpSp>
      <p:sp>
        <p:nvSpPr>
          <p:cNvPr id="31" name="TextBox 30"/>
          <p:cNvSpPr txBox="1"/>
          <p:nvPr/>
        </p:nvSpPr>
        <p:spPr>
          <a:xfrm>
            <a:off x="10555637" y="2362659"/>
            <a:ext cx="312906" cy="369332"/>
          </a:xfrm>
          <a:prstGeom prst="rect">
            <a:avLst/>
          </a:prstGeom>
          <a:noFill/>
        </p:spPr>
        <p:txBody>
          <a:bodyPr wrap="none" rtlCol="0">
            <a:spAutoFit/>
          </a:bodyPr>
          <a:lstStyle/>
          <a:p>
            <a:r>
              <a:rPr lang="en-US" dirty="0">
                <a:solidFill>
                  <a:srgbClr val="C00000"/>
                </a:solidFill>
              </a:rPr>
              <a:t>1</a:t>
            </a:r>
            <a:endParaRPr lang="en-US" dirty="0">
              <a:solidFill>
                <a:srgbClr val="C0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r>
              <a:rPr lang="en-US" spc="-30" dirty="0"/>
              <a:t> </a:t>
            </a:r>
            <a:r>
              <a:rPr lang="en-US" dirty="0"/>
              <a:t>a</a:t>
            </a:r>
            <a:r>
              <a:rPr lang="en-US" spc="-30" dirty="0"/>
              <a:t> </a:t>
            </a:r>
            <a:r>
              <a:rPr lang="en-US" dirty="0"/>
              <a:t>simple</a:t>
            </a:r>
            <a:r>
              <a:rPr lang="en-US" spc="-30" dirty="0"/>
              <a:t> </a:t>
            </a:r>
            <a:r>
              <a:rPr lang="en-US" spc="-10" dirty="0"/>
              <a:t>example</a:t>
            </a:r>
            <a:endParaRPr lang="en-US" dirty="0"/>
          </a:p>
        </p:txBody>
      </p:sp>
      <p:pic>
        <p:nvPicPr>
          <p:cNvPr id="3" name="object 3"/>
          <p:cNvPicPr/>
          <p:nvPr/>
        </p:nvPicPr>
        <p:blipFill>
          <a:blip r:embed="rId1" cstate="print"/>
          <a:stretch>
            <a:fillRect/>
          </a:stretch>
        </p:blipFill>
        <p:spPr>
          <a:xfrm>
            <a:off x="838200" y="1123352"/>
            <a:ext cx="2847974" cy="438149"/>
          </a:xfrm>
          <a:prstGeom prst="rect">
            <a:avLst/>
          </a:prstGeom>
        </p:spPr>
      </p:pic>
      <p:sp>
        <p:nvSpPr>
          <p:cNvPr id="8" name="TextBox 7"/>
          <p:cNvSpPr txBox="1"/>
          <p:nvPr/>
        </p:nvSpPr>
        <p:spPr>
          <a:xfrm>
            <a:off x="990600" y="6488668"/>
            <a:ext cx="3147015" cy="369332"/>
          </a:xfrm>
          <a:prstGeom prst="rect">
            <a:avLst/>
          </a:prstGeom>
          <a:noFill/>
        </p:spPr>
        <p:txBody>
          <a:bodyPr wrap="none" rtlCol="0">
            <a:spAutoFit/>
          </a:bodyPr>
          <a:lstStyle/>
          <a:p>
            <a:r>
              <a:rPr lang="en-US" dirty="0"/>
              <a:t>Reference: Stanford CS231n</a:t>
            </a:r>
            <a:endParaRPr lang="en-US" dirty="0"/>
          </a:p>
        </p:txBody>
      </p:sp>
      <p:sp>
        <p:nvSpPr>
          <p:cNvPr id="9" name="object 10"/>
          <p:cNvSpPr txBox="1"/>
          <p:nvPr/>
        </p:nvSpPr>
        <p:spPr>
          <a:xfrm>
            <a:off x="829733" y="1713527"/>
            <a:ext cx="316420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37761C"/>
                </a:solidFill>
                <a:latin typeface="Arial" panose="020B0604020202020204"/>
                <a:cs typeface="Arial" panose="020B0604020202020204"/>
              </a:rPr>
              <a:t>e.g.</a:t>
            </a:r>
            <a:r>
              <a:rPr sz="2400" spc="-20"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x</a:t>
            </a:r>
            <a:r>
              <a:rPr sz="2400" spc="-5"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a:t>
            </a:r>
            <a:r>
              <a:rPr sz="2400" spc="-10"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-2,</a:t>
            </a:r>
            <a:r>
              <a:rPr sz="2400" spc="-5"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y</a:t>
            </a:r>
            <a:r>
              <a:rPr sz="2400" spc="-10"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a:t>
            </a:r>
            <a:r>
              <a:rPr sz="2400" spc="-5"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5,</a:t>
            </a:r>
            <a:r>
              <a:rPr sz="2400" spc="-10"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z</a:t>
            </a:r>
            <a:r>
              <a:rPr sz="2400" spc="-5"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a:t>
            </a:r>
            <a:r>
              <a:rPr sz="2400" spc="-5"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a:t>
            </a:r>
            <a:r>
              <a:rPr sz="2400" spc="-50" dirty="0">
                <a:solidFill>
                  <a:srgbClr val="37761C"/>
                </a:solidFill>
                <a:latin typeface="Arial" panose="020B0604020202020204"/>
                <a:cs typeface="Arial" panose="020B0604020202020204"/>
              </a:rPr>
              <a:t>4</a:t>
            </a:r>
            <a:endParaRPr sz="2400" dirty="0">
              <a:latin typeface="Arial" panose="020B0604020202020204"/>
              <a:cs typeface="Arial" panose="020B0604020202020204"/>
            </a:endParaRPr>
          </a:p>
        </p:txBody>
      </p:sp>
      <p:grpSp>
        <p:nvGrpSpPr>
          <p:cNvPr id="10" name="object 5"/>
          <p:cNvGrpSpPr/>
          <p:nvPr/>
        </p:nvGrpSpPr>
        <p:grpSpPr>
          <a:xfrm>
            <a:off x="6518910" y="1106419"/>
            <a:ext cx="4530090" cy="2075814"/>
            <a:chOff x="4496425" y="145149"/>
            <a:chExt cx="4530090" cy="2075814"/>
          </a:xfrm>
        </p:grpSpPr>
        <p:pic>
          <p:nvPicPr>
            <p:cNvPr id="11" name="object 6"/>
            <p:cNvPicPr/>
            <p:nvPr/>
          </p:nvPicPr>
          <p:blipFill>
            <a:blip r:embed="rId2" cstate="print"/>
            <a:stretch>
              <a:fillRect/>
            </a:stretch>
          </p:blipFill>
          <p:spPr>
            <a:xfrm>
              <a:off x="4505950" y="154674"/>
              <a:ext cx="4510699" cy="2056724"/>
            </a:xfrm>
            <a:prstGeom prst="rect">
              <a:avLst/>
            </a:prstGeom>
          </p:spPr>
        </p:pic>
        <p:sp>
          <p:nvSpPr>
            <p:cNvPr id="12" name="object 7"/>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p:txBody>
        </p:sp>
        <p:sp>
          <p:nvSpPr>
            <p:cNvPr id="13" name="object 8"/>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p:txBody>
        </p:sp>
      </p:grpSp>
      <p:grpSp>
        <p:nvGrpSpPr>
          <p:cNvPr id="14" name="object 5"/>
          <p:cNvGrpSpPr/>
          <p:nvPr/>
        </p:nvGrpSpPr>
        <p:grpSpPr>
          <a:xfrm>
            <a:off x="829733" y="2416850"/>
            <a:ext cx="4185285" cy="804545"/>
            <a:chOff x="156774" y="1809650"/>
            <a:chExt cx="4185285" cy="804545"/>
          </a:xfrm>
        </p:grpSpPr>
        <p:sp>
          <p:nvSpPr>
            <p:cNvPr id="15" name="object 6"/>
            <p:cNvSpPr/>
            <p:nvPr/>
          </p:nvSpPr>
          <p:spPr>
            <a:xfrm>
              <a:off x="166299" y="1819175"/>
              <a:ext cx="4166235" cy="785495"/>
            </a:xfrm>
            <a:custGeom>
              <a:avLst/>
              <a:gdLst/>
              <a:ahLst/>
              <a:cxnLst/>
              <a:rect l="l" t="t" r="r" b="b"/>
              <a:pathLst>
                <a:path w="4166235" h="785494">
                  <a:moveTo>
                    <a:pt x="0" y="0"/>
                  </a:moveTo>
                  <a:lnTo>
                    <a:pt x="4166099" y="0"/>
                  </a:lnTo>
                  <a:lnTo>
                    <a:pt x="4166099" y="785399"/>
                  </a:lnTo>
                  <a:lnTo>
                    <a:pt x="0" y="785399"/>
                  </a:lnTo>
                  <a:lnTo>
                    <a:pt x="0" y="0"/>
                  </a:lnTo>
                  <a:close/>
                </a:path>
              </a:pathLst>
            </a:custGeom>
            <a:ln w="19049">
              <a:solidFill>
                <a:srgbClr val="FF0000"/>
              </a:solidFill>
            </a:ln>
          </p:spPr>
          <p:txBody>
            <a:bodyPr wrap="square" lIns="0" tIns="0" rIns="0" bIns="0" rtlCol="0"/>
            <a:lstStyle/>
            <a:p/>
          </p:txBody>
        </p:sp>
        <p:pic>
          <p:nvPicPr>
            <p:cNvPr id="16" name="object 7"/>
            <p:cNvPicPr/>
            <p:nvPr/>
          </p:nvPicPr>
          <p:blipFill>
            <a:blip r:embed="rId3" cstate="print"/>
            <a:stretch>
              <a:fillRect/>
            </a:stretch>
          </p:blipFill>
          <p:spPr>
            <a:xfrm>
              <a:off x="283387" y="1998350"/>
              <a:ext cx="1409699" cy="390524"/>
            </a:xfrm>
            <a:prstGeom prst="rect">
              <a:avLst/>
            </a:prstGeom>
          </p:spPr>
        </p:pic>
        <p:pic>
          <p:nvPicPr>
            <p:cNvPr id="17" name="object 8"/>
            <p:cNvPicPr/>
            <p:nvPr/>
          </p:nvPicPr>
          <p:blipFill>
            <a:blip r:embed="rId4" cstate="print"/>
            <a:stretch>
              <a:fillRect/>
            </a:stretch>
          </p:blipFill>
          <p:spPr>
            <a:xfrm>
              <a:off x="2123437" y="1884050"/>
              <a:ext cx="2009774" cy="619124"/>
            </a:xfrm>
            <a:prstGeom prst="rect">
              <a:avLst/>
            </a:prstGeom>
          </p:spPr>
        </p:pic>
      </p:grpSp>
      <p:grpSp>
        <p:nvGrpSpPr>
          <p:cNvPr id="18" name="object 5"/>
          <p:cNvGrpSpPr/>
          <p:nvPr/>
        </p:nvGrpSpPr>
        <p:grpSpPr>
          <a:xfrm>
            <a:off x="838200" y="3391045"/>
            <a:ext cx="4185285" cy="804545"/>
            <a:chOff x="167275" y="2717225"/>
            <a:chExt cx="4185285" cy="804545"/>
          </a:xfrm>
        </p:grpSpPr>
        <p:sp>
          <p:nvSpPr>
            <p:cNvPr id="19" name="object 6"/>
            <p:cNvSpPr/>
            <p:nvPr/>
          </p:nvSpPr>
          <p:spPr>
            <a:xfrm>
              <a:off x="176800" y="2726750"/>
              <a:ext cx="4166235" cy="785495"/>
            </a:xfrm>
            <a:custGeom>
              <a:avLst/>
              <a:gdLst/>
              <a:ahLst/>
              <a:cxnLst/>
              <a:rect l="l" t="t" r="r" b="b"/>
              <a:pathLst>
                <a:path w="4166235" h="785495">
                  <a:moveTo>
                    <a:pt x="0" y="0"/>
                  </a:moveTo>
                  <a:lnTo>
                    <a:pt x="4166099" y="0"/>
                  </a:lnTo>
                  <a:lnTo>
                    <a:pt x="4166099" y="785399"/>
                  </a:lnTo>
                  <a:lnTo>
                    <a:pt x="0" y="785399"/>
                  </a:lnTo>
                  <a:lnTo>
                    <a:pt x="0" y="0"/>
                  </a:lnTo>
                  <a:close/>
                </a:path>
              </a:pathLst>
            </a:custGeom>
            <a:ln w="19049">
              <a:solidFill>
                <a:srgbClr val="0000FF"/>
              </a:solidFill>
            </a:ln>
          </p:spPr>
          <p:txBody>
            <a:bodyPr wrap="square" lIns="0" tIns="0" rIns="0" bIns="0" rtlCol="0"/>
            <a:lstStyle/>
            <a:p/>
          </p:txBody>
        </p:sp>
        <p:pic>
          <p:nvPicPr>
            <p:cNvPr id="20" name="object 7"/>
            <p:cNvPicPr/>
            <p:nvPr/>
          </p:nvPicPr>
          <p:blipFill>
            <a:blip r:embed="rId5" cstate="print"/>
            <a:stretch>
              <a:fillRect/>
            </a:stretch>
          </p:blipFill>
          <p:spPr>
            <a:xfrm>
              <a:off x="329200" y="2892225"/>
              <a:ext cx="942974" cy="457199"/>
            </a:xfrm>
            <a:prstGeom prst="rect">
              <a:avLst/>
            </a:prstGeom>
          </p:spPr>
        </p:pic>
        <p:pic>
          <p:nvPicPr>
            <p:cNvPr id="21" name="object 8"/>
            <p:cNvPicPr/>
            <p:nvPr/>
          </p:nvPicPr>
          <p:blipFill>
            <a:blip r:embed="rId6" cstate="print"/>
            <a:stretch>
              <a:fillRect/>
            </a:stretch>
          </p:blipFill>
          <p:spPr>
            <a:xfrm>
              <a:off x="2076775" y="2825550"/>
              <a:ext cx="2047874" cy="590549"/>
            </a:xfrm>
            <a:prstGeom prst="rect">
              <a:avLst/>
            </a:prstGeom>
          </p:spPr>
        </p:pic>
      </p:grpSp>
      <p:sp>
        <p:nvSpPr>
          <p:cNvPr id="22" name="object 19"/>
          <p:cNvSpPr txBox="1"/>
          <p:nvPr/>
        </p:nvSpPr>
        <p:spPr>
          <a:xfrm>
            <a:off x="1260744" y="4469298"/>
            <a:ext cx="809625"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Arial" panose="020B0604020202020204"/>
                <a:cs typeface="Arial" panose="020B0604020202020204"/>
              </a:rPr>
              <a:t>Want:</a:t>
            </a:r>
            <a:endParaRPr sz="2400">
              <a:latin typeface="Arial" panose="020B0604020202020204"/>
              <a:cs typeface="Arial" panose="020B0604020202020204"/>
            </a:endParaRPr>
          </a:p>
        </p:txBody>
      </p:sp>
      <p:pic>
        <p:nvPicPr>
          <p:cNvPr id="23" name="object 20"/>
          <p:cNvPicPr/>
          <p:nvPr/>
        </p:nvPicPr>
        <p:blipFill>
          <a:blip r:embed="rId7" cstate="print"/>
          <a:stretch>
            <a:fillRect/>
          </a:stretch>
        </p:blipFill>
        <p:spPr>
          <a:xfrm>
            <a:off x="2366045" y="4351540"/>
            <a:ext cx="1556845" cy="619199"/>
          </a:xfrm>
          <a:prstGeom prst="rect">
            <a:avLst/>
          </a:prstGeom>
        </p:spPr>
      </p:pic>
      <p:sp>
        <p:nvSpPr>
          <p:cNvPr id="31" name="TextBox 30"/>
          <p:cNvSpPr txBox="1"/>
          <p:nvPr/>
        </p:nvSpPr>
        <p:spPr>
          <a:xfrm>
            <a:off x="10555637" y="2362659"/>
            <a:ext cx="312906" cy="369332"/>
          </a:xfrm>
          <a:prstGeom prst="rect">
            <a:avLst/>
          </a:prstGeom>
          <a:noFill/>
        </p:spPr>
        <p:txBody>
          <a:bodyPr wrap="none" rtlCol="0">
            <a:spAutoFit/>
          </a:bodyPr>
          <a:lstStyle/>
          <a:p>
            <a:r>
              <a:rPr lang="en-US" dirty="0">
                <a:solidFill>
                  <a:srgbClr val="C00000"/>
                </a:solidFill>
              </a:rPr>
              <a:t>1</a:t>
            </a:r>
            <a:endParaRPr lang="en-US" dirty="0">
              <a:solidFill>
                <a:srgbClr val="C00000"/>
              </a:solidFill>
            </a:endParaRPr>
          </a:p>
        </p:txBody>
      </p:sp>
      <p:sp>
        <p:nvSpPr>
          <p:cNvPr id="33" name="object 9"/>
          <p:cNvSpPr/>
          <p:nvPr/>
        </p:nvSpPr>
        <p:spPr>
          <a:xfrm>
            <a:off x="7569359" y="3051955"/>
            <a:ext cx="3044825" cy="348615"/>
          </a:xfrm>
          <a:custGeom>
            <a:avLst/>
            <a:gdLst/>
            <a:ahLst/>
            <a:cxnLst/>
            <a:rect l="l" t="t" r="r" b="b"/>
            <a:pathLst>
              <a:path w="3044825" h="348614">
                <a:moveTo>
                  <a:pt x="3044541" y="348501"/>
                </a:moveTo>
                <a:lnTo>
                  <a:pt x="0" y="0"/>
                </a:lnTo>
              </a:path>
            </a:pathLst>
          </a:custGeom>
          <a:ln w="19049">
            <a:solidFill>
              <a:srgbClr val="FF00FF"/>
            </a:solidFill>
          </a:ln>
        </p:spPr>
        <p:txBody>
          <a:bodyPr wrap="square" lIns="0" tIns="0" rIns="0" bIns="0" rtlCol="0"/>
          <a:lstStyle/>
          <a:p/>
        </p:txBody>
      </p:sp>
      <p:pic>
        <p:nvPicPr>
          <p:cNvPr id="34" name="object 10"/>
          <p:cNvPicPr/>
          <p:nvPr/>
        </p:nvPicPr>
        <p:blipFill>
          <a:blip r:embed="rId8" cstate="print"/>
          <a:stretch>
            <a:fillRect/>
          </a:stretch>
        </p:blipFill>
        <p:spPr>
          <a:xfrm>
            <a:off x="7473945" y="3011169"/>
            <a:ext cx="108517" cy="81572"/>
          </a:xfrm>
          <a:prstGeom prst="rect">
            <a:avLst/>
          </a:prstGeom>
        </p:spPr>
      </p:pic>
      <p:pic>
        <p:nvPicPr>
          <p:cNvPr id="35" name="object 11"/>
          <p:cNvPicPr/>
          <p:nvPr/>
        </p:nvPicPr>
        <p:blipFill>
          <a:blip r:embed="rId9" cstate="print"/>
          <a:stretch>
            <a:fillRect/>
          </a:stretch>
        </p:blipFill>
        <p:spPr>
          <a:xfrm>
            <a:off x="10535793" y="3408562"/>
            <a:ext cx="414511" cy="619199"/>
          </a:xfrm>
          <a:prstGeom prst="rect">
            <a:avLst/>
          </a:prstGeom>
        </p:spPr>
      </p:pic>
      <p:sp>
        <p:nvSpPr>
          <p:cNvPr id="36" name="object 12"/>
          <p:cNvSpPr/>
          <p:nvPr/>
        </p:nvSpPr>
        <p:spPr>
          <a:xfrm>
            <a:off x="10526268" y="3399037"/>
            <a:ext cx="485775" cy="638810"/>
          </a:xfrm>
          <a:custGeom>
            <a:avLst/>
            <a:gdLst/>
            <a:ahLst/>
            <a:cxnLst/>
            <a:rect l="l" t="t" r="r" b="b"/>
            <a:pathLst>
              <a:path w="485775" h="638810">
                <a:moveTo>
                  <a:pt x="0" y="0"/>
                </a:moveTo>
                <a:lnTo>
                  <a:pt x="485374" y="0"/>
                </a:lnTo>
                <a:lnTo>
                  <a:pt x="485374" y="638249"/>
                </a:lnTo>
                <a:lnTo>
                  <a:pt x="0" y="638249"/>
                </a:lnTo>
                <a:lnTo>
                  <a:pt x="0" y="0"/>
                </a:lnTo>
                <a:close/>
              </a:path>
            </a:pathLst>
          </a:custGeom>
          <a:ln w="19049">
            <a:solidFill>
              <a:srgbClr val="FF00FF"/>
            </a:solidFill>
          </a:ln>
        </p:spPr>
        <p:txBody>
          <a:bodyPr wrap="square" lIns="0" tIns="0" rIns="0" bIns="0" rtlCol="0"/>
          <a:lstStyle/>
          <a:p/>
        </p:txBody>
      </p:sp>
      <p:sp>
        <p:nvSpPr>
          <p:cNvPr id="37" name="TextBox 36"/>
          <p:cNvSpPr txBox="1"/>
          <p:nvPr/>
        </p:nvSpPr>
        <p:spPr>
          <a:xfrm>
            <a:off x="6806566" y="2907268"/>
            <a:ext cx="312906" cy="369332"/>
          </a:xfrm>
          <a:prstGeom prst="rect">
            <a:avLst/>
          </a:prstGeom>
          <a:noFill/>
        </p:spPr>
        <p:txBody>
          <a:bodyPr wrap="none" rtlCol="0">
            <a:spAutoFit/>
          </a:bodyPr>
          <a:lstStyle/>
          <a:p>
            <a:r>
              <a:rPr lang="en-US" dirty="0">
                <a:solidFill>
                  <a:srgbClr val="C00000"/>
                </a:solidFill>
              </a:rPr>
              <a:t>3</a:t>
            </a:r>
            <a:endParaRPr lang="en-US" dirty="0">
              <a:solidFill>
                <a:srgbClr val="C0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r>
              <a:rPr lang="en-US" spc="-30" dirty="0"/>
              <a:t> </a:t>
            </a:r>
            <a:r>
              <a:rPr lang="en-US" dirty="0"/>
              <a:t>a</a:t>
            </a:r>
            <a:r>
              <a:rPr lang="en-US" spc="-30" dirty="0"/>
              <a:t> </a:t>
            </a:r>
            <a:r>
              <a:rPr lang="en-US" dirty="0"/>
              <a:t>simple</a:t>
            </a:r>
            <a:r>
              <a:rPr lang="en-US" spc="-30" dirty="0"/>
              <a:t> </a:t>
            </a:r>
            <a:r>
              <a:rPr lang="en-US" spc="-10" dirty="0"/>
              <a:t>example</a:t>
            </a:r>
            <a:endParaRPr lang="en-US" dirty="0"/>
          </a:p>
        </p:txBody>
      </p:sp>
      <p:pic>
        <p:nvPicPr>
          <p:cNvPr id="3" name="object 3"/>
          <p:cNvPicPr/>
          <p:nvPr/>
        </p:nvPicPr>
        <p:blipFill>
          <a:blip r:embed="rId1" cstate="print"/>
          <a:stretch>
            <a:fillRect/>
          </a:stretch>
        </p:blipFill>
        <p:spPr>
          <a:xfrm>
            <a:off x="838200" y="1123352"/>
            <a:ext cx="2847974" cy="438149"/>
          </a:xfrm>
          <a:prstGeom prst="rect">
            <a:avLst/>
          </a:prstGeom>
        </p:spPr>
      </p:pic>
      <p:sp>
        <p:nvSpPr>
          <p:cNvPr id="8" name="TextBox 7"/>
          <p:cNvSpPr txBox="1"/>
          <p:nvPr/>
        </p:nvSpPr>
        <p:spPr>
          <a:xfrm>
            <a:off x="990600" y="6488668"/>
            <a:ext cx="3147015" cy="369332"/>
          </a:xfrm>
          <a:prstGeom prst="rect">
            <a:avLst/>
          </a:prstGeom>
          <a:noFill/>
        </p:spPr>
        <p:txBody>
          <a:bodyPr wrap="none" rtlCol="0">
            <a:spAutoFit/>
          </a:bodyPr>
          <a:lstStyle/>
          <a:p>
            <a:r>
              <a:rPr lang="en-US" dirty="0"/>
              <a:t>Reference: Stanford CS231n</a:t>
            </a:r>
            <a:endParaRPr lang="en-US" dirty="0"/>
          </a:p>
        </p:txBody>
      </p:sp>
      <p:sp>
        <p:nvSpPr>
          <p:cNvPr id="9" name="object 10"/>
          <p:cNvSpPr txBox="1"/>
          <p:nvPr/>
        </p:nvSpPr>
        <p:spPr>
          <a:xfrm>
            <a:off x="829733" y="1713527"/>
            <a:ext cx="316420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37761C"/>
                </a:solidFill>
                <a:latin typeface="Arial" panose="020B0604020202020204"/>
                <a:cs typeface="Arial" panose="020B0604020202020204"/>
              </a:rPr>
              <a:t>e.g.</a:t>
            </a:r>
            <a:r>
              <a:rPr sz="2400" spc="-20"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x</a:t>
            </a:r>
            <a:r>
              <a:rPr sz="2400" spc="-5"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a:t>
            </a:r>
            <a:r>
              <a:rPr sz="2400" spc="-10"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-2,</a:t>
            </a:r>
            <a:r>
              <a:rPr sz="2400" spc="-5"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y</a:t>
            </a:r>
            <a:r>
              <a:rPr sz="2400" spc="-10"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a:t>
            </a:r>
            <a:r>
              <a:rPr sz="2400" spc="-5"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5,</a:t>
            </a:r>
            <a:r>
              <a:rPr sz="2400" spc="-10"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z</a:t>
            </a:r>
            <a:r>
              <a:rPr sz="2400" spc="-5"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a:t>
            </a:r>
            <a:r>
              <a:rPr sz="2400" spc="-5"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a:t>
            </a:r>
            <a:r>
              <a:rPr sz="2400" spc="-50" dirty="0">
                <a:solidFill>
                  <a:srgbClr val="37761C"/>
                </a:solidFill>
                <a:latin typeface="Arial" panose="020B0604020202020204"/>
                <a:cs typeface="Arial" panose="020B0604020202020204"/>
              </a:rPr>
              <a:t>4</a:t>
            </a:r>
            <a:endParaRPr sz="2400" dirty="0">
              <a:latin typeface="Arial" panose="020B0604020202020204"/>
              <a:cs typeface="Arial" panose="020B0604020202020204"/>
            </a:endParaRPr>
          </a:p>
        </p:txBody>
      </p:sp>
      <p:grpSp>
        <p:nvGrpSpPr>
          <p:cNvPr id="10" name="object 5"/>
          <p:cNvGrpSpPr/>
          <p:nvPr/>
        </p:nvGrpSpPr>
        <p:grpSpPr>
          <a:xfrm>
            <a:off x="6518910" y="1106419"/>
            <a:ext cx="4530090" cy="2075814"/>
            <a:chOff x="4496425" y="145149"/>
            <a:chExt cx="4530090" cy="2075814"/>
          </a:xfrm>
        </p:grpSpPr>
        <p:pic>
          <p:nvPicPr>
            <p:cNvPr id="11" name="object 6"/>
            <p:cNvPicPr/>
            <p:nvPr/>
          </p:nvPicPr>
          <p:blipFill>
            <a:blip r:embed="rId2" cstate="print"/>
            <a:stretch>
              <a:fillRect/>
            </a:stretch>
          </p:blipFill>
          <p:spPr>
            <a:xfrm>
              <a:off x="4505950" y="154674"/>
              <a:ext cx="4510699" cy="2056724"/>
            </a:xfrm>
            <a:prstGeom prst="rect">
              <a:avLst/>
            </a:prstGeom>
          </p:spPr>
        </p:pic>
        <p:sp>
          <p:nvSpPr>
            <p:cNvPr id="12" name="object 7"/>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p:txBody>
        </p:sp>
        <p:sp>
          <p:nvSpPr>
            <p:cNvPr id="13" name="object 8"/>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p:txBody>
        </p:sp>
      </p:grpSp>
      <p:grpSp>
        <p:nvGrpSpPr>
          <p:cNvPr id="14" name="object 5"/>
          <p:cNvGrpSpPr/>
          <p:nvPr/>
        </p:nvGrpSpPr>
        <p:grpSpPr>
          <a:xfrm>
            <a:off x="829733" y="2416850"/>
            <a:ext cx="4185285" cy="804545"/>
            <a:chOff x="156774" y="1809650"/>
            <a:chExt cx="4185285" cy="804545"/>
          </a:xfrm>
        </p:grpSpPr>
        <p:sp>
          <p:nvSpPr>
            <p:cNvPr id="15" name="object 6"/>
            <p:cNvSpPr/>
            <p:nvPr/>
          </p:nvSpPr>
          <p:spPr>
            <a:xfrm>
              <a:off x="166299" y="1819175"/>
              <a:ext cx="4166235" cy="785495"/>
            </a:xfrm>
            <a:custGeom>
              <a:avLst/>
              <a:gdLst/>
              <a:ahLst/>
              <a:cxnLst/>
              <a:rect l="l" t="t" r="r" b="b"/>
              <a:pathLst>
                <a:path w="4166235" h="785494">
                  <a:moveTo>
                    <a:pt x="0" y="0"/>
                  </a:moveTo>
                  <a:lnTo>
                    <a:pt x="4166099" y="0"/>
                  </a:lnTo>
                  <a:lnTo>
                    <a:pt x="4166099" y="785399"/>
                  </a:lnTo>
                  <a:lnTo>
                    <a:pt x="0" y="785399"/>
                  </a:lnTo>
                  <a:lnTo>
                    <a:pt x="0" y="0"/>
                  </a:lnTo>
                  <a:close/>
                </a:path>
              </a:pathLst>
            </a:custGeom>
            <a:ln w="19049">
              <a:solidFill>
                <a:srgbClr val="FF0000"/>
              </a:solidFill>
            </a:ln>
          </p:spPr>
          <p:txBody>
            <a:bodyPr wrap="square" lIns="0" tIns="0" rIns="0" bIns="0" rtlCol="0"/>
            <a:lstStyle/>
            <a:p/>
          </p:txBody>
        </p:sp>
        <p:pic>
          <p:nvPicPr>
            <p:cNvPr id="16" name="object 7"/>
            <p:cNvPicPr/>
            <p:nvPr/>
          </p:nvPicPr>
          <p:blipFill>
            <a:blip r:embed="rId3" cstate="print"/>
            <a:stretch>
              <a:fillRect/>
            </a:stretch>
          </p:blipFill>
          <p:spPr>
            <a:xfrm>
              <a:off x="283387" y="1998350"/>
              <a:ext cx="1409699" cy="390524"/>
            </a:xfrm>
            <a:prstGeom prst="rect">
              <a:avLst/>
            </a:prstGeom>
          </p:spPr>
        </p:pic>
        <p:pic>
          <p:nvPicPr>
            <p:cNvPr id="17" name="object 8"/>
            <p:cNvPicPr/>
            <p:nvPr/>
          </p:nvPicPr>
          <p:blipFill>
            <a:blip r:embed="rId4" cstate="print"/>
            <a:stretch>
              <a:fillRect/>
            </a:stretch>
          </p:blipFill>
          <p:spPr>
            <a:xfrm>
              <a:off x="2123437" y="1884050"/>
              <a:ext cx="2009774" cy="619124"/>
            </a:xfrm>
            <a:prstGeom prst="rect">
              <a:avLst/>
            </a:prstGeom>
          </p:spPr>
        </p:pic>
      </p:grpSp>
      <p:grpSp>
        <p:nvGrpSpPr>
          <p:cNvPr id="18" name="object 5"/>
          <p:cNvGrpSpPr/>
          <p:nvPr/>
        </p:nvGrpSpPr>
        <p:grpSpPr>
          <a:xfrm>
            <a:off x="838200" y="3391045"/>
            <a:ext cx="4185285" cy="804545"/>
            <a:chOff x="167275" y="2717225"/>
            <a:chExt cx="4185285" cy="804545"/>
          </a:xfrm>
        </p:grpSpPr>
        <p:sp>
          <p:nvSpPr>
            <p:cNvPr id="19" name="object 6"/>
            <p:cNvSpPr/>
            <p:nvPr/>
          </p:nvSpPr>
          <p:spPr>
            <a:xfrm>
              <a:off x="176800" y="2726750"/>
              <a:ext cx="4166235" cy="785495"/>
            </a:xfrm>
            <a:custGeom>
              <a:avLst/>
              <a:gdLst/>
              <a:ahLst/>
              <a:cxnLst/>
              <a:rect l="l" t="t" r="r" b="b"/>
              <a:pathLst>
                <a:path w="4166235" h="785495">
                  <a:moveTo>
                    <a:pt x="0" y="0"/>
                  </a:moveTo>
                  <a:lnTo>
                    <a:pt x="4166099" y="0"/>
                  </a:lnTo>
                  <a:lnTo>
                    <a:pt x="4166099" y="785399"/>
                  </a:lnTo>
                  <a:lnTo>
                    <a:pt x="0" y="785399"/>
                  </a:lnTo>
                  <a:lnTo>
                    <a:pt x="0" y="0"/>
                  </a:lnTo>
                  <a:close/>
                </a:path>
              </a:pathLst>
            </a:custGeom>
            <a:ln w="19049">
              <a:solidFill>
                <a:srgbClr val="0000FF"/>
              </a:solidFill>
            </a:ln>
          </p:spPr>
          <p:txBody>
            <a:bodyPr wrap="square" lIns="0" tIns="0" rIns="0" bIns="0" rtlCol="0"/>
            <a:lstStyle/>
            <a:p/>
          </p:txBody>
        </p:sp>
        <p:pic>
          <p:nvPicPr>
            <p:cNvPr id="20" name="object 7"/>
            <p:cNvPicPr/>
            <p:nvPr/>
          </p:nvPicPr>
          <p:blipFill>
            <a:blip r:embed="rId5" cstate="print"/>
            <a:stretch>
              <a:fillRect/>
            </a:stretch>
          </p:blipFill>
          <p:spPr>
            <a:xfrm>
              <a:off x="329200" y="2892225"/>
              <a:ext cx="942974" cy="457199"/>
            </a:xfrm>
            <a:prstGeom prst="rect">
              <a:avLst/>
            </a:prstGeom>
          </p:spPr>
        </p:pic>
        <p:pic>
          <p:nvPicPr>
            <p:cNvPr id="21" name="object 8"/>
            <p:cNvPicPr/>
            <p:nvPr/>
          </p:nvPicPr>
          <p:blipFill>
            <a:blip r:embed="rId6" cstate="print"/>
            <a:stretch>
              <a:fillRect/>
            </a:stretch>
          </p:blipFill>
          <p:spPr>
            <a:xfrm>
              <a:off x="2076775" y="2825550"/>
              <a:ext cx="2047874" cy="590549"/>
            </a:xfrm>
            <a:prstGeom prst="rect">
              <a:avLst/>
            </a:prstGeom>
          </p:spPr>
        </p:pic>
      </p:grpSp>
      <p:sp>
        <p:nvSpPr>
          <p:cNvPr id="22" name="object 19"/>
          <p:cNvSpPr txBox="1"/>
          <p:nvPr/>
        </p:nvSpPr>
        <p:spPr>
          <a:xfrm>
            <a:off x="1260744" y="4469298"/>
            <a:ext cx="809625"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Arial" panose="020B0604020202020204"/>
                <a:cs typeface="Arial" panose="020B0604020202020204"/>
              </a:rPr>
              <a:t>Want:</a:t>
            </a:r>
            <a:endParaRPr sz="2400">
              <a:latin typeface="Arial" panose="020B0604020202020204"/>
              <a:cs typeface="Arial" panose="020B0604020202020204"/>
            </a:endParaRPr>
          </a:p>
        </p:txBody>
      </p:sp>
      <p:pic>
        <p:nvPicPr>
          <p:cNvPr id="23" name="object 20"/>
          <p:cNvPicPr/>
          <p:nvPr/>
        </p:nvPicPr>
        <p:blipFill>
          <a:blip r:embed="rId7" cstate="print"/>
          <a:stretch>
            <a:fillRect/>
          </a:stretch>
        </p:blipFill>
        <p:spPr>
          <a:xfrm>
            <a:off x="2366045" y="4351540"/>
            <a:ext cx="1556845" cy="619199"/>
          </a:xfrm>
          <a:prstGeom prst="rect">
            <a:avLst/>
          </a:prstGeom>
        </p:spPr>
      </p:pic>
      <p:sp>
        <p:nvSpPr>
          <p:cNvPr id="31" name="TextBox 30"/>
          <p:cNvSpPr txBox="1"/>
          <p:nvPr/>
        </p:nvSpPr>
        <p:spPr>
          <a:xfrm>
            <a:off x="10555637" y="2362659"/>
            <a:ext cx="312906" cy="369332"/>
          </a:xfrm>
          <a:prstGeom prst="rect">
            <a:avLst/>
          </a:prstGeom>
          <a:noFill/>
        </p:spPr>
        <p:txBody>
          <a:bodyPr wrap="none" rtlCol="0">
            <a:spAutoFit/>
          </a:bodyPr>
          <a:lstStyle/>
          <a:p>
            <a:r>
              <a:rPr lang="en-US" dirty="0">
                <a:solidFill>
                  <a:srgbClr val="C00000"/>
                </a:solidFill>
              </a:rPr>
              <a:t>1</a:t>
            </a:r>
            <a:endParaRPr lang="en-US" dirty="0">
              <a:solidFill>
                <a:srgbClr val="C00000"/>
              </a:solidFill>
            </a:endParaRPr>
          </a:p>
        </p:txBody>
      </p:sp>
      <p:sp>
        <p:nvSpPr>
          <p:cNvPr id="37" name="TextBox 36"/>
          <p:cNvSpPr txBox="1"/>
          <p:nvPr/>
        </p:nvSpPr>
        <p:spPr>
          <a:xfrm>
            <a:off x="6806566" y="2907268"/>
            <a:ext cx="312906" cy="369332"/>
          </a:xfrm>
          <a:prstGeom prst="rect">
            <a:avLst/>
          </a:prstGeom>
          <a:noFill/>
        </p:spPr>
        <p:txBody>
          <a:bodyPr wrap="none" rtlCol="0">
            <a:spAutoFit/>
          </a:bodyPr>
          <a:lstStyle/>
          <a:p>
            <a:r>
              <a:rPr lang="en-US" dirty="0">
                <a:solidFill>
                  <a:srgbClr val="C00000"/>
                </a:solidFill>
              </a:rPr>
              <a:t>3</a:t>
            </a:r>
            <a:endParaRPr lang="en-US" dirty="0">
              <a:solidFill>
                <a:srgbClr val="C00000"/>
              </a:solidFill>
            </a:endParaRPr>
          </a:p>
        </p:txBody>
      </p:sp>
      <p:grpSp>
        <p:nvGrpSpPr>
          <p:cNvPr id="4" name="Group 3"/>
          <p:cNvGrpSpPr/>
          <p:nvPr/>
        </p:nvGrpSpPr>
        <p:grpSpPr>
          <a:xfrm>
            <a:off x="9045019" y="2224601"/>
            <a:ext cx="1766713" cy="2078529"/>
            <a:chOff x="8550695" y="3371722"/>
            <a:chExt cx="1766713" cy="2078529"/>
          </a:xfrm>
        </p:grpSpPr>
        <p:sp>
          <p:nvSpPr>
            <p:cNvPr id="29" name="object 9"/>
            <p:cNvSpPr/>
            <p:nvPr/>
          </p:nvSpPr>
          <p:spPr>
            <a:xfrm>
              <a:off x="8624919" y="3438587"/>
              <a:ext cx="1421130" cy="1259205"/>
            </a:xfrm>
            <a:custGeom>
              <a:avLst/>
              <a:gdLst/>
              <a:ahLst/>
              <a:cxnLst/>
              <a:rect l="l" t="t" r="r" b="b"/>
              <a:pathLst>
                <a:path w="1421129" h="1259205">
                  <a:moveTo>
                    <a:pt x="1420759" y="1259188"/>
                  </a:moveTo>
                  <a:lnTo>
                    <a:pt x="0" y="0"/>
                  </a:lnTo>
                </a:path>
              </a:pathLst>
            </a:custGeom>
            <a:ln w="19049">
              <a:solidFill>
                <a:srgbClr val="FF00FF"/>
              </a:solidFill>
            </a:ln>
          </p:spPr>
          <p:txBody>
            <a:bodyPr wrap="square" lIns="0" tIns="0" rIns="0" bIns="0" rtlCol="0"/>
            <a:lstStyle/>
            <a:p/>
          </p:txBody>
        </p:sp>
        <p:pic>
          <p:nvPicPr>
            <p:cNvPr id="30" name="object 10"/>
            <p:cNvPicPr/>
            <p:nvPr/>
          </p:nvPicPr>
          <p:blipFill>
            <a:blip r:embed="rId8" cstate="print"/>
            <a:stretch>
              <a:fillRect/>
            </a:stretch>
          </p:blipFill>
          <p:spPr>
            <a:xfrm>
              <a:off x="8550695" y="3371722"/>
              <a:ext cx="104618" cy="99938"/>
            </a:xfrm>
            <a:prstGeom prst="rect">
              <a:avLst/>
            </a:prstGeom>
          </p:spPr>
        </p:pic>
        <p:pic>
          <p:nvPicPr>
            <p:cNvPr id="32" name="object 11"/>
            <p:cNvPicPr/>
            <p:nvPr/>
          </p:nvPicPr>
          <p:blipFill>
            <a:blip r:embed="rId9" cstate="print"/>
            <a:stretch>
              <a:fillRect/>
            </a:stretch>
          </p:blipFill>
          <p:spPr>
            <a:xfrm>
              <a:off x="9850683" y="4697776"/>
              <a:ext cx="457199" cy="742949"/>
            </a:xfrm>
            <a:prstGeom prst="rect">
              <a:avLst/>
            </a:prstGeom>
          </p:spPr>
        </p:pic>
        <p:sp>
          <p:nvSpPr>
            <p:cNvPr id="38" name="object 12"/>
            <p:cNvSpPr/>
            <p:nvPr/>
          </p:nvSpPr>
          <p:spPr>
            <a:xfrm>
              <a:off x="9841158" y="4688251"/>
              <a:ext cx="476250" cy="762000"/>
            </a:xfrm>
            <a:custGeom>
              <a:avLst/>
              <a:gdLst/>
              <a:ahLst/>
              <a:cxnLst/>
              <a:rect l="l" t="t" r="r" b="b"/>
              <a:pathLst>
                <a:path w="476250" h="762000">
                  <a:moveTo>
                    <a:pt x="0" y="0"/>
                  </a:moveTo>
                  <a:lnTo>
                    <a:pt x="476249" y="0"/>
                  </a:lnTo>
                  <a:lnTo>
                    <a:pt x="476249" y="761999"/>
                  </a:lnTo>
                  <a:lnTo>
                    <a:pt x="0" y="761999"/>
                  </a:lnTo>
                  <a:lnTo>
                    <a:pt x="0" y="0"/>
                  </a:lnTo>
                  <a:close/>
                </a:path>
              </a:pathLst>
            </a:custGeom>
            <a:ln w="19049">
              <a:solidFill>
                <a:srgbClr val="FF00FF"/>
              </a:solidFill>
            </a:ln>
          </p:spPr>
          <p:txBody>
            <a:bodyPr wrap="square" lIns="0" tIns="0" rIns="0" bIns="0" rtlCol="0"/>
            <a:lstStyle/>
            <a:p/>
          </p:txBody>
        </p:sp>
      </p:grpSp>
      <p:sp>
        <p:nvSpPr>
          <p:cNvPr id="39" name="TextBox 38"/>
          <p:cNvSpPr txBox="1"/>
          <p:nvPr/>
        </p:nvSpPr>
        <p:spPr>
          <a:xfrm>
            <a:off x="8655169" y="1804117"/>
            <a:ext cx="389850" cy="369332"/>
          </a:xfrm>
          <a:prstGeom prst="rect">
            <a:avLst/>
          </a:prstGeom>
          <a:noFill/>
        </p:spPr>
        <p:txBody>
          <a:bodyPr wrap="none" rtlCol="0">
            <a:spAutoFit/>
          </a:bodyPr>
          <a:lstStyle/>
          <a:p>
            <a:r>
              <a:rPr lang="en-US" dirty="0">
                <a:solidFill>
                  <a:srgbClr val="C00000"/>
                </a:solidFill>
              </a:rPr>
              <a:t>-4</a:t>
            </a:r>
            <a:endParaRPr lang="en-US" dirty="0">
              <a:solidFill>
                <a:srgbClr val="C0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r>
              <a:rPr lang="en-US" spc="-30" dirty="0"/>
              <a:t> </a:t>
            </a:r>
            <a:r>
              <a:rPr lang="en-US" dirty="0"/>
              <a:t>a</a:t>
            </a:r>
            <a:r>
              <a:rPr lang="en-US" spc="-30" dirty="0"/>
              <a:t> </a:t>
            </a:r>
            <a:r>
              <a:rPr lang="en-US" dirty="0"/>
              <a:t>simple</a:t>
            </a:r>
            <a:r>
              <a:rPr lang="en-US" spc="-30" dirty="0"/>
              <a:t> </a:t>
            </a:r>
            <a:r>
              <a:rPr lang="en-US" spc="-10" dirty="0"/>
              <a:t>example</a:t>
            </a:r>
            <a:endParaRPr lang="en-US" dirty="0"/>
          </a:p>
        </p:txBody>
      </p:sp>
      <p:pic>
        <p:nvPicPr>
          <p:cNvPr id="3" name="object 3"/>
          <p:cNvPicPr/>
          <p:nvPr/>
        </p:nvPicPr>
        <p:blipFill>
          <a:blip r:embed="rId1" cstate="print"/>
          <a:stretch>
            <a:fillRect/>
          </a:stretch>
        </p:blipFill>
        <p:spPr>
          <a:xfrm>
            <a:off x="838200" y="1123352"/>
            <a:ext cx="2847974" cy="438149"/>
          </a:xfrm>
          <a:prstGeom prst="rect">
            <a:avLst/>
          </a:prstGeom>
        </p:spPr>
      </p:pic>
      <p:sp>
        <p:nvSpPr>
          <p:cNvPr id="8" name="TextBox 7"/>
          <p:cNvSpPr txBox="1"/>
          <p:nvPr/>
        </p:nvSpPr>
        <p:spPr>
          <a:xfrm>
            <a:off x="990600" y="6488668"/>
            <a:ext cx="3147015" cy="369332"/>
          </a:xfrm>
          <a:prstGeom prst="rect">
            <a:avLst/>
          </a:prstGeom>
          <a:noFill/>
        </p:spPr>
        <p:txBody>
          <a:bodyPr wrap="none" rtlCol="0">
            <a:spAutoFit/>
          </a:bodyPr>
          <a:lstStyle/>
          <a:p>
            <a:r>
              <a:rPr lang="en-US" dirty="0"/>
              <a:t>Reference: Stanford CS231n</a:t>
            </a:r>
            <a:endParaRPr lang="en-US" dirty="0"/>
          </a:p>
        </p:txBody>
      </p:sp>
      <p:sp>
        <p:nvSpPr>
          <p:cNvPr id="9" name="object 10"/>
          <p:cNvSpPr txBox="1"/>
          <p:nvPr/>
        </p:nvSpPr>
        <p:spPr>
          <a:xfrm>
            <a:off x="829733" y="1713527"/>
            <a:ext cx="316420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37761C"/>
                </a:solidFill>
                <a:latin typeface="Arial" panose="020B0604020202020204"/>
                <a:cs typeface="Arial" panose="020B0604020202020204"/>
              </a:rPr>
              <a:t>e.g.</a:t>
            </a:r>
            <a:r>
              <a:rPr sz="2400" spc="-20"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x</a:t>
            </a:r>
            <a:r>
              <a:rPr sz="2400" spc="-5"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a:t>
            </a:r>
            <a:r>
              <a:rPr sz="2400" spc="-10"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-2,</a:t>
            </a:r>
            <a:r>
              <a:rPr sz="2400" spc="-5"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y</a:t>
            </a:r>
            <a:r>
              <a:rPr sz="2400" spc="-10"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a:t>
            </a:r>
            <a:r>
              <a:rPr sz="2400" spc="-5"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5,</a:t>
            </a:r>
            <a:r>
              <a:rPr sz="2400" spc="-10"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z</a:t>
            </a:r>
            <a:r>
              <a:rPr sz="2400" spc="-5"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a:t>
            </a:r>
            <a:r>
              <a:rPr sz="2400" spc="-5"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a:t>
            </a:r>
            <a:r>
              <a:rPr sz="2400" spc="-50" dirty="0">
                <a:solidFill>
                  <a:srgbClr val="37761C"/>
                </a:solidFill>
                <a:latin typeface="Arial" panose="020B0604020202020204"/>
                <a:cs typeface="Arial" panose="020B0604020202020204"/>
              </a:rPr>
              <a:t>4</a:t>
            </a:r>
            <a:endParaRPr sz="2400" dirty="0">
              <a:latin typeface="Arial" panose="020B0604020202020204"/>
              <a:cs typeface="Arial" panose="020B0604020202020204"/>
            </a:endParaRPr>
          </a:p>
        </p:txBody>
      </p:sp>
      <p:grpSp>
        <p:nvGrpSpPr>
          <p:cNvPr id="10" name="object 5"/>
          <p:cNvGrpSpPr/>
          <p:nvPr/>
        </p:nvGrpSpPr>
        <p:grpSpPr>
          <a:xfrm>
            <a:off x="6518910" y="1106419"/>
            <a:ext cx="4530090" cy="2075814"/>
            <a:chOff x="4496425" y="145149"/>
            <a:chExt cx="4530090" cy="2075814"/>
          </a:xfrm>
        </p:grpSpPr>
        <p:pic>
          <p:nvPicPr>
            <p:cNvPr id="11" name="object 6"/>
            <p:cNvPicPr/>
            <p:nvPr/>
          </p:nvPicPr>
          <p:blipFill>
            <a:blip r:embed="rId2" cstate="print"/>
            <a:stretch>
              <a:fillRect/>
            </a:stretch>
          </p:blipFill>
          <p:spPr>
            <a:xfrm>
              <a:off x="4505950" y="154674"/>
              <a:ext cx="4510699" cy="2056724"/>
            </a:xfrm>
            <a:prstGeom prst="rect">
              <a:avLst/>
            </a:prstGeom>
          </p:spPr>
        </p:pic>
        <p:sp>
          <p:nvSpPr>
            <p:cNvPr id="12" name="object 7"/>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p:txBody>
        </p:sp>
        <p:sp>
          <p:nvSpPr>
            <p:cNvPr id="13" name="object 8"/>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p:txBody>
        </p:sp>
      </p:grpSp>
      <p:grpSp>
        <p:nvGrpSpPr>
          <p:cNvPr id="14" name="object 5"/>
          <p:cNvGrpSpPr/>
          <p:nvPr/>
        </p:nvGrpSpPr>
        <p:grpSpPr>
          <a:xfrm>
            <a:off x="829733" y="2416850"/>
            <a:ext cx="4185285" cy="804545"/>
            <a:chOff x="156774" y="1809650"/>
            <a:chExt cx="4185285" cy="804545"/>
          </a:xfrm>
        </p:grpSpPr>
        <p:sp>
          <p:nvSpPr>
            <p:cNvPr id="15" name="object 6"/>
            <p:cNvSpPr/>
            <p:nvPr/>
          </p:nvSpPr>
          <p:spPr>
            <a:xfrm>
              <a:off x="166299" y="1819175"/>
              <a:ext cx="4166235" cy="785495"/>
            </a:xfrm>
            <a:custGeom>
              <a:avLst/>
              <a:gdLst/>
              <a:ahLst/>
              <a:cxnLst/>
              <a:rect l="l" t="t" r="r" b="b"/>
              <a:pathLst>
                <a:path w="4166235" h="785494">
                  <a:moveTo>
                    <a:pt x="0" y="0"/>
                  </a:moveTo>
                  <a:lnTo>
                    <a:pt x="4166099" y="0"/>
                  </a:lnTo>
                  <a:lnTo>
                    <a:pt x="4166099" y="785399"/>
                  </a:lnTo>
                  <a:lnTo>
                    <a:pt x="0" y="785399"/>
                  </a:lnTo>
                  <a:lnTo>
                    <a:pt x="0" y="0"/>
                  </a:lnTo>
                  <a:close/>
                </a:path>
              </a:pathLst>
            </a:custGeom>
            <a:ln w="19049">
              <a:solidFill>
                <a:srgbClr val="FF0000"/>
              </a:solidFill>
            </a:ln>
          </p:spPr>
          <p:txBody>
            <a:bodyPr wrap="square" lIns="0" tIns="0" rIns="0" bIns="0" rtlCol="0"/>
            <a:lstStyle/>
            <a:p/>
          </p:txBody>
        </p:sp>
        <p:pic>
          <p:nvPicPr>
            <p:cNvPr id="16" name="object 7"/>
            <p:cNvPicPr/>
            <p:nvPr/>
          </p:nvPicPr>
          <p:blipFill>
            <a:blip r:embed="rId3" cstate="print"/>
            <a:stretch>
              <a:fillRect/>
            </a:stretch>
          </p:blipFill>
          <p:spPr>
            <a:xfrm>
              <a:off x="283387" y="1998350"/>
              <a:ext cx="1409699" cy="390524"/>
            </a:xfrm>
            <a:prstGeom prst="rect">
              <a:avLst/>
            </a:prstGeom>
          </p:spPr>
        </p:pic>
        <p:pic>
          <p:nvPicPr>
            <p:cNvPr id="17" name="object 8"/>
            <p:cNvPicPr/>
            <p:nvPr/>
          </p:nvPicPr>
          <p:blipFill>
            <a:blip r:embed="rId4" cstate="print"/>
            <a:stretch>
              <a:fillRect/>
            </a:stretch>
          </p:blipFill>
          <p:spPr>
            <a:xfrm>
              <a:off x="2123437" y="1884050"/>
              <a:ext cx="2009774" cy="619124"/>
            </a:xfrm>
            <a:prstGeom prst="rect">
              <a:avLst/>
            </a:prstGeom>
          </p:spPr>
        </p:pic>
      </p:grpSp>
      <p:grpSp>
        <p:nvGrpSpPr>
          <p:cNvPr id="18" name="object 5"/>
          <p:cNvGrpSpPr/>
          <p:nvPr/>
        </p:nvGrpSpPr>
        <p:grpSpPr>
          <a:xfrm>
            <a:off x="838200" y="3391045"/>
            <a:ext cx="4185285" cy="804545"/>
            <a:chOff x="167275" y="2717225"/>
            <a:chExt cx="4185285" cy="804545"/>
          </a:xfrm>
        </p:grpSpPr>
        <p:sp>
          <p:nvSpPr>
            <p:cNvPr id="19" name="object 6"/>
            <p:cNvSpPr/>
            <p:nvPr/>
          </p:nvSpPr>
          <p:spPr>
            <a:xfrm>
              <a:off x="176800" y="2726750"/>
              <a:ext cx="4166235" cy="785495"/>
            </a:xfrm>
            <a:custGeom>
              <a:avLst/>
              <a:gdLst/>
              <a:ahLst/>
              <a:cxnLst/>
              <a:rect l="l" t="t" r="r" b="b"/>
              <a:pathLst>
                <a:path w="4166235" h="785495">
                  <a:moveTo>
                    <a:pt x="0" y="0"/>
                  </a:moveTo>
                  <a:lnTo>
                    <a:pt x="4166099" y="0"/>
                  </a:lnTo>
                  <a:lnTo>
                    <a:pt x="4166099" y="785399"/>
                  </a:lnTo>
                  <a:lnTo>
                    <a:pt x="0" y="785399"/>
                  </a:lnTo>
                  <a:lnTo>
                    <a:pt x="0" y="0"/>
                  </a:lnTo>
                  <a:close/>
                </a:path>
              </a:pathLst>
            </a:custGeom>
            <a:ln w="19049">
              <a:solidFill>
                <a:srgbClr val="0000FF"/>
              </a:solidFill>
            </a:ln>
          </p:spPr>
          <p:txBody>
            <a:bodyPr wrap="square" lIns="0" tIns="0" rIns="0" bIns="0" rtlCol="0"/>
            <a:lstStyle/>
            <a:p/>
          </p:txBody>
        </p:sp>
        <p:pic>
          <p:nvPicPr>
            <p:cNvPr id="20" name="object 7"/>
            <p:cNvPicPr/>
            <p:nvPr/>
          </p:nvPicPr>
          <p:blipFill>
            <a:blip r:embed="rId5" cstate="print"/>
            <a:stretch>
              <a:fillRect/>
            </a:stretch>
          </p:blipFill>
          <p:spPr>
            <a:xfrm>
              <a:off x="329200" y="2892225"/>
              <a:ext cx="942974" cy="457199"/>
            </a:xfrm>
            <a:prstGeom prst="rect">
              <a:avLst/>
            </a:prstGeom>
          </p:spPr>
        </p:pic>
        <p:pic>
          <p:nvPicPr>
            <p:cNvPr id="21" name="object 8"/>
            <p:cNvPicPr/>
            <p:nvPr/>
          </p:nvPicPr>
          <p:blipFill>
            <a:blip r:embed="rId6" cstate="print"/>
            <a:stretch>
              <a:fillRect/>
            </a:stretch>
          </p:blipFill>
          <p:spPr>
            <a:xfrm>
              <a:off x="2076775" y="2825550"/>
              <a:ext cx="2047874" cy="590549"/>
            </a:xfrm>
            <a:prstGeom prst="rect">
              <a:avLst/>
            </a:prstGeom>
          </p:spPr>
        </p:pic>
      </p:grpSp>
      <p:sp>
        <p:nvSpPr>
          <p:cNvPr id="22" name="object 19"/>
          <p:cNvSpPr txBox="1"/>
          <p:nvPr/>
        </p:nvSpPr>
        <p:spPr>
          <a:xfrm>
            <a:off x="1260744" y="4469298"/>
            <a:ext cx="809625"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Arial" panose="020B0604020202020204"/>
                <a:cs typeface="Arial" panose="020B0604020202020204"/>
              </a:rPr>
              <a:t>Want:</a:t>
            </a:r>
            <a:endParaRPr sz="2400">
              <a:latin typeface="Arial" panose="020B0604020202020204"/>
              <a:cs typeface="Arial" panose="020B0604020202020204"/>
            </a:endParaRPr>
          </a:p>
        </p:txBody>
      </p:sp>
      <p:pic>
        <p:nvPicPr>
          <p:cNvPr id="23" name="object 20"/>
          <p:cNvPicPr/>
          <p:nvPr/>
        </p:nvPicPr>
        <p:blipFill>
          <a:blip r:embed="rId7" cstate="print"/>
          <a:stretch>
            <a:fillRect/>
          </a:stretch>
        </p:blipFill>
        <p:spPr>
          <a:xfrm>
            <a:off x="2366045" y="4351540"/>
            <a:ext cx="1556845" cy="619199"/>
          </a:xfrm>
          <a:prstGeom prst="rect">
            <a:avLst/>
          </a:prstGeom>
        </p:spPr>
      </p:pic>
      <p:sp>
        <p:nvSpPr>
          <p:cNvPr id="31" name="TextBox 30"/>
          <p:cNvSpPr txBox="1"/>
          <p:nvPr/>
        </p:nvSpPr>
        <p:spPr>
          <a:xfrm>
            <a:off x="10555637" y="2362659"/>
            <a:ext cx="312906" cy="369332"/>
          </a:xfrm>
          <a:prstGeom prst="rect">
            <a:avLst/>
          </a:prstGeom>
          <a:noFill/>
        </p:spPr>
        <p:txBody>
          <a:bodyPr wrap="none" rtlCol="0">
            <a:spAutoFit/>
          </a:bodyPr>
          <a:lstStyle/>
          <a:p>
            <a:r>
              <a:rPr lang="en-US" dirty="0">
                <a:solidFill>
                  <a:srgbClr val="C00000"/>
                </a:solidFill>
              </a:rPr>
              <a:t>1</a:t>
            </a:r>
            <a:endParaRPr lang="en-US" dirty="0">
              <a:solidFill>
                <a:srgbClr val="C00000"/>
              </a:solidFill>
            </a:endParaRPr>
          </a:p>
        </p:txBody>
      </p:sp>
      <p:sp>
        <p:nvSpPr>
          <p:cNvPr id="37" name="TextBox 36"/>
          <p:cNvSpPr txBox="1"/>
          <p:nvPr/>
        </p:nvSpPr>
        <p:spPr>
          <a:xfrm>
            <a:off x="6806566" y="2907268"/>
            <a:ext cx="312906" cy="369332"/>
          </a:xfrm>
          <a:prstGeom prst="rect">
            <a:avLst/>
          </a:prstGeom>
          <a:noFill/>
        </p:spPr>
        <p:txBody>
          <a:bodyPr wrap="none" rtlCol="0">
            <a:spAutoFit/>
          </a:bodyPr>
          <a:lstStyle/>
          <a:p>
            <a:r>
              <a:rPr lang="en-US" dirty="0">
                <a:solidFill>
                  <a:srgbClr val="C00000"/>
                </a:solidFill>
              </a:rPr>
              <a:t>3</a:t>
            </a:r>
            <a:endParaRPr lang="en-US" dirty="0">
              <a:solidFill>
                <a:srgbClr val="C00000"/>
              </a:solidFill>
            </a:endParaRPr>
          </a:p>
        </p:txBody>
      </p:sp>
      <p:sp>
        <p:nvSpPr>
          <p:cNvPr id="39" name="TextBox 38"/>
          <p:cNvSpPr txBox="1"/>
          <p:nvPr/>
        </p:nvSpPr>
        <p:spPr>
          <a:xfrm>
            <a:off x="8655169" y="1804117"/>
            <a:ext cx="389850" cy="369332"/>
          </a:xfrm>
          <a:prstGeom prst="rect">
            <a:avLst/>
          </a:prstGeom>
          <a:noFill/>
        </p:spPr>
        <p:txBody>
          <a:bodyPr wrap="none" rtlCol="0">
            <a:spAutoFit/>
          </a:bodyPr>
          <a:lstStyle/>
          <a:p>
            <a:r>
              <a:rPr lang="en-US" dirty="0">
                <a:solidFill>
                  <a:srgbClr val="C00000"/>
                </a:solidFill>
              </a:rPr>
              <a:t>-4</a:t>
            </a:r>
            <a:endParaRPr lang="en-US" dirty="0">
              <a:solidFill>
                <a:srgbClr val="C00000"/>
              </a:solidFill>
            </a:endParaRPr>
          </a:p>
        </p:txBody>
      </p:sp>
      <p:grpSp>
        <p:nvGrpSpPr>
          <p:cNvPr id="5" name="Group 4"/>
          <p:cNvGrpSpPr/>
          <p:nvPr/>
        </p:nvGrpSpPr>
        <p:grpSpPr>
          <a:xfrm>
            <a:off x="7208009" y="2376207"/>
            <a:ext cx="3571997" cy="1722545"/>
            <a:chOff x="7194975" y="3459960"/>
            <a:chExt cx="3571997" cy="1722545"/>
          </a:xfrm>
        </p:grpSpPr>
        <p:sp>
          <p:nvSpPr>
            <p:cNvPr id="28" name="object 9"/>
            <p:cNvSpPr/>
            <p:nvPr/>
          </p:nvSpPr>
          <p:spPr>
            <a:xfrm>
              <a:off x="7286607" y="3499370"/>
              <a:ext cx="3197860" cy="1054100"/>
            </a:xfrm>
            <a:custGeom>
              <a:avLst/>
              <a:gdLst/>
              <a:ahLst/>
              <a:cxnLst/>
              <a:rect l="l" t="t" r="r" b="b"/>
              <a:pathLst>
                <a:path w="3197859" h="1054100">
                  <a:moveTo>
                    <a:pt x="3197742" y="1053824"/>
                  </a:moveTo>
                  <a:lnTo>
                    <a:pt x="0" y="0"/>
                  </a:lnTo>
                </a:path>
              </a:pathLst>
            </a:custGeom>
            <a:ln w="19049">
              <a:solidFill>
                <a:srgbClr val="FF00FF"/>
              </a:solidFill>
            </a:ln>
          </p:spPr>
          <p:txBody>
            <a:bodyPr wrap="square" lIns="0" tIns="0" rIns="0" bIns="0" rtlCol="0"/>
            <a:lstStyle/>
            <a:p/>
          </p:txBody>
        </p:sp>
        <p:pic>
          <p:nvPicPr>
            <p:cNvPr id="33" name="object 10"/>
            <p:cNvPicPr/>
            <p:nvPr/>
          </p:nvPicPr>
          <p:blipFill>
            <a:blip r:embed="rId8" cstate="print"/>
            <a:stretch>
              <a:fillRect/>
            </a:stretch>
          </p:blipFill>
          <p:spPr>
            <a:xfrm>
              <a:off x="7194975" y="3459960"/>
              <a:ext cx="111005" cy="78818"/>
            </a:xfrm>
            <a:prstGeom prst="rect">
              <a:avLst/>
            </a:prstGeom>
          </p:spPr>
        </p:pic>
        <p:pic>
          <p:nvPicPr>
            <p:cNvPr id="34" name="object 11"/>
            <p:cNvPicPr/>
            <p:nvPr/>
          </p:nvPicPr>
          <p:blipFill>
            <a:blip r:embed="rId9" cstate="print"/>
            <a:stretch>
              <a:fillRect/>
            </a:stretch>
          </p:blipFill>
          <p:spPr>
            <a:xfrm>
              <a:off x="10300247" y="4553220"/>
              <a:ext cx="457199" cy="619199"/>
            </a:xfrm>
            <a:prstGeom prst="rect">
              <a:avLst/>
            </a:prstGeom>
          </p:spPr>
        </p:pic>
        <p:sp>
          <p:nvSpPr>
            <p:cNvPr id="35" name="object 12"/>
            <p:cNvSpPr/>
            <p:nvPr/>
          </p:nvSpPr>
          <p:spPr>
            <a:xfrm>
              <a:off x="10290722" y="4543695"/>
              <a:ext cx="476250" cy="638810"/>
            </a:xfrm>
            <a:custGeom>
              <a:avLst/>
              <a:gdLst/>
              <a:ahLst/>
              <a:cxnLst/>
              <a:rect l="l" t="t" r="r" b="b"/>
              <a:pathLst>
                <a:path w="476250" h="638810">
                  <a:moveTo>
                    <a:pt x="0" y="0"/>
                  </a:moveTo>
                  <a:lnTo>
                    <a:pt x="476249" y="0"/>
                  </a:lnTo>
                  <a:lnTo>
                    <a:pt x="476249" y="638249"/>
                  </a:lnTo>
                  <a:lnTo>
                    <a:pt x="0" y="638249"/>
                  </a:lnTo>
                  <a:lnTo>
                    <a:pt x="0" y="0"/>
                  </a:lnTo>
                  <a:close/>
                </a:path>
              </a:pathLst>
            </a:custGeom>
            <a:ln w="19049">
              <a:solidFill>
                <a:srgbClr val="FF00FF"/>
              </a:solidFill>
            </a:ln>
          </p:spPr>
          <p:txBody>
            <a:bodyPr wrap="square" lIns="0" tIns="0" rIns="0" bIns="0" rtlCol="0"/>
            <a:lstStyle/>
            <a:p/>
          </p:txBody>
        </p:sp>
      </p:grpSp>
      <p:grpSp>
        <p:nvGrpSpPr>
          <p:cNvPr id="6" name="Group 5"/>
          <p:cNvGrpSpPr/>
          <p:nvPr/>
        </p:nvGrpSpPr>
        <p:grpSpPr>
          <a:xfrm>
            <a:off x="7217469" y="4096420"/>
            <a:ext cx="2308787" cy="1748637"/>
            <a:chOff x="7319014" y="4433066"/>
            <a:chExt cx="2308787" cy="1748637"/>
          </a:xfrm>
        </p:grpSpPr>
        <p:grpSp>
          <p:nvGrpSpPr>
            <p:cNvPr id="36" name="object 25"/>
            <p:cNvGrpSpPr/>
            <p:nvPr/>
          </p:nvGrpSpPr>
          <p:grpSpPr>
            <a:xfrm>
              <a:off x="7319014" y="4830107"/>
              <a:ext cx="1995170" cy="967740"/>
              <a:chOff x="5436575" y="3128399"/>
              <a:chExt cx="1995170" cy="967740"/>
            </a:xfrm>
          </p:grpSpPr>
          <p:pic>
            <p:nvPicPr>
              <p:cNvPr id="40" name="object 26"/>
              <p:cNvPicPr/>
              <p:nvPr/>
            </p:nvPicPr>
            <p:blipFill>
              <a:blip r:embed="rId10" cstate="print"/>
              <a:stretch>
                <a:fillRect/>
              </a:stretch>
            </p:blipFill>
            <p:spPr>
              <a:xfrm>
                <a:off x="5455625" y="3147450"/>
                <a:ext cx="1956899" cy="747179"/>
              </a:xfrm>
              <a:prstGeom prst="rect">
                <a:avLst/>
              </a:prstGeom>
            </p:spPr>
          </p:pic>
          <p:sp>
            <p:nvSpPr>
              <p:cNvPr id="41" name="object 27"/>
              <p:cNvSpPr/>
              <p:nvPr/>
            </p:nvSpPr>
            <p:spPr>
              <a:xfrm>
                <a:off x="5446100" y="3137924"/>
                <a:ext cx="1976120" cy="766445"/>
              </a:xfrm>
              <a:custGeom>
                <a:avLst/>
                <a:gdLst/>
                <a:ahLst/>
                <a:cxnLst/>
                <a:rect l="l" t="t" r="r" b="b"/>
                <a:pathLst>
                  <a:path w="1976120" h="766445">
                    <a:moveTo>
                      <a:pt x="0" y="0"/>
                    </a:moveTo>
                    <a:lnTo>
                      <a:pt x="1975949" y="0"/>
                    </a:lnTo>
                    <a:lnTo>
                      <a:pt x="1975949" y="766229"/>
                    </a:lnTo>
                    <a:lnTo>
                      <a:pt x="0" y="766229"/>
                    </a:lnTo>
                    <a:lnTo>
                      <a:pt x="0" y="0"/>
                    </a:lnTo>
                    <a:close/>
                  </a:path>
                </a:pathLst>
              </a:custGeom>
              <a:ln w="19049">
                <a:solidFill>
                  <a:srgbClr val="37761C"/>
                </a:solidFill>
              </a:ln>
            </p:spPr>
            <p:txBody>
              <a:bodyPr wrap="square" lIns="0" tIns="0" rIns="0" bIns="0" rtlCol="0"/>
              <a:lstStyle/>
              <a:p/>
            </p:txBody>
          </p:sp>
          <p:pic>
            <p:nvPicPr>
              <p:cNvPr id="42" name="object 28"/>
              <p:cNvPicPr/>
              <p:nvPr/>
            </p:nvPicPr>
            <p:blipFill>
              <a:blip r:embed="rId9" cstate="print"/>
              <a:stretch>
                <a:fillRect/>
              </a:stretch>
            </p:blipFill>
            <p:spPr>
              <a:xfrm>
                <a:off x="5510313" y="3171387"/>
                <a:ext cx="504456" cy="683199"/>
              </a:xfrm>
              <a:prstGeom prst="rect">
                <a:avLst/>
              </a:prstGeom>
            </p:spPr>
          </p:pic>
          <p:pic>
            <p:nvPicPr>
              <p:cNvPr id="43" name="object 29"/>
              <p:cNvPicPr/>
              <p:nvPr/>
            </p:nvPicPr>
            <p:blipFill>
              <a:blip r:embed="rId11" cstate="print"/>
              <a:stretch>
                <a:fillRect/>
              </a:stretch>
            </p:blipFill>
            <p:spPr>
              <a:xfrm>
                <a:off x="6900100" y="3185925"/>
                <a:ext cx="504449" cy="683199"/>
              </a:xfrm>
              <a:prstGeom prst="rect">
                <a:avLst/>
              </a:prstGeom>
            </p:spPr>
          </p:pic>
          <p:pic>
            <p:nvPicPr>
              <p:cNvPr id="44" name="object 30"/>
              <p:cNvPicPr/>
              <p:nvPr/>
            </p:nvPicPr>
            <p:blipFill>
              <a:blip r:embed="rId12" cstate="print"/>
              <a:stretch>
                <a:fillRect/>
              </a:stretch>
            </p:blipFill>
            <p:spPr>
              <a:xfrm>
                <a:off x="6460387" y="3931927"/>
                <a:ext cx="181336" cy="136834"/>
              </a:xfrm>
              <a:prstGeom prst="rect">
                <a:avLst/>
              </a:prstGeom>
            </p:spPr>
          </p:pic>
          <p:pic>
            <p:nvPicPr>
              <p:cNvPr id="45" name="object 31"/>
              <p:cNvPicPr/>
              <p:nvPr/>
            </p:nvPicPr>
            <p:blipFill>
              <a:blip r:embed="rId13" cstate="print"/>
              <a:stretch>
                <a:fillRect/>
              </a:stretch>
            </p:blipFill>
            <p:spPr>
              <a:xfrm>
                <a:off x="7191316" y="3966730"/>
                <a:ext cx="84620" cy="129131"/>
              </a:xfrm>
              <a:prstGeom prst="rect">
                <a:avLst/>
              </a:prstGeom>
            </p:spPr>
          </p:pic>
        </p:grpSp>
        <p:sp>
          <p:nvSpPr>
            <p:cNvPr id="46" name="object 32"/>
            <p:cNvSpPr txBox="1"/>
            <p:nvPr/>
          </p:nvSpPr>
          <p:spPr>
            <a:xfrm>
              <a:off x="7498014" y="4433066"/>
              <a:ext cx="149923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37761C"/>
                  </a:solidFill>
                  <a:latin typeface="Arial" panose="020B0604020202020204"/>
                  <a:cs typeface="Arial" panose="020B0604020202020204"/>
                </a:rPr>
                <a:t>Chain</a:t>
              </a:r>
              <a:r>
                <a:rPr sz="2400" spc="-25" dirty="0">
                  <a:solidFill>
                    <a:srgbClr val="37761C"/>
                  </a:solidFill>
                  <a:latin typeface="Arial" panose="020B0604020202020204"/>
                  <a:cs typeface="Arial" panose="020B0604020202020204"/>
                </a:rPr>
                <a:t> </a:t>
              </a:r>
              <a:r>
                <a:rPr sz="2400" spc="-10" dirty="0">
                  <a:solidFill>
                    <a:srgbClr val="37761C"/>
                  </a:solidFill>
                  <a:latin typeface="Arial" panose="020B0604020202020204"/>
                  <a:cs typeface="Arial" panose="020B0604020202020204"/>
                </a:rPr>
                <a:t>rule:</a:t>
              </a:r>
              <a:endParaRPr sz="2400">
                <a:latin typeface="Arial" panose="020B0604020202020204"/>
                <a:cs typeface="Arial" panose="020B0604020202020204"/>
              </a:endParaRPr>
            </a:p>
          </p:txBody>
        </p:sp>
        <p:sp>
          <p:nvSpPr>
            <p:cNvPr id="47" name="object 34"/>
            <p:cNvSpPr txBox="1"/>
            <p:nvPr/>
          </p:nvSpPr>
          <p:spPr>
            <a:xfrm>
              <a:off x="7955202" y="5744188"/>
              <a:ext cx="796290" cy="437515"/>
            </a:xfrm>
            <a:prstGeom prst="rect">
              <a:avLst/>
            </a:prstGeom>
          </p:spPr>
          <p:txBody>
            <a:bodyPr vert="horz" wrap="square" lIns="0" tIns="2540" rIns="0" bIns="0" rtlCol="0">
              <a:spAutoFit/>
            </a:bodyPr>
            <a:lstStyle/>
            <a:p>
              <a:pPr marL="12700" marR="5080">
                <a:lnSpc>
                  <a:spcPts val="1680"/>
                </a:lnSpc>
                <a:spcBef>
                  <a:spcPts val="20"/>
                </a:spcBef>
              </a:pPr>
              <a:r>
                <a:rPr sz="1400" spc="-10" dirty="0">
                  <a:solidFill>
                    <a:srgbClr val="FF0000"/>
                  </a:solidFill>
                  <a:latin typeface="Arial" panose="020B0604020202020204"/>
                  <a:cs typeface="Arial" panose="020B0604020202020204"/>
                </a:rPr>
                <a:t>Upstream gradient</a:t>
              </a:r>
              <a:endParaRPr sz="1400">
                <a:latin typeface="Arial" panose="020B0604020202020204"/>
                <a:cs typeface="Arial" panose="020B0604020202020204"/>
              </a:endParaRPr>
            </a:p>
          </p:txBody>
        </p:sp>
        <p:sp>
          <p:nvSpPr>
            <p:cNvPr id="48" name="object 35"/>
            <p:cNvSpPr txBox="1"/>
            <p:nvPr/>
          </p:nvSpPr>
          <p:spPr>
            <a:xfrm>
              <a:off x="8961051" y="5744188"/>
              <a:ext cx="666750" cy="437515"/>
            </a:xfrm>
            <a:prstGeom prst="rect">
              <a:avLst/>
            </a:prstGeom>
          </p:spPr>
          <p:txBody>
            <a:bodyPr vert="horz" wrap="square" lIns="0" tIns="2540" rIns="0" bIns="0" rtlCol="0">
              <a:spAutoFit/>
            </a:bodyPr>
            <a:lstStyle/>
            <a:p>
              <a:pPr marL="12700" marR="5080">
                <a:lnSpc>
                  <a:spcPts val="1680"/>
                </a:lnSpc>
                <a:spcBef>
                  <a:spcPts val="20"/>
                </a:spcBef>
              </a:pPr>
              <a:r>
                <a:rPr sz="1400" spc="-10" dirty="0">
                  <a:solidFill>
                    <a:srgbClr val="FF0000"/>
                  </a:solidFill>
                  <a:latin typeface="Arial" panose="020B0604020202020204"/>
                  <a:cs typeface="Arial" panose="020B0604020202020204"/>
                </a:rPr>
                <a:t>Local gradient</a:t>
              </a:r>
              <a:endParaRPr sz="1400">
                <a:latin typeface="Arial" panose="020B0604020202020204"/>
                <a:cs typeface="Arial" panose="020B0604020202020204"/>
              </a:endParaRPr>
            </a:p>
          </p:txBody>
        </p:sp>
      </p:grpSp>
      <p:sp>
        <p:nvSpPr>
          <p:cNvPr id="49" name="TextBox 48"/>
          <p:cNvSpPr txBox="1"/>
          <p:nvPr/>
        </p:nvSpPr>
        <p:spPr>
          <a:xfrm>
            <a:off x="6827619" y="2121918"/>
            <a:ext cx="389850" cy="369332"/>
          </a:xfrm>
          <a:prstGeom prst="rect">
            <a:avLst/>
          </a:prstGeom>
          <a:noFill/>
        </p:spPr>
        <p:txBody>
          <a:bodyPr wrap="none" rtlCol="0">
            <a:spAutoFit/>
          </a:bodyPr>
          <a:lstStyle/>
          <a:p>
            <a:r>
              <a:rPr lang="en-US" dirty="0">
                <a:solidFill>
                  <a:srgbClr val="C00000"/>
                </a:solidFill>
              </a:rPr>
              <a:t>-4</a:t>
            </a:r>
            <a:endParaRPr lang="en-US" dirty="0">
              <a:solidFill>
                <a:srgbClr val="C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r>
              <a:rPr lang="en-US" spc="-30" dirty="0"/>
              <a:t> </a:t>
            </a:r>
            <a:r>
              <a:rPr lang="en-US" dirty="0"/>
              <a:t>a</a:t>
            </a:r>
            <a:r>
              <a:rPr lang="en-US" spc="-30" dirty="0"/>
              <a:t> </a:t>
            </a:r>
            <a:r>
              <a:rPr lang="en-US" dirty="0"/>
              <a:t>simple</a:t>
            </a:r>
            <a:r>
              <a:rPr lang="en-US" spc="-30" dirty="0"/>
              <a:t> </a:t>
            </a:r>
            <a:r>
              <a:rPr lang="en-US" spc="-10" dirty="0"/>
              <a:t>example</a:t>
            </a:r>
            <a:endParaRPr lang="en-US" dirty="0"/>
          </a:p>
        </p:txBody>
      </p:sp>
      <p:pic>
        <p:nvPicPr>
          <p:cNvPr id="3" name="object 3"/>
          <p:cNvPicPr/>
          <p:nvPr/>
        </p:nvPicPr>
        <p:blipFill>
          <a:blip r:embed="rId1" cstate="print"/>
          <a:stretch>
            <a:fillRect/>
          </a:stretch>
        </p:blipFill>
        <p:spPr>
          <a:xfrm>
            <a:off x="838200" y="1123352"/>
            <a:ext cx="2847974" cy="438149"/>
          </a:xfrm>
          <a:prstGeom prst="rect">
            <a:avLst/>
          </a:prstGeom>
        </p:spPr>
      </p:pic>
      <p:sp>
        <p:nvSpPr>
          <p:cNvPr id="8" name="TextBox 7"/>
          <p:cNvSpPr txBox="1"/>
          <p:nvPr/>
        </p:nvSpPr>
        <p:spPr>
          <a:xfrm>
            <a:off x="990600" y="6488668"/>
            <a:ext cx="3147015" cy="369332"/>
          </a:xfrm>
          <a:prstGeom prst="rect">
            <a:avLst/>
          </a:prstGeom>
          <a:noFill/>
        </p:spPr>
        <p:txBody>
          <a:bodyPr wrap="none" rtlCol="0">
            <a:spAutoFit/>
          </a:bodyPr>
          <a:lstStyle/>
          <a:p>
            <a:r>
              <a:rPr lang="en-US" dirty="0"/>
              <a:t>Reference: Stanford CS231n</a:t>
            </a:r>
            <a:endParaRPr lang="en-US" dirty="0"/>
          </a:p>
        </p:txBody>
      </p:sp>
      <p:sp>
        <p:nvSpPr>
          <p:cNvPr id="9" name="object 10"/>
          <p:cNvSpPr txBox="1"/>
          <p:nvPr/>
        </p:nvSpPr>
        <p:spPr>
          <a:xfrm>
            <a:off x="829733" y="1713527"/>
            <a:ext cx="316420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37761C"/>
                </a:solidFill>
                <a:latin typeface="Arial" panose="020B0604020202020204"/>
                <a:cs typeface="Arial" panose="020B0604020202020204"/>
              </a:rPr>
              <a:t>e.g.</a:t>
            </a:r>
            <a:r>
              <a:rPr sz="2400" spc="-20"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x</a:t>
            </a:r>
            <a:r>
              <a:rPr sz="2400" spc="-5"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a:t>
            </a:r>
            <a:r>
              <a:rPr sz="2400" spc="-10"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-2,</a:t>
            </a:r>
            <a:r>
              <a:rPr sz="2400" spc="-5"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y</a:t>
            </a:r>
            <a:r>
              <a:rPr sz="2400" spc="-10"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a:t>
            </a:r>
            <a:r>
              <a:rPr sz="2400" spc="-5"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5,</a:t>
            </a:r>
            <a:r>
              <a:rPr sz="2400" spc="-10"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z</a:t>
            </a:r>
            <a:r>
              <a:rPr sz="2400" spc="-5"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a:t>
            </a:r>
            <a:r>
              <a:rPr sz="2400" spc="-5" dirty="0">
                <a:solidFill>
                  <a:srgbClr val="37761C"/>
                </a:solidFill>
                <a:latin typeface="Arial" panose="020B0604020202020204"/>
                <a:cs typeface="Arial" panose="020B0604020202020204"/>
              </a:rPr>
              <a:t> </a:t>
            </a:r>
            <a:r>
              <a:rPr sz="2400" dirty="0">
                <a:solidFill>
                  <a:srgbClr val="37761C"/>
                </a:solidFill>
                <a:latin typeface="Arial" panose="020B0604020202020204"/>
                <a:cs typeface="Arial" panose="020B0604020202020204"/>
              </a:rPr>
              <a:t>-</a:t>
            </a:r>
            <a:r>
              <a:rPr sz="2400" spc="-50" dirty="0">
                <a:solidFill>
                  <a:srgbClr val="37761C"/>
                </a:solidFill>
                <a:latin typeface="Arial" panose="020B0604020202020204"/>
                <a:cs typeface="Arial" panose="020B0604020202020204"/>
              </a:rPr>
              <a:t>4</a:t>
            </a:r>
            <a:endParaRPr sz="2400" dirty="0">
              <a:latin typeface="Arial" panose="020B0604020202020204"/>
              <a:cs typeface="Arial" panose="020B0604020202020204"/>
            </a:endParaRPr>
          </a:p>
        </p:txBody>
      </p:sp>
      <p:grpSp>
        <p:nvGrpSpPr>
          <p:cNvPr id="10" name="object 5"/>
          <p:cNvGrpSpPr/>
          <p:nvPr/>
        </p:nvGrpSpPr>
        <p:grpSpPr>
          <a:xfrm>
            <a:off x="6518910" y="1106419"/>
            <a:ext cx="4530090" cy="2075814"/>
            <a:chOff x="4496425" y="145149"/>
            <a:chExt cx="4530090" cy="2075814"/>
          </a:xfrm>
        </p:grpSpPr>
        <p:pic>
          <p:nvPicPr>
            <p:cNvPr id="11" name="object 6"/>
            <p:cNvPicPr/>
            <p:nvPr/>
          </p:nvPicPr>
          <p:blipFill>
            <a:blip r:embed="rId2" cstate="print"/>
            <a:stretch>
              <a:fillRect/>
            </a:stretch>
          </p:blipFill>
          <p:spPr>
            <a:xfrm>
              <a:off x="4505950" y="154674"/>
              <a:ext cx="4510699" cy="2056724"/>
            </a:xfrm>
            <a:prstGeom prst="rect">
              <a:avLst/>
            </a:prstGeom>
          </p:spPr>
        </p:pic>
        <p:sp>
          <p:nvSpPr>
            <p:cNvPr id="12" name="object 7"/>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p:txBody>
        </p:sp>
        <p:sp>
          <p:nvSpPr>
            <p:cNvPr id="13" name="object 8"/>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p:txBody>
        </p:sp>
      </p:grpSp>
      <p:grpSp>
        <p:nvGrpSpPr>
          <p:cNvPr id="14" name="object 5"/>
          <p:cNvGrpSpPr/>
          <p:nvPr/>
        </p:nvGrpSpPr>
        <p:grpSpPr>
          <a:xfrm>
            <a:off x="829733" y="2416850"/>
            <a:ext cx="4185285" cy="804545"/>
            <a:chOff x="156774" y="1809650"/>
            <a:chExt cx="4185285" cy="804545"/>
          </a:xfrm>
        </p:grpSpPr>
        <p:sp>
          <p:nvSpPr>
            <p:cNvPr id="15" name="object 6"/>
            <p:cNvSpPr/>
            <p:nvPr/>
          </p:nvSpPr>
          <p:spPr>
            <a:xfrm>
              <a:off x="166299" y="1819175"/>
              <a:ext cx="4166235" cy="785495"/>
            </a:xfrm>
            <a:custGeom>
              <a:avLst/>
              <a:gdLst/>
              <a:ahLst/>
              <a:cxnLst/>
              <a:rect l="l" t="t" r="r" b="b"/>
              <a:pathLst>
                <a:path w="4166235" h="785494">
                  <a:moveTo>
                    <a:pt x="0" y="0"/>
                  </a:moveTo>
                  <a:lnTo>
                    <a:pt x="4166099" y="0"/>
                  </a:lnTo>
                  <a:lnTo>
                    <a:pt x="4166099" y="785399"/>
                  </a:lnTo>
                  <a:lnTo>
                    <a:pt x="0" y="785399"/>
                  </a:lnTo>
                  <a:lnTo>
                    <a:pt x="0" y="0"/>
                  </a:lnTo>
                  <a:close/>
                </a:path>
              </a:pathLst>
            </a:custGeom>
            <a:ln w="19049">
              <a:solidFill>
                <a:srgbClr val="FF0000"/>
              </a:solidFill>
            </a:ln>
          </p:spPr>
          <p:txBody>
            <a:bodyPr wrap="square" lIns="0" tIns="0" rIns="0" bIns="0" rtlCol="0"/>
            <a:lstStyle/>
            <a:p/>
          </p:txBody>
        </p:sp>
        <p:pic>
          <p:nvPicPr>
            <p:cNvPr id="16" name="object 7"/>
            <p:cNvPicPr/>
            <p:nvPr/>
          </p:nvPicPr>
          <p:blipFill>
            <a:blip r:embed="rId3" cstate="print"/>
            <a:stretch>
              <a:fillRect/>
            </a:stretch>
          </p:blipFill>
          <p:spPr>
            <a:xfrm>
              <a:off x="283387" y="1998350"/>
              <a:ext cx="1409699" cy="390524"/>
            </a:xfrm>
            <a:prstGeom prst="rect">
              <a:avLst/>
            </a:prstGeom>
          </p:spPr>
        </p:pic>
        <p:pic>
          <p:nvPicPr>
            <p:cNvPr id="17" name="object 8"/>
            <p:cNvPicPr/>
            <p:nvPr/>
          </p:nvPicPr>
          <p:blipFill>
            <a:blip r:embed="rId4" cstate="print"/>
            <a:stretch>
              <a:fillRect/>
            </a:stretch>
          </p:blipFill>
          <p:spPr>
            <a:xfrm>
              <a:off x="2123437" y="1884050"/>
              <a:ext cx="2009774" cy="619124"/>
            </a:xfrm>
            <a:prstGeom prst="rect">
              <a:avLst/>
            </a:prstGeom>
          </p:spPr>
        </p:pic>
      </p:grpSp>
      <p:grpSp>
        <p:nvGrpSpPr>
          <p:cNvPr id="18" name="object 5"/>
          <p:cNvGrpSpPr/>
          <p:nvPr/>
        </p:nvGrpSpPr>
        <p:grpSpPr>
          <a:xfrm>
            <a:off x="838200" y="3391045"/>
            <a:ext cx="4185285" cy="804545"/>
            <a:chOff x="167275" y="2717225"/>
            <a:chExt cx="4185285" cy="804545"/>
          </a:xfrm>
        </p:grpSpPr>
        <p:sp>
          <p:nvSpPr>
            <p:cNvPr id="19" name="object 6"/>
            <p:cNvSpPr/>
            <p:nvPr/>
          </p:nvSpPr>
          <p:spPr>
            <a:xfrm>
              <a:off x="176800" y="2726750"/>
              <a:ext cx="4166235" cy="785495"/>
            </a:xfrm>
            <a:custGeom>
              <a:avLst/>
              <a:gdLst/>
              <a:ahLst/>
              <a:cxnLst/>
              <a:rect l="l" t="t" r="r" b="b"/>
              <a:pathLst>
                <a:path w="4166235" h="785495">
                  <a:moveTo>
                    <a:pt x="0" y="0"/>
                  </a:moveTo>
                  <a:lnTo>
                    <a:pt x="4166099" y="0"/>
                  </a:lnTo>
                  <a:lnTo>
                    <a:pt x="4166099" y="785399"/>
                  </a:lnTo>
                  <a:lnTo>
                    <a:pt x="0" y="785399"/>
                  </a:lnTo>
                  <a:lnTo>
                    <a:pt x="0" y="0"/>
                  </a:lnTo>
                  <a:close/>
                </a:path>
              </a:pathLst>
            </a:custGeom>
            <a:ln w="19049">
              <a:solidFill>
                <a:srgbClr val="0000FF"/>
              </a:solidFill>
            </a:ln>
          </p:spPr>
          <p:txBody>
            <a:bodyPr wrap="square" lIns="0" tIns="0" rIns="0" bIns="0" rtlCol="0"/>
            <a:lstStyle/>
            <a:p/>
          </p:txBody>
        </p:sp>
        <p:pic>
          <p:nvPicPr>
            <p:cNvPr id="20" name="object 7"/>
            <p:cNvPicPr/>
            <p:nvPr/>
          </p:nvPicPr>
          <p:blipFill>
            <a:blip r:embed="rId5" cstate="print"/>
            <a:stretch>
              <a:fillRect/>
            </a:stretch>
          </p:blipFill>
          <p:spPr>
            <a:xfrm>
              <a:off x="329200" y="2892225"/>
              <a:ext cx="942974" cy="457199"/>
            </a:xfrm>
            <a:prstGeom prst="rect">
              <a:avLst/>
            </a:prstGeom>
          </p:spPr>
        </p:pic>
        <p:pic>
          <p:nvPicPr>
            <p:cNvPr id="21" name="object 8"/>
            <p:cNvPicPr/>
            <p:nvPr/>
          </p:nvPicPr>
          <p:blipFill>
            <a:blip r:embed="rId6" cstate="print"/>
            <a:stretch>
              <a:fillRect/>
            </a:stretch>
          </p:blipFill>
          <p:spPr>
            <a:xfrm>
              <a:off x="2076775" y="2825550"/>
              <a:ext cx="2047874" cy="590549"/>
            </a:xfrm>
            <a:prstGeom prst="rect">
              <a:avLst/>
            </a:prstGeom>
          </p:spPr>
        </p:pic>
      </p:grpSp>
      <p:sp>
        <p:nvSpPr>
          <p:cNvPr id="22" name="object 19"/>
          <p:cNvSpPr txBox="1"/>
          <p:nvPr/>
        </p:nvSpPr>
        <p:spPr>
          <a:xfrm>
            <a:off x="1260744" y="4469298"/>
            <a:ext cx="809625"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Arial" panose="020B0604020202020204"/>
                <a:cs typeface="Arial" panose="020B0604020202020204"/>
              </a:rPr>
              <a:t>Want:</a:t>
            </a:r>
            <a:endParaRPr sz="2400">
              <a:latin typeface="Arial" panose="020B0604020202020204"/>
              <a:cs typeface="Arial" panose="020B0604020202020204"/>
            </a:endParaRPr>
          </a:p>
        </p:txBody>
      </p:sp>
      <p:pic>
        <p:nvPicPr>
          <p:cNvPr id="23" name="object 20"/>
          <p:cNvPicPr/>
          <p:nvPr/>
        </p:nvPicPr>
        <p:blipFill>
          <a:blip r:embed="rId7" cstate="print"/>
          <a:stretch>
            <a:fillRect/>
          </a:stretch>
        </p:blipFill>
        <p:spPr>
          <a:xfrm>
            <a:off x="2366045" y="4351540"/>
            <a:ext cx="1556845" cy="619199"/>
          </a:xfrm>
          <a:prstGeom prst="rect">
            <a:avLst/>
          </a:prstGeom>
        </p:spPr>
      </p:pic>
      <p:sp>
        <p:nvSpPr>
          <p:cNvPr id="31" name="TextBox 30"/>
          <p:cNvSpPr txBox="1"/>
          <p:nvPr/>
        </p:nvSpPr>
        <p:spPr>
          <a:xfrm>
            <a:off x="10555637" y="2362659"/>
            <a:ext cx="312906" cy="369332"/>
          </a:xfrm>
          <a:prstGeom prst="rect">
            <a:avLst/>
          </a:prstGeom>
          <a:noFill/>
        </p:spPr>
        <p:txBody>
          <a:bodyPr wrap="none" rtlCol="0">
            <a:spAutoFit/>
          </a:bodyPr>
          <a:lstStyle/>
          <a:p>
            <a:r>
              <a:rPr lang="en-US" dirty="0">
                <a:solidFill>
                  <a:srgbClr val="C00000"/>
                </a:solidFill>
              </a:rPr>
              <a:t>1</a:t>
            </a:r>
            <a:endParaRPr lang="en-US" dirty="0">
              <a:solidFill>
                <a:srgbClr val="C00000"/>
              </a:solidFill>
            </a:endParaRPr>
          </a:p>
        </p:txBody>
      </p:sp>
      <p:sp>
        <p:nvSpPr>
          <p:cNvPr id="37" name="TextBox 36"/>
          <p:cNvSpPr txBox="1"/>
          <p:nvPr/>
        </p:nvSpPr>
        <p:spPr>
          <a:xfrm>
            <a:off x="6806566" y="2907268"/>
            <a:ext cx="312906" cy="369332"/>
          </a:xfrm>
          <a:prstGeom prst="rect">
            <a:avLst/>
          </a:prstGeom>
          <a:noFill/>
        </p:spPr>
        <p:txBody>
          <a:bodyPr wrap="none" rtlCol="0">
            <a:spAutoFit/>
          </a:bodyPr>
          <a:lstStyle/>
          <a:p>
            <a:r>
              <a:rPr lang="en-US" dirty="0">
                <a:solidFill>
                  <a:srgbClr val="C00000"/>
                </a:solidFill>
              </a:rPr>
              <a:t>3</a:t>
            </a:r>
            <a:endParaRPr lang="en-US" dirty="0">
              <a:solidFill>
                <a:srgbClr val="C00000"/>
              </a:solidFill>
            </a:endParaRPr>
          </a:p>
        </p:txBody>
      </p:sp>
      <p:sp>
        <p:nvSpPr>
          <p:cNvPr id="39" name="TextBox 38"/>
          <p:cNvSpPr txBox="1"/>
          <p:nvPr/>
        </p:nvSpPr>
        <p:spPr>
          <a:xfrm>
            <a:off x="8655169" y="1804117"/>
            <a:ext cx="389850" cy="369332"/>
          </a:xfrm>
          <a:prstGeom prst="rect">
            <a:avLst/>
          </a:prstGeom>
          <a:noFill/>
        </p:spPr>
        <p:txBody>
          <a:bodyPr wrap="none" rtlCol="0">
            <a:spAutoFit/>
          </a:bodyPr>
          <a:lstStyle/>
          <a:p>
            <a:r>
              <a:rPr lang="en-US" dirty="0">
                <a:solidFill>
                  <a:srgbClr val="C00000"/>
                </a:solidFill>
              </a:rPr>
              <a:t>-4</a:t>
            </a:r>
            <a:endParaRPr lang="en-US" dirty="0">
              <a:solidFill>
                <a:srgbClr val="C00000"/>
              </a:solidFill>
            </a:endParaRPr>
          </a:p>
        </p:txBody>
      </p:sp>
      <p:sp>
        <p:nvSpPr>
          <p:cNvPr id="49" name="TextBox 48"/>
          <p:cNvSpPr txBox="1"/>
          <p:nvPr/>
        </p:nvSpPr>
        <p:spPr>
          <a:xfrm>
            <a:off x="6827619" y="2121918"/>
            <a:ext cx="389850" cy="369332"/>
          </a:xfrm>
          <a:prstGeom prst="rect">
            <a:avLst/>
          </a:prstGeom>
          <a:noFill/>
        </p:spPr>
        <p:txBody>
          <a:bodyPr wrap="none" rtlCol="0">
            <a:spAutoFit/>
          </a:bodyPr>
          <a:lstStyle/>
          <a:p>
            <a:r>
              <a:rPr lang="en-US" dirty="0">
                <a:solidFill>
                  <a:srgbClr val="C00000"/>
                </a:solidFill>
              </a:rPr>
              <a:t>-4</a:t>
            </a:r>
            <a:endParaRPr lang="en-US" dirty="0">
              <a:solidFill>
                <a:srgbClr val="C00000"/>
              </a:solidFill>
            </a:endParaRPr>
          </a:p>
        </p:txBody>
      </p:sp>
      <p:grpSp>
        <p:nvGrpSpPr>
          <p:cNvPr id="4" name="Group 3"/>
          <p:cNvGrpSpPr/>
          <p:nvPr/>
        </p:nvGrpSpPr>
        <p:grpSpPr>
          <a:xfrm>
            <a:off x="7261553" y="1629110"/>
            <a:ext cx="3606990" cy="2473745"/>
            <a:chOff x="7261553" y="1629110"/>
            <a:chExt cx="3606990" cy="2473745"/>
          </a:xfrm>
        </p:grpSpPr>
        <p:sp>
          <p:nvSpPr>
            <p:cNvPr id="50" name="object 9"/>
            <p:cNvSpPr/>
            <p:nvPr/>
          </p:nvSpPr>
          <p:spPr>
            <a:xfrm>
              <a:off x="7346923" y="1680124"/>
              <a:ext cx="3279140" cy="1793875"/>
            </a:xfrm>
            <a:custGeom>
              <a:avLst/>
              <a:gdLst/>
              <a:ahLst/>
              <a:cxnLst/>
              <a:rect l="l" t="t" r="r" b="b"/>
              <a:pathLst>
                <a:path w="3279140" h="1793875">
                  <a:moveTo>
                    <a:pt x="3278622" y="1793446"/>
                  </a:moveTo>
                  <a:lnTo>
                    <a:pt x="0" y="0"/>
                  </a:lnTo>
                </a:path>
              </a:pathLst>
            </a:custGeom>
            <a:ln w="19049">
              <a:solidFill>
                <a:srgbClr val="FF00FF"/>
              </a:solidFill>
            </a:ln>
          </p:spPr>
          <p:txBody>
            <a:bodyPr wrap="square" lIns="0" tIns="0" rIns="0" bIns="0" rtlCol="0"/>
            <a:lstStyle/>
            <a:p/>
          </p:txBody>
        </p:sp>
        <p:pic>
          <p:nvPicPr>
            <p:cNvPr id="51" name="object 10"/>
            <p:cNvPicPr/>
            <p:nvPr/>
          </p:nvPicPr>
          <p:blipFill>
            <a:blip r:embed="rId8" cstate="print"/>
            <a:stretch>
              <a:fillRect/>
            </a:stretch>
          </p:blipFill>
          <p:spPr>
            <a:xfrm>
              <a:off x="7261553" y="1629110"/>
              <a:ext cx="109995" cy="88143"/>
            </a:xfrm>
            <a:prstGeom prst="rect">
              <a:avLst/>
            </a:prstGeom>
          </p:spPr>
        </p:pic>
        <p:pic>
          <p:nvPicPr>
            <p:cNvPr id="52" name="object 11"/>
            <p:cNvPicPr/>
            <p:nvPr/>
          </p:nvPicPr>
          <p:blipFill>
            <a:blip r:embed="rId9" cstate="print"/>
            <a:stretch>
              <a:fillRect/>
            </a:stretch>
          </p:blipFill>
          <p:spPr>
            <a:xfrm>
              <a:off x="10432299" y="3473571"/>
              <a:ext cx="426474" cy="619199"/>
            </a:xfrm>
            <a:prstGeom prst="rect">
              <a:avLst/>
            </a:prstGeom>
          </p:spPr>
        </p:pic>
        <p:sp>
          <p:nvSpPr>
            <p:cNvPr id="53" name="object 12"/>
            <p:cNvSpPr/>
            <p:nvPr/>
          </p:nvSpPr>
          <p:spPr>
            <a:xfrm>
              <a:off x="10422773" y="3464045"/>
              <a:ext cx="445770" cy="638810"/>
            </a:xfrm>
            <a:custGeom>
              <a:avLst/>
              <a:gdLst/>
              <a:ahLst/>
              <a:cxnLst/>
              <a:rect l="l" t="t" r="r" b="b"/>
              <a:pathLst>
                <a:path w="445770" h="638810">
                  <a:moveTo>
                    <a:pt x="0" y="0"/>
                  </a:moveTo>
                  <a:lnTo>
                    <a:pt x="445524" y="0"/>
                  </a:lnTo>
                  <a:lnTo>
                    <a:pt x="445524" y="638249"/>
                  </a:lnTo>
                  <a:lnTo>
                    <a:pt x="0" y="638249"/>
                  </a:lnTo>
                  <a:lnTo>
                    <a:pt x="0" y="0"/>
                  </a:lnTo>
                  <a:close/>
                </a:path>
              </a:pathLst>
            </a:custGeom>
            <a:ln w="19049">
              <a:solidFill>
                <a:srgbClr val="FF00FF"/>
              </a:solidFill>
            </a:ln>
          </p:spPr>
          <p:txBody>
            <a:bodyPr wrap="square" lIns="0" tIns="0" rIns="0" bIns="0" rtlCol="0"/>
            <a:lstStyle/>
            <a:p/>
          </p:txBody>
        </p:sp>
      </p:grpSp>
      <p:sp>
        <p:nvSpPr>
          <p:cNvPr id="54" name="TextBox 53"/>
          <p:cNvSpPr txBox="1"/>
          <p:nvPr/>
        </p:nvSpPr>
        <p:spPr>
          <a:xfrm>
            <a:off x="6790351" y="1397963"/>
            <a:ext cx="389850" cy="369332"/>
          </a:xfrm>
          <a:prstGeom prst="rect">
            <a:avLst/>
          </a:prstGeom>
          <a:noFill/>
        </p:spPr>
        <p:txBody>
          <a:bodyPr wrap="none" rtlCol="0">
            <a:spAutoFit/>
          </a:bodyPr>
          <a:lstStyle/>
          <a:p>
            <a:r>
              <a:rPr lang="en-US" dirty="0">
                <a:solidFill>
                  <a:srgbClr val="C00000"/>
                </a:solidFill>
              </a:rPr>
              <a:t>-4</a:t>
            </a:r>
            <a:endParaRPr lang="en-US" dirty="0">
              <a:solidFill>
                <a:srgbClr val="C00000"/>
              </a:solidFill>
            </a:endParaRPr>
          </a:p>
        </p:txBody>
      </p:sp>
      <p:grpSp>
        <p:nvGrpSpPr>
          <p:cNvPr id="6" name="Group 5"/>
          <p:cNvGrpSpPr/>
          <p:nvPr/>
        </p:nvGrpSpPr>
        <p:grpSpPr>
          <a:xfrm>
            <a:off x="7216213" y="4118763"/>
            <a:ext cx="2308787" cy="1748637"/>
            <a:chOff x="7178042" y="3975695"/>
            <a:chExt cx="2308787" cy="1748637"/>
          </a:xfrm>
        </p:grpSpPr>
        <p:grpSp>
          <p:nvGrpSpPr>
            <p:cNvPr id="55" name="object 12"/>
            <p:cNvGrpSpPr/>
            <p:nvPr/>
          </p:nvGrpSpPr>
          <p:grpSpPr>
            <a:xfrm>
              <a:off x="7178042" y="4380715"/>
              <a:ext cx="1995170" cy="959485"/>
              <a:chOff x="5436575" y="3136378"/>
              <a:chExt cx="1995170" cy="959485"/>
            </a:xfrm>
          </p:grpSpPr>
          <p:pic>
            <p:nvPicPr>
              <p:cNvPr id="56" name="object 13"/>
              <p:cNvPicPr/>
              <p:nvPr/>
            </p:nvPicPr>
            <p:blipFill>
              <a:blip r:embed="rId10" cstate="print"/>
              <a:stretch>
                <a:fillRect/>
              </a:stretch>
            </p:blipFill>
            <p:spPr>
              <a:xfrm>
                <a:off x="5455625" y="3155429"/>
                <a:ext cx="1956899" cy="747179"/>
              </a:xfrm>
              <a:prstGeom prst="rect">
                <a:avLst/>
              </a:prstGeom>
            </p:spPr>
          </p:pic>
          <p:sp>
            <p:nvSpPr>
              <p:cNvPr id="57" name="object 14"/>
              <p:cNvSpPr/>
              <p:nvPr/>
            </p:nvSpPr>
            <p:spPr>
              <a:xfrm>
                <a:off x="5446100" y="3145903"/>
                <a:ext cx="1976120" cy="766445"/>
              </a:xfrm>
              <a:custGeom>
                <a:avLst/>
                <a:gdLst/>
                <a:ahLst/>
                <a:cxnLst/>
                <a:rect l="l" t="t" r="r" b="b"/>
                <a:pathLst>
                  <a:path w="1976120" h="766445">
                    <a:moveTo>
                      <a:pt x="0" y="0"/>
                    </a:moveTo>
                    <a:lnTo>
                      <a:pt x="1975949" y="0"/>
                    </a:lnTo>
                    <a:lnTo>
                      <a:pt x="1975949" y="766229"/>
                    </a:lnTo>
                    <a:lnTo>
                      <a:pt x="0" y="766229"/>
                    </a:lnTo>
                    <a:lnTo>
                      <a:pt x="0" y="0"/>
                    </a:lnTo>
                    <a:close/>
                  </a:path>
                </a:pathLst>
              </a:custGeom>
              <a:ln w="19049">
                <a:solidFill>
                  <a:srgbClr val="37761C"/>
                </a:solidFill>
              </a:ln>
            </p:spPr>
            <p:txBody>
              <a:bodyPr wrap="square" lIns="0" tIns="0" rIns="0" bIns="0" rtlCol="0"/>
              <a:lstStyle/>
              <a:p/>
            </p:txBody>
          </p:sp>
          <p:pic>
            <p:nvPicPr>
              <p:cNvPr id="58" name="object 15"/>
              <p:cNvPicPr/>
              <p:nvPr/>
            </p:nvPicPr>
            <p:blipFill>
              <a:blip r:embed="rId11" cstate="print"/>
              <a:stretch>
                <a:fillRect/>
              </a:stretch>
            </p:blipFill>
            <p:spPr>
              <a:xfrm>
                <a:off x="6536587" y="3931927"/>
                <a:ext cx="181336" cy="136834"/>
              </a:xfrm>
              <a:prstGeom prst="rect">
                <a:avLst/>
              </a:prstGeom>
            </p:spPr>
          </p:pic>
          <p:pic>
            <p:nvPicPr>
              <p:cNvPr id="59" name="object 16"/>
              <p:cNvPicPr/>
              <p:nvPr/>
            </p:nvPicPr>
            <p:blipFill>
              <a:blip r:embed="rId12" cstate="print"/>
              <a:stretch>
                <a:fillRect/>
              </a:stretch>
            </p:blipFill>
            <p:spPr>
              <a:xfrm>
                <a:off x="7267516" y="3966730"/>
                <a:ext cx="84620" cy="129131"/>
              </a:xfrm>
              <a:prstGeom prst="rect">
                <a:avLst/>
              </a:prstGeom>
            </p:spPr>
          </p:pic>
        </p:grpSp>
        <p:sp>
          <p:nvSpPr>
            <p:cNvPr id="60" name="object 17"/>
            <p:cNvSpPr txBox="1"/>
            <p:nvPr/>
          </p:nvSpPr>
          <p:spPr>
            <a:xfrm>
              <a:off x="7357042" y="3975695"/>
              <a:ext cx="149923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37761C"/>
                  </a:solidFill>
                  <a:latin typeface="Arial" panose="020B0604020202020204"/>
                  <a:cs typeface="Arial" panose="020B0604020202020204"/>
                </a:rPr>
                <a:t>Chain</a:t>
              </a:r>
              <a:r>
                <a:rPr sz="2400" spc="-25" dirty="0">
                  <a:solidFill>
                    <a:srgbClr val="37761C"/>
                  </a:solidFill>
                  <a:latin typeface="Arial" panose="020B0604020202020204"/>
                  <a:cs typeface="Arial" panose="020B0604020202020204"/>
                </a:rPr>
                <a:t> </a:t>
              </a:r>
              <a:r>
                <a:rPr sz="2400" spc="-10" dirty="0">
                  <a:solidFill>
                    <a:srgbClr val="37761C"/>
                  </a:solidFill>
                  <a:latin typeface="Arial" panose="020B0604020202020204"/>
                  <a:cs typeface="Arial" panose="020B0604020202020204"/>
                </a:rPr>
                <a:t>rule:</a:t>
              </a:r>
              <a:endParaRPr sz="2400">
                <a:latin typeface="Arial" panose="020B0604020202020204"/>
                <a:cs typeface="Arial" panose="020B0604020202020204"/>
              </a:endParaRPr>
            </a:p>
          </p:txBody>
        </p:sp>
        <p:sp>
          <p:nvSpPr>
            <p:cNvPr id="61" name="object 31"/>
            <p:cNvSpPr txBox="1"/>
            <p:nvPr/>
          </p:nvSpPr>
          <p:spPr>
            <a:xfrm>
              <a:off x="7814230" y="5286817"/>
              <a:ext cx="796290" cy="437515"/>
            </a:xfrm>
            <a:prstGeom prst="rect">
              <a:avLst/>
            </a:prstGeom>
          </p:spPr>
          <p:txBody>
            <a:bodyPr vert="horz" wrap="square" lIns="0" tIns="2540" rIns="0" bIns="0" rtlCol="0">
              <a:spAutoFit/>
            </a:bodyPr>
            <a:lstStyle/>
            <a:p>
              <a:pPr marL="12700" marR="5080">
                <a:lnSpc>
                  <a:spcPts val="1680"/>
                </a:lnSpc>
                <a:spcBef>
                  <a:spcPts val="20"/>
                </a:spcBef>
              </a:pPr>
              <a:r>
                <a:rPr sz="1400" spc="-10" dirty="0">
                  <a:solidFill>
                    <a:srgbClr val="FF0000"/>
                  </a:solidFill>
                  <a:latin typeface="Arial" panose="020B0604020202020204"/>
                  <a:cs typeface="Arial" panose="020B0604020202020204"/>
                </a:rPr>
                <a:t>Upstream gradient</a:t>
              </a:r>
              <a:endParaRPr sz="1400">
                <a:latin typeface="Arial" panose="020B0604020202020204"/>
                <a:cs typeface="Arial" panose="020B0604020202020204"/>
              </a:endParaRPr>
            </a:p>
          </p:txBody>
        </p:sp>
        <p:sp>
          <p:nvSpPr>
            <p:cNvPr id="62" name="object 32"/>
            <p:cNvSpPr txBox="1"/>
            <p:nvPr/>
          </p:nvSpPr>
          <p:spPr>
            <a:xfrm>
              <a:off x="8820079" y="5286817"/>
              <a:ext cx="666750" cy="437515"/>
            </a:xfrm>
            <a:prstGeom prst="rect">
              <a:avLst/>
            </a:prstGeom>
          </p:spPr>
          <p:txBody>
            <a:bodyPr vert="horz" wrap="square" lIns="0" tIns="2540" rIns="0" bIns="0" rtlCol="0">
              <a:spAutoFit/>
            </a:bodyPr>
            <a:lstStyle/>
            <a:p>
              <a:pPr marL="12700" marR="5080">
                <a:lnSpc>
                  <a:spcPts val="1680"/>
                </a:lnSpc>
                <a:spcBef>
                  <a:spcPts val="20"/>
                </a:spcBef>
              </a:pPr>
              <a:r>
                <a:rPr sz="1400" spc="-10" dirty="0">
                  <a:solidFill>
                    <a:srgbClr val="FF0000"/>
                  </a:solidFill>
                  <a:latin typeface="Arial" panose="020B0604020202020204"/>
                  <a:cs typeface="Arial" panose="020B0604020202020204"/>
                </a:rPr>
                <a:t>Local gradient</a:t>
              </a:r>
              <a:endParaRPr sz="1400">
                <a:latin typeface="Arial" panose="020B0604020202020204"/>
                <a:cs typeface="Arial" panose="020B0604020202020204"/>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r>
              <a:rPr lang="en-US" spc="-30" dirty="0"/>
              <a:t> </a:t>
            </a:r>
            <a:r>
              <a:rPr lang="en-US" dirty="0"/>
              <a:t>a</a:t>
            </a:r>
            <a:r>
              <a:rPr lang="en-US" spc="-30" dirty="0"/>
              <a:t> </a:t>
            </a:r>
            <a:r>
              <a:rPr lang="en-US" dirty="0"/>
              <a:t>simple</a:t>
            </a:r>
            <a:r>
              <a:rPr lang="en-US" spc="-30" dirty="0"/>
              <a:t> </a:t>
            </a:r>
            <a:r>
              <a:rPr lang="en-US" spc="-10" dirty="0"/>
              <a:t>example</a:t>
            </a:r>
            <a:endParaRPr lang="en-US" dirty="0"/>
          </a:p>
        </p:txBody>
      </p:sp>
      <p:grpSp>
        <p:nvGrpSpPr>
          <p:cNvPr id="3" name="object 2"/>
          <p:cNvGrpSpPr/>
          <p:nvPr/>
        </p:nvGrpSpPr>
        <p:grpSpPr>
          <a:xfrm>
            <a:off x="4289958" y="1828630"/>
            <a:ext cx="3514090" cy="3514090"/>
            <a:chOff x="2966674" y="485224"/>
            <a:chExt cx="3514090" cy="3514090"/>
          </a:xfrm>
        </p:grpSpPr>
        <p:sp>
          <p:nvSpPr>
            <p:cNvPr id="4" name="object 3"/>
            <p:cNvSpPr/>
            <p:nvPr/>
          </p:nvSpPr>
          <p:spPr>
            <a:xfrm>
              <a:off x="2976199" y="494749"/>
              <a:ext cx="3495040" cy="3495040"/>
            </a:xfrm>
            <a:custGeom>
              <a:avLst/>
              <a:gdLst/>
              <a:ahLst/>
              <a:cxnLst/>
              <a:rect l="l" t="t" r="r" b="b"/>
              <a:pathLst>
                <a:path w="3495040" h="3495040">
                  <a:moveTo>
                    <a:pt x="1747349" y="3494699"/>
                  </a:move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close/>
                </a:path>
              </a:pathLst>
            </a:custGeom>
            <a:solidFill>
              <a:srgbClr val="F3F3F3"/>
            </a:solidFill>
          </p:spPr>
          <p:txBody>
            <a:bodyPr wrap="square" lIns="0" tIns="0" rIns="0" bIns="0" rtlCol="0"/>
            <a:lstStyle/>
            <a:p/>
          </p:txBody>
        </p:sp>
        <p:sp>
          <p:nvSpPr>
            <p:cNvPr id="5" name="object 4"/>
            <p:cNvSpPr/>
            <p:nvPr/>
          </p:nvSpPr>
          <p:spPr>
            <a:xfrm>
              <a:off x="2976199" y="494749"/>
              <a:ext cx="3495040" cy="3495040"/>
            </a:xfrm>
            <a:custGeom>
              <a:avLst/>
              <a:gdLst/>
              <a:ahLst/>
              <a:cxnLst/>
              <a:rect l="l" t="t" r="r" b="b"/>
              <a:pathLst>
                <a:path w="3495040" h="3495040">
                  <a:moveTo>
                    <a:pt x="0" y="1747349"/>
                  </a:move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close/>
                </a:path>
              </a:pathLst>
            </a:custGeom>
            <a:ln w="19049">
              <a:solidFill>
                <a:srgbClr val="595959"/>
              </a:solidFill>
            </a:ln>
          </p:spPr>
          <p:txBody>
            <a:bodyPr wrap="square" lIns="0" tIns="0" rIns="0" bIns="0" rtlCol="0"/>
            <a:lstStyle/>
            <a:p/>
          </p:txBody>
        </p:sp>
      </p:grpSp>
      <p:sp>
        <p:nvSpPr>
          <p:cNvPr id="6" name="object 5"/>
          <p:cNvSpPr txBox="1"/>
          <p:nvPr/>
        </p:nvSpPr>
        <p:spPr>
          <a:xfrm>
            <a:off x="5998448" y="3182831"/>
            <a:ext cx="194945" cy="756920"/>
          </a:xfrm>
          <a:prstGeom prst="rect">
            <a:avLst/>
          </a:prstGeom>
        </p:spPr>
        <p:txBody>
          <a:bodyPr vert="horz" wrap="square" lIns="0" tIns="12700" rIns="0" bIns="0" rtlCol="0">
            <a:spAutoFit/>
          </a:bodyPr>
          <a:lstStyle/>
          <a:p>
            <a:pPr marL="12700">
              <a:lnSpc>
                <a:spcPct val="100000"/>
              </a:lnSpc>
              <a:spcBef>
                <a:spcPts val="100"/>
              </a:spcBef>
            </a:pPr>
            <a:r>
              <a:rPr sz="4800" dirty="0">
                <a:latin typeface="Arial" panose="020B0604020202020204"/>
                <a:cs typeface="Arial" panose="020B0604020202020204"/>
              </a:rPr>
              <a:t>f</a:t>
            </a:r>
            <a:endParaRPr sz="4800">
              <a:latin typeface="Arial" panose="020B0604020202020204"/>
              <a:cs typeface="Arial" panose="020B0604020202020204"/>
            </a:endParaRPr>
          </a:p>
        </p:txBody>
      </p:sp>
      <p:grpSp>
        <p:nvGrpSpPr>
          <p:cNvPr id="7" name="object 6"/>
          <p:cNvGrpSpPr/>
          <p:nvPr/>
        </p:nvGrpSpPr>
        <p:grpSpPr>
          <a:xfrm>
            <a:off x="2064931" y="1557625"/>
            <a:ext cx="8034655" cy="3585845"/>
            <a:chOff x="692650" y="214049"/>
            <a:chExt cx="8034655" cy="3585845"/>
          </a:xfrm>
        </p:grpSpPr>
        <p:sp>
          <p:nvSpPr>
            <p:cNvPr id="8" name="object 7"/>
            <p:cNvSpPr/>
            <p:nvPr/>
          </p:nvSpPr>
          <p:spPr>
            <a:xfrm>
              <a:off x="702175" y="3012748"/>
              <a:ext cx="2301875" cy="777875"/>
            </a:xfrm>
            <a:custGeom>
              <a:avLst/>
              <a:gdLst/>
              <a:ahLst/>
              <a:cxnLst/>
              <a:rect l="l" t="t" r="r" b="b"/>
              <a:pathLst>
                <a:path w="2301875" h="777875">
                  <a:moveTo>
                    <a:pt x="0" y="777326"/>
                  </a:moveTo>
                  <a:lnTo>
                    <a:pt x="2301609" y="0"/>
                  </a:lnTo>
                </a:path>
              </a:pathLst>
            </a:custGeom>
            <a:ln w="19049">
              <a:solidFill>
                <a:srgbClr val="37761C"/>
              </a:solidFill>
            </a:ln>
          </p:spPr>
          <p:txBody>
            <a:bodyPr wrap="square" lIns="0" tIns="0" rIns="0" bIns="0" rtlCol="0"/>
            <a:lstStyle/>
            <a:p/>
          </p:txBody>
        </p:sp>
        <p:pic>
          <p:nvPicPr>
            <p:cNvPr id="9" name="object 8"/>
            <p:cNvPicPr/>
            <p:nvPr/>
          </p:nvPicPr>
          <p:blipFill>
            <a:blip r:embed="rId1" cstate="print"/>
            <a:stretch>
              <a:fillRect/>
            </a:stretch>
          </p:blipFill>
          <p:spPr>
            <a:xfrm>
              <a:off x="2984190" y="2973411"/>
              <a:ext cx="111023" cy="78672"/>
            </a:xfrm>
            <a:prstGeom prst="rect">
              <a:avLst/>
            </a:prstGeom>
          </p:spPr>
        </p:pic>
        <p:sp>
          <p:nvSpPr>
            <p:cNvPr id="10" name="object 9"/>
            <p:cNvSpPr/>
            <p:nvPr/>
          </p:nvSpPr>
          <p:spPr>
            <a:xfrm>
              <a:off x="989425" y="470774"/>
              <a:ext cx="2089150" cy="889000"/>
            </a:xfrm>
            <a:custGeom>
              <a:avLst/>
              <a:gdLst/>
              <a:ahLst/>
              <a:cxnLst/>
              <a:rect l="l" t="t" r="r" b="b"/>
              <a:pathLst>
                <a:path w="2089150" h="889000">
                  <a:moveTo>
                    <a:pt x="0" y="0"/>
                  </a:moveTo>
                  <a:lnTo>
                    <a:pt x="2089024" y="888849"/>
                  </a:lnTo>
                </a:path>
              </a:pathLst>
            </a:custGeom>
            <a:ln w="19049">
              <a:solidFill>
                <a:srgbClr val="37761C"/>
              </a:solidFill>
            </a:ln>
          </p:spPr>
          <p:txBody>
            <a:bodyPr wrap="square" lIns="0" tIns="0" rIns="0" bIns="0" rtlCol="0"/>
            <a:lstStyle/>
            <a:p/>
          </p:txBody>
        </p:sp>
        <p:pic>
          <p:nvPicPr>
            <p:cNvPr id="11" name="object 10"/>
            <p:cNvPicPr/>
            <p:nvPr/>
          </p:nvPicPr>
          <p:blipFill>
            <a:blip r:embed="rId2" cstate="print"/>
            <a:stretch>
              <a:fillRect/>
            </a:stretch>
          </p:blipFill>
          <p:spPr>
            <a:xfrm>
              <a:off x="3056605" y="1321145"/>
              <a:ext cx="110918" cy="81850"/>
            </a:xfrm>
            <a:prstGeom prst="rect">
              <a:avLst/>
            </a:prstGeom>
          </p:spPr>
        </p:pic>
        <p:sp>
          <p:nvSpPr>
            <p:cNvPr id="12" name="object 11"/>
            <p:cNvSpPr/>
            <p:nvPr/>
          </p:nvSpPr>
          <p:spPr>
            <a:xfrm>
              <a:off x="6470900" y="22421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p:txBody>
        </p:sp>
        <p:pic>
          <p:nvPicPr>
            <p:cNvPr id="13" name="object 12"/>
            <p:cNvPicPr/>
            <p:nvPr/>
          </p:nvPicPr>
          <p:blipFill>
            <a:blip r:embed="rId3" cstate="print"/>
            <a:stretch>
              <a:fillRect/>
            </a:stretch>
          </p:blipFill>
          <p:spPr>
            <a:xfrm>
              <a:off x="8621375" y="2201109"/>
              <a:ext cx="105500" cy="81980"/>
            </a:xfrm>
            <a:prstGeom prst="rect">
              <a:avLst/>
            </a:prstGeom>
          </p:spPr>
        </p:pic>
        <p:pic>
          <p:nvPicPr>
            <p:cNvPr id="14" name="object 13"/>
            <p:cNvPicPr/>
            <p:nvPr/>
          </p:nvPicPr>
          <p:blipFill>
            <a:blip r:embed="rId4" cstate="print"/>
            <a:stretch>
              <a:fillRect/>
            </a:stretch>
          </p:blipFill>
          <p:spPr>
            <a:xfrm>
              <a:off x="1380513" y="233099"/>
              <a:ext cx="352424" cy="304799"/>
            </a:xfrm>
            <a:prstGeom prst="rect">
              <a:avLst/>
            </a:prstGeom>
          </p:spPr>
        </p:pic>
        <p:sp>
          <p:nvSpPr>
            <p:cNvPr id="15" name="object 14"/>
            <p:cNvSpPr/>
            <p:nvPr/>
          </p:nvSpPr>
          <p:spPr>
            <a:xfrm>
              <a:off x="1370988" y="2235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p:txBody>
        </p:sp>
        <p:pic>
          <p:nvPicPr>
            <p:cNvPr id="16" name="object 15"/>
            <p:cNvPicPr/>
            <p:nvPr/>
          </p:nvPicPr>
          <p:blipFill>
            <a:blip r:embed="rId5" cstate="print"/>
            <a:stretch>
              <a:fillRect/>
            </a:stretch>
          </p:blipFill>
          <p:spPr>
            <a:xfrm>
              <a:off x="1300363" y="3061025"/>
              <a:ext cx="295274" cy="361949"/>
            </a:xfrm>
            <a:prstGeom prst="rect">
              <a:avLst/>
            </a:prstGeom>
          </p:spPr>
        </p:pic>
        <p:sp>
          <p:nvSpPr>
            <p:cNvPr id="17" name="object 16"/>
            <p:cNvSpPr/>
            <p:nvPr/>
          </p:nvSpPr>
          <p:spPr>
            <a:xfrm>
              <a:off x="1290838" y="3051500"/>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p:txBody>
        </p:sp>
        <p:pic>
          <p:nvPicPr>
            <p:cNvPr id="18" name="object 17"/>
            <p:cNvPicPr/>
            <p:nvPr/>
          </p:nvPicPr>
          <p:blipFill>
            <a:blip r:embed="rId6" cstate="print"/>
            <a:stretch>
              <a:fillRect/>
            </a:stretch>
          </p:blipFill>
          <p:spPr>
            <a:xfrm>
              <a:off x="7245938" y="1758700"/>
              <a:ext cx="304799" cy="304799"/>
            </a:xfrm>
            <a:prstGeom prst="rect">
              <a:avLst/>
            </a:prstGeom>
          </p:spPr>
        </p:pic>
        <p:sp>
          <p:nvSpPr>
            <p:cNvPr id="19" name="object 18"/>
            <p:cNvSpPr/>
            <p:nvPr/>
          </p:nvSpPr>
          <p:spPr>
            <a:xfrm>
              <a:off x="7236413" y="17491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p:txBody>
        </p:sp>
      </p:grpSp>
      <p:pic>
        <p:nvPicPr>
          <p:cNvPr id="20" name="object 19"/>
          <p:cNvPicPr/>
          <p:nvPr/>
        </p:nvPicPr>
        <p:blipFill>
          <a:blip r:embed="rId7" cstate="print"/>
          <a:stretch>
            <a:fillRect/>
          </a:stretch>
        </p:blipFill>
        <p:spPr>
          <a:xfrm>
            <a:off x="4817631" y="2664721"/>
            <a:ext cx="485774" cy="638174"/>
          </a:xfrm>
          <a:prstGeom prst="rect">
            <a:avLst/>
          </a:prstGeom>
        </p:spPr>
      </p:pic>
      <p:sp>
        <p:nvSpPr>
          <p:cNvPr id="21" name="object 20"/>
          <p:cNvSpPr/>
          <p:nvPr/>
        </p:nvSpPr>
        <p:spPr>
          <a:xfrm>
            <a:off x="4808105" y="2655195"/>
            <a:ext cx="504825" cy="657225"/>
          </a:xfrm>
          <a:custGeom>
            <a:avLst/>
            <a:gdLst/>
            <a:ahLst/>
            <a:cxnLst/>
            <a:rect l="l" t="t" r="r" b="b"/>
            <a:pathLst>
              <a:path w="504825" h="657225">
                <a:moveTo>
                  <a:pt x="0" y="0"/>
                </a:moveTo>
                <a:lnTo>
                  <a:pt x="504824" y="0"/>
                </a:lnTo>
                <a:lnTo>
                  <a:pt x="504824" y="657224"/>
                </a:lnTo>
                <a:lnTo>
                  <a:pt x="0" y="657224"/>
                </a:lnTo>
                <a:lnTo>
                  <a:pt x="0" y="0"/>
                </a:lnTo>
                <a:close/>
              </a:path>
            </a:pathLst>
          </a:custGeom>
          <a:ln w="19049">
            <a:solidFill>
              <a:srgbClr val="FF0000"/>
            </a:solidFill>
          </a:ln>
        </p:spPr>
        <p:txBody>
          <a:bodyPr wrap="square" lIns="0" tIns="0" rIns="0" bIns="0" rtlCol="0"/>
          <a:lstStyle/>
          <a:p/>
        </p:txBody>
      </p:sp>
      <p:pic>
        <p:nvPicPr>
          <p:cNvPr id="22" name="object 21"/>
          <p:cNvPicPr/>
          <p:nvPr/>
        </p:nvPicPr>
        <p:blipFill>
          <a:blip r:embed="rId8" cstate="print"/>
          <a:stretch>
            <a:fillRect/>
          </a:stretch>
        </p:blipFill>
        <p:spPr>
          <a:xfrm>
            <a:off x="4903356" y="3776865"/>
            <a:ext cx="409574" cy="704849"/>
          </a:xfrm>
          <a:prstGeom prst="rect">
            <a:avLst/>
          </a:prstGeom>
        </p:spPr>
      </p:pic>
      <p:sp>
        <p:nvSpPr>
          <p:cNvPr id="23" name="object 22"/>
          <p:cNvSpPr/>
          <p:nvPr/>
        </p:nvSpPr>
        <p:spPr>
          <a:xfrm>
            <a:off x="4893830" y="3767340"/>
            <a:ext cx="428625" cy="723900"/>
          </a:xfrm>
          <a:custGeom>
            <a:avLst/>
            <a:gdLst/>
            <a:ahLst/>
            <a:cxnLst/>
            <a:rect l="l" t="t" r="r" b="b"/>
            <a:pathLst>
              <a:path w="428625" h="723900">
                <a:moveTo>
                  <a:pt x="0" y="0"/>
                </a:moveTo>
                <a:lnTo>
                  <a:pt x="428624" y="0"/>
                </a:lnTo>
                <a:lnTo>
                  <a:pt x="428624" y="723899"/>
                </a:lnTo>
                <a:lnTo>
                  <a:pt x="0" y="723899"/>
                </a:lnTo>
                <a:lnTo>
                  <a:pt x="0" y="0"/>
                </a:lnTo>
                <a:close/>
              </a:path>
            </a:pathLst>
          </a:custGeom>
          <a:ln w="19049">
            <a:solidFill>
              <a:srgbClr val="FF0000"/>
            </a:solidFill>
          </a:ln>
        </p:spPr>
        <p:txBody>
          <a:bodyPr wrap="square" lIns="0" tIns="0" rIns="0" bIns="0" rtlCol="0"/>
          <a:lstStyle/>
          <a:p/>
        </p:txBody>
      </p:sp>
      <p:sp>
        <p:nvSpPr>
          <p:cNvPr id="24" name="object 23"/>
          <p:cNvSpPr txBox="1"/>
          <p:nvPr/>
        </p:nvSpPr>
        <p:spPr>
          <a:xfrm>
            <a:off x="5228361" y="2193713"/>
            <a:ext cx="15373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Arial" panose="020B0604020202020204"/>
                <a:cs typeface="Arial" panose="020B0604020202020204"/>
              </a:rPr>
              <a:t>“local</a:t>
            </a:r>
            <a:r>
              <a:rPr sz="1800" spc="-5" dirty="0">
                <a:solidFill>
                  <a:srgbClr val="FF0000"/>
                </a:solidFill>
                <a:latin typeface="Arial" panose="020B0604020202020204"/>
                <a:cs typeface="Arial" panose="020B0604020202020204"/>
              </a:rPr>
              <a:t> </a:t>
            </a:r>
            <a:r>
              <a:rPr sz="1800" spc="-10" dirty="0">
                <a:solidFill>
                  <a:srgbClr val="FF0000"/>
                </a:solidFill>
                <a:latin typeface="Arial" panose="020B0604020202020204"/>
                <a:cs typeface="Arial" panose="020B0604020202020204"/>
              </a:rPr>
              <a:t>gradient”</a:t>
            </a:r>
            <a:endParaRPr sz="1800" dirty="0">
              <a:latin typeface="Arial" panose="020B0604020202020204"/>
              <a:cs typeface="Arial" panose="020B0604020202020204"/>
            </a:endParaRPr>
          </a:p>
        </p:txBody>
      </p:sp>
      <p:pic>
        <p:nvPicPr>
          <p:cNvPr id="25" name="object 24"/>
          <p:cNvPicPr/>
          <p:nvPr/>
        </p:nvPicPr>
        <p:blipFill>
          <a:blip r:embed="rId9" cstate="print"/>
          <a:stretch>
            <a:fillRect/>
          </a:stretch>
        </p:blipFill>
        <p:spPr>
          <a:xfrm>
            <a:off x="8602213" y="3939751"/>
            <a:ext cx="514349" cy="676274"/>
          </a:xfrm>
          <a:prstGeom prst="rect">
            <a:avLst/>
          </a:prstGeom>
        </p:spPr>
      </p:pic>
      <p:sp>
        <p:nvSpPr>
          <p:cNvPr id="28" name="object 27"/>
          <p:cNvSpPr txBox="1"/>
          <p:nvPr/>
        </p:nvSpPr>
        <p:spPr>
          <a:xfrm>
            <a:off x="8080373" y="4818574"/>
            <a:ext cx="1685289" cy="849630"/>
          </a:xfrm>
          <a:prstGeom prst="rect">
            <a:avLst/>
          </a:prstGeom>
        </p:spPr>
        <p:txBody>
          <a:bodyPr vert="horz" wrap="square" lIns="0" tIns="0" rIns="0" bIns="0" rtlCol="0">
            <a:spAutoFit/>
          </a:bodyPr>
          <a:lstStyle/>
          <a:p>
            <a:pPr marL="12700">
              <a:lnSpc>
                <a:spcPts val="3195"/>
              </a:lnSpc>
            </a:pPr>
            <a:r>
              <a:rPr sz="2800" spc="-10" dirty="0">
                <a:solidFill>
                  <a:srgbClr val="FF0000"/>
                </a:solidFill>
                <a:latin typeface="Arial" panose="020B0604020202020204"/>
                <a:cs typeface="Arial" panose="020B0604020202020204"/>
              </a:rPr>
              <a:t>“Upstream</a:t>
            </a:r>
            <a:endParaRPr sz="2800">
              <a:latin typeface="Arial" panose="020B0604020202020204"/>
              <a:cs typeface="Arial" panose="020B0604020202020204"/>
            </a:endParaRPr>
          </a:p>
          <a:p>
            <a:pPr marL="140335">
              <a:lnSpc>
                <a:spcPct val="100000"/>
              </a:lnSpc>
            </a:pPr>
            <a:r>
              <a:rPr sz="2800" spc="-10" dirty="0">
                <a:solidFill>
                  <a:srgbClr val="FF0000"/>
                </a:solidFill>
                <a:latin typeface="Arial" panose="020B0604020202020204"/>
                <a:cs typeface="Arial" panose="020B0604020202020204"/>
              </a:rPr>
              <a:t>gradient”</a:t>
            </a:r>
            <a:endParaRPr sz="2800">
              <a:latin typeface="Arial" panose="020B0604020202020204"/>
              <a:cs typeface="Arial" panose="020B0604020202020204"/>
            </a:endParaRPr>
          </a:p>
        </p:txBody>
      </p:sp>
      <p:sp>
        <p:nvSpPr>
          <p:cNvPr id="29" name="object 11"/>
          <p:cNvSpPr/>
          <p:nvPr/>
        </p:nvSpPr>
        <p:spPr>
          <a:xfrm>
            <a:off x="7900034" y="3776865"/>
            <a:ext cx="2160270" cy="0"/>
          </a:xfrm>
          <a:custGeom>
            <a:avLst/>
            <a:gdLst/>
            <a:ahLst/>
            <a:cxnLst/>
            <a:rect l="l" t="t" r="r" b="b"/>
            <a:pathLst>
              <a:path w="2160270">
                <a:moveTo>
                  <a:pt x="0" y="0"/>
                </a:moveTo>
                <a:lnTo>
                  <a:pt x="2159999" y="0"/>
                </a:lnTo>
              </a:path>
            </a:pathLst>
          </a:custGeom>
          <a:ln w="19049">
            <a:solidFill>
              <a:srgbClr val="C00000"/>
            </a:solidFill>
            <a:headEnd type="triangle" w="lg" len="lg"/>
          </a:ln>
        </p:spPr>
        <p:txBody>
          <a:bodyPr wrap="square" lIns="0" tIns="0" rIns="0" bIns="0" rtlCol="0"/>
          <a:lstStyle/>
          <a:p/>
        </p:txBody>
      </p:sp>
      <p:grpSp>
        <p:nvGrpSpPr>
          <p:cNvPr id="34" name="Group 33"/>
          <p:cNvGrpSpPr/>
          <p:nvPr/>
        </p:nvGrpSpPr>
        <p:grpSpPr>
          <a:xfrm>
            <a:off x="2023724" y="2054160"/>
            <a:ext cx="2334348" cy="1637190"/>
            <a:chOff x="2023724" y="2054160"/>
            <a:chExt cx="2334348" cy="1637190"/>
          </a:xfrm>
        </p:grpSpPr>
        <p:pic>
          <p:nvPicPr>
            <p:cNvPr id="30" name="object 27"/>
            <p:cNvPicPr/>
            <p:nvPr/>
          </p:nvPicPr>
          <p:blipFill>
            <a:blip r:embed="rId10" cstate="print"/>
            <a:stretch>
              <a:fillRect/>
            </a:stretch>
          </p:blipFill>
          <p:spPr>
            <a:xfrm>
              <a:off x="2023724" y="2138200"/>
              <a:ext cx="2129399" cy="1553150"/>
            </a:xfrm>
            <a:prstGeom prst="rect">
              <a:avLst/>
            </a:prstGeom>
          </p:spPr>
        </p:pic>
        <p:sp>
          <p:nvSpPr>
            <p:cNvPr id="31" name="object 28"/>
            <p:cNvSpPr/>
            <p:nvPr/>
          </p:nvSpPr>
          <p:spPr>
            <a:xfrm>
              <a:off x="2038417" y="2095281"/>
              <a:ext cx="2319655" cy="921385"/>
            </a:xfrm>
            <a:custGeom>
              <a:avLst/>
              <a:gdLst/>
              <a:ahLst/>
              <a:cxnLst/>
              <a:rect l="l" t="t" r="r" b="b"/>
              <a:pathLst>
                <a:path w="2319655" h="921385">
                  <a:moveTo>
                    <a:pt x="281468" y="87742"/>
                  </a:moveTo>
                  <a:lnTo>
                    <a:pt x="811269" y="348142"/>
                  </a:lnTo>
                  <a:lnTo>
                    <a:pt x="529800" y="920809"/>
                  </a:lnTo>
                  <a:lnTo>
                    <a:pt x="0" y="660409"/>
                  </a:lnTo>
                  <a:lnTo>
                    <a:pt x="281468" y="87742"/>
                  </a:lnTo>
                  <a:close/>
                </a:path>
                <a:path w="2319655" h="921385">
                  <a:moveTo>
                    <a:pt x="2319094" y="886435"/>
                  </a:moveTo>
                  <a:lnTo>
                    <a:pt x="269106" y="0"/>
                  </a:lnTo>
                </a:path>
              </a:pathLst>
            </a:custGeom>
            <a:ln w="19049">
              <a:solidFill>
                <a:srgbClr val="FF0000"/>
              </a:solidFill>
            </a:ln>
          </p:spPr>
          <p:txBody>
            <a:bodyPr wrap="square" lIns="0" tIns="0" rIns="0" bIns="0" rtlCol="0"/>
            <a:lstStyle/>
            <a:p/>
          </p:txBody>
        </p:sp>
        <p:pic>
          <p:nvPicPr>
            <p:cNvPr id="32" name="object 29"/>
            <p:cNvPicPr/>
            <p:nvPr/>
          </p:nvPicPr>
          <p:blipFill>
            <a:blip r:embed="rId11" cstate="print"/>
            <a:stretch>
              <a:fillRect/>
            </a:stretch>
          </p:blipFill>
          <p:spPr>
            <a:xfrm>
              <a:off x="2215346" y="2054160"/>
              <a:ext cx="110888" cy="82242"/>
            </a:xfrm>
            <a:prstGeom prst="rect">
              <a:avLst/>
            </a:prstGeom>
          </p:spPr>
        </p:pic>
      </p:grpSp>
      <p:sp>
        <p:nvSpPr>
          <p:cNvPr id="33" name="object 31"/>
          <p:cNvSpPr txBox="1"/>
          <p:nvPr/>
        </p:nvSpPr>
        <p:spPr>
          <a:xfrm>
            <a:off x="441465" y="3388791"/>
            <a:ext cx="1837689" cy="756920"/>
          </a:xfrm>
          <a:prstGeom prst="rect">
            <a:avLst/>
          </a:prstGeom>
        </p:spPr>
        <p:txBody>
          <a:bodyPr vert="horz" wrap="square" lIns="0" tIns="12700" rIns="0" bIns="0" rtlCol="0">
            <a:spAutoFit/>
          </a:bodyPr>
          <a:lstStyle/>
          <a:p>
            <a:pPr marL="240665" marR="5080" indent="-228600">
              <a:lnSpc>
                <a:spcPct val="100000"/>
              </a:lnSpc>
              <a:spcBef>
                <a:spcPts val="100"/>
              </a:spcBef>
            </a:pPr>
            <a:r>
              <a:rPr sz="2400" spc="-10" dirty="0">
                <a:solidFill>
                  <a:srgbClr val="FF0000"/>
                </a:solidFill>
                <a:latin typeface="Arial" panose="020B0604020202020204"/>
                <a:cs typeface="Arial" panose="020B0604020202020204"/>
              </a:rPr>
              <a:t>“Downstream gradients”</a:t>
            </a:r>
            <a:endParaRPr sz="2400" dirty="0">
              <a:latin typeface="Arial" panose="020B0604020202020204"/>
              <a:cs typeface="Arial" panose="020B0604020202020204"/>
            </a:endParaRPr>
          </a:p>
        </p:txBody>
      </p:sp>
      <p:pic>
        <p:nvPicPr>
          <p:cNvPr id="35" name="object 29"/>
          <p:cNvPicPr/>
          <p:nvPr/>
        </p:nvPicPr>
        <p:blipFill>
          <a:blip r:embed="rId12" cstate="print"/>
          <a:stretch>
            <a:fillRect/>
          </a:stretch>
        </p:blipFill>
        <p:spPr>
          <a:xfrm>
            <a:off x="2581744" y="4649420"/>
            <a:ext cx="2132705" cy="1320414"/>
          </a:xfrm>
          <a:prstGeom prst="rect">
            <a:avLst/>
          </a:prstGeom>
        </p:spPr>
      </p:pic>
      <p:sp>
        <p:nvSpPr>
          <p:cNvPr id="36" name="object 32"/>
          <p:cNvSpPr/>
          <p:nvPr/>
        </p:nvSpPr>
        <p:spPr>
          <a:xfrm>
            <a:off x="2229674" y="4565241"/>
            <a:ext cx="2310130" cy="796290"/>
          </a:xfrm>
          <a:custGeom>
            <a:avLst/>
            <a:gdLst/>
            <a:ahLst/>
            <a:cxnLst/>
            <a:rect l="l" t="t" r="r" b="b"/>
            <a:pathLst>
              <a:path w="2310130" h="796289">
                <a:moveTo>
                  <a:pt x="2309635" y="0"/>
                </a:moveTo>
                <a:lnTo>
                  <a:pt x="0" y="795862"/>
                </a:lnTo>
              </a:path>
            </a:pathLst>
          </a:custGeom>
          <a:ln w="19049">
            <a:solidFill>
              <a:srgbClr val="FF0000"/>
            </a:solidFill>
          </a:ln>
        </p:spPr>
        <p:txBody>
          <a:bodyPr wrap="square" lIns="0" tIns="0" rIns="0" bIns="0" rtlCol="0"/>
          <a:lstStyle/>
          <a:p/>
        </p:txBody>
      </p:sp>
      <p:pic>
        <p:nvPicPr>
          <p:cNvPr id="37" name="object 33"/>
          <p:cNvPicPr/>
          <p:nvPr/>
        </p:nvPicPr>
        <p:blipFill>
          <a:blip r:embed="rId13" cstate="print"/>
          <a:stretch>
            <a:fillRect/>
          </a:stretch>
        </p:blipFill>
        <p:spPr>
          <a:xfrm>
            <a:off x="2138414" y="5321829"/>
            <a:ext cx="111035" cy="78547"/>
          </a:xfrm>
          <a:prstGeom prst="rect">
            <a:avLst/>
          </a:prstGeom>
        </p:spPr>
      </p:pic>
      <p:sp>
        <p:nvSpPr>
          <p:cNvPr id="39" name="object 25"/>
          <p:cNvSpPr/>
          <p:nvPr/>
        </p:nvSpPr>
        <p:spPr>
          <a:xfrm>
            <a:off x="8627389" y="3950057"/>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p:txBody>
      </p:sp>
      <p:sp>
        <p:nvSpPr>
          <p:cNvPr id="26" name="object 25"/>
          <p:cNvSpPr/>
          <p:nvPr/>
        </p:nvSpPr>
        <p:spPr>
          <a:xfrm rot="20510456">
            <a:off x="2685869" y="5171204"/>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p:bldP spid="28" grpId="0"/>
      <p:bldP spid="29" grpId="0" animBg="1"/>
      <p:bldP spid="33" grpId="0"/>
      <p:bldP spid="36" grpId="0" animBg="1"/>
      <p:bldP spid="39" grpId="0" animBg="1"/>
      <p:bldP spid="2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endParaRPr lang="en-US" dirty="0"/>
          </a:p>
        </p:txBody>
      </p:sp>
      <p:pic>
        <p:nvPicPr>
          <p:cNvPr id="3" name="object 2"/>
          <p:cNvPicPr/>
          <p:nvPr/>
        </p:nvPicPr>
        <p:blipFill>
          <a:blip r:embed="rId1" cstate="print"/>
          <a:stretch>
            <a:fillRect/>
          </a:stretch>
        </p:blipFill>
        <p:spPr>
          <a:xfrm>
            <a:off x="990600" y="1143000"/>
            <a:ext cx="3047999" cy="685799"/>
          </a:xfrm>
          <a:prstGeom prst="rect">
            <a:avLst/>
          </a:prstGeom>
        </p:spPr>
      </p:pic>
      <p:grpSp>
        <p:nvGrpSpPr>
          <p:cNvPr id="4" name="object 4"/>
          <p:cNvGrpSpPr/>
          <p:nvPr/>
        </p:nvGrpSpPr>
        <p:grpSpPr>
          <a:xfrm>
            <a:off x="2512540" y="2564767"/>
            <a:ext cx="6588125" cy="2464435"/>
            <a:chOff x="1340725" y="779400"/>
            <a:chExt cx="6588125" cy="2464435"/>
          </a:xfrm>
        </p:grpSpPr>
        <p:pic>
          <p:nvPicPr>
            <p:cNvPr id="5" name="object 5"/>
            <p:cNvPicPr/>
            <p:nvPr/>
          </p:nvPicPr>
          <p:blipFill>
            <a:blip r:embed="rId2" cstate="print"/>
            <a:stretch>
              <a:fillRect/>
            </a:stretch>
          </p:blipFill>
          <p:spPr>
            <a:xfrm>
              <a:off x="1340725" y="858425"/>
              <a:ext cx="6587699" cy="2369574"/>
            </a:xfrm>
            <a:prstGeom prst="rect">
              <a:avLst/>
            </a:prstGeom>
          </p:spPr>
        </p:pic>
        <p:sp>
          <p:nvSpPr>
            <p:cNvPr id="6" name="object 6"/>
            <p:cNvSpPr/>
            <p:nvPr/>
          </p:nvSpPr>
          <p:spPr>
            <a:xfrm>
              <a:off x="1577314" y="779411"/>
              <a:ext cx="6351270" cy="2464435"/>
            </a:xfrm>
            <a:custGeom>
              <a:avLst/>
              <a:gdLst/>
              <a:ahLst/>
              <a:cxnLst/>
              <a:rect l="l" t="t" r="r" b="b"/>
              <a:pathLst>
                <a:path w="6351270" h="2464435">
                  <a:moveTo>
                    <a:pt x="319798" y="794067"/>
                  </a:moveTo>
                  <a:lnTo>
                    <a:pt x="0" y="794067"/>
                  </a:lnTo>
                  <a:lnTo>
                    <a:pt x="0" y="950366"/>
                  </a:lnTo>
                  <a:lnTo>
                    <a:pt x="319798" y="950366"/>
                  </a:lnTo>
                  <a:lnTo>
                    <a:pt x="319798" y="794067"/>
                  </a:lnTo>
                  <a:close/>
                </a:path>
                <a:path w="6351270" h="2464435">
                  <a:moveTo>
                    <a:pt x="330530" y="1497368"/>
                  </a:moveTo>
                  <a:lnTo>
                    <a:pt x="10731" y="1497368"/>
                  </a:lnTo>
                  <a:lnTo>
                    <a:pt x="10731" y="1760766"/>
                  </a:lnTo>
                  <a:lnTo>
                    <a:pt x="330530" y="1760766"/>
                  </a:lnTo>
                  <a:lnTo>
                    <a:pt x="330530" y="1497368"/>
                  </a:lnTo>
                  <a:close/>
                </a:path>
                <a:path w="6351270" h="2464435">
                  <a:moveTo>
                    <a:pt x="333324" y="299415"/>
                  </a:moveTo>
                  <a:lnTo>
                    <a:pt x="13525" y="299415"/>
                  </a:lnTo>
                  <a:lnTo>
                    <a:pt x="13525" y="455714"/>
                  </a:lnTo>
                  <a:lnTo>
                    <a:pt x="333324" y="455714"/>
                  </a:lnTo>
                  <a:lnTo>
                    <a:pt x="333324" y="299415"/>
                  </a:lnTo>
                  <a:close/>
                </a:path>
                <a:path w="6351270" h="2464435">
                  <a:moveTo>
                    <a:pt x="333349" y="1302270"/>
                  </a:moveTo>
                  <a:lnTo>
                    <a:pt x="13550" y="1302270"/>
                  </a:lnTo>
                  <a:lnTo>
                    <a:pt x="13550" y="1458569"/>
                  </a:lnTo>
                  <a:lnTo>
                    <a:pt x="333349" y="1458569"/>
                  </a:lnTo>
                  <a:lnTo>
                    <a:pt x="333349" y="1302270"/>
                  </a:lnTo>
                  <a:close/>
                </a:path>
                <a:path w="6351270" h="2464435">
                  <a:moveTo>
                    <a:pt x="339598" y="493191"/>
                  </a:moveTo>
                  <a:lnTo>
                    <a:pt x="19799" y="493191"/>
                  </a:lnTo>
                  <a:lnTo>
                    <a:pt x="19799" y="756589"/>
                  </a:lnTo>
                  <a:lnTo>
                    <a:pt x="339598" y="756589"/>
                  </a:lnTo>
                  <a:lnTo>
                    <a:pt x="339598" y="493191"/>
                  </a:lnTo>
                  <a:close/>
                </a:path>
                <a:path w="6351270" h="2464435">
                  <a:moveTo>
                    <a:pt x="353148" y="2307767"/>
                  </a:moveTo>
                  <a:lnTo>
                    <a:pt x="33350" y="2307767"/>
                  </a:lnTo>
                  <a:lnTo>
                    <a:pt x="33350" y="2464066"/>
                  </a:lnTo>
                  <a:lnTo>
                    <a:pt x="353148" y="2464066"/>
                  </a:lnTo>
                  <a:lnTo>
                    <a:pt x="353148" y="2307767"/>
                  </a:lnTo>
                  <a:close/>
                </a:path>
                <a:path w="6351270" h="2464435">
                  <a:moveTo>
                    <a:pt x="353148" y="1999462"/>
                  </a:moveTo>
                  <a:lnTo>
                    <a:pt x="33350" y="1999462"/>
                  </a:lnTo>
                  <a:lnTo>
                    <a:pt x="33350" y="2262860"/>
                  </a:lnTo>
                  <a:lnTo>
                    <a:pt x="353148" y="2262860"/>
                  </a:lnTo>
                  <a:lnTo>
                    <a:pt x="353148" y="1999462"/>
                  </a:lnTo>
                  <a:close/>
                </a:path>
                <a:path w="6351270" h="2464435">
                  <a:moveTo>
                    <a:pt x="353148" y="1798243"/>
                  </a:moveTo>
                  <a:lnTo>
                    <a:pt x="33350" y="1798243"/>
                  </a:lnTo>
                  <a:lnTo>
                    <a:pt x="33350" y="1954555"/>
                  </a:lnTo>
                  <a:lnTo>
                    <a:pt x="353148" y="1954555"/>
                  </a:lnTo>
                  <a:lnTo>
                    <a:pt x="353148" y="1798243"/>
                  </a:lnTo>
                  <a:close/>
                </a:path>
                <a:path w="6351270" h="2464435">
                  <a:moveTo>
                    <a:pt x="353148" y="987844"/>
                  </a:moveTo>
                  <a:lnTo>
                    <a:pt x="33350" y="987844"/>
                  </a:lnTo>
                  <a:lnTo>
                    <a:pt x="33350" y="1251242"/>
                  </a:lnTo>
                  <a:lnTo>
                    <a:pt x="353148" y="1251242"/>
                  </a:lnTo>
                  <a:lnTo>
                    <a:pt x="353148" y="987844"/>
                  </a:lnTo>
                  <a:close/>
                </a:path>
                <a:path w="6351270" h="2464435">
                  <a:moveTo>
                    <a:pt x="408355" y="0"/>
                  </a:moveTo>
                  <a:lnTo>
                    <a:pt x="33350" y="0"/>
                  </a:lnTo>
                  <a:lnTo>
                    <a:pt x="33350" y="263398"/>
                  </a:lnTo>
                  <a:lnTo>
                    <a:pt x="408355" y="263398"/>
                  </a:lnTo>
                  <a:lnTo>
                    <a:pt x="408355" y="0"/>
                  </a:lnTo>
                  <a:close/>
                </a:path>
                <a:path w="6351270" h="2464435">
                  <a:moveTo>
                    <a:pt x="1178775" y="1537589"/>
                  </a:moveTo>
                  <a:lnTo>
                    <a:pt x="858977" y="1537589"/>
                  </a:lnTo>
                  <a:lnTo>
                    <a:pt x="858977" y="1693900"/>
                  </a:lnTo>
                  <a:lnTo>
                    <a:pt x="1178775" y="1693900"/>
                  </a:lnTo>
                  <a:lnTo>
                    <a:pt x="1178775" y="1537589"/>
                  </a:lnTo>
                  <a:close/>
                </a:path>
                <a:path w="6351270" h="2464435">
                  <a:moveTo>
                    <a:pt x="1178775" y="1248714"/>
                  </a:moveTo>
                  <a:lnTo>
                    <a:pt x="858977" y="1248714"/>
                  </a:lnTo>
                  <a:lnTo>
                    <a:pt x="858977" y="1512125"/>
                  </a:lnTo>
                  <a:lnTo>
                    <a:pt x="1178775" y="1512125"/>
                  </a:lnTo>
                  <a:lnTo>
                    <a:pt x="1178775" y="1248714"/>
                  </a:lnTo>
                  <a:close/>
                </a:path>
                <a:path w="6351270" h="2464435">
                  <a:moveTo>
                    <a:pt x="1178775" y="564184"/>
                  </a:moveTo>
                  <a:lnTo>
                    <a:pt x="858977" y="564184"/>
                  </a:lnTo>
                  <a:lnTo>
                    <a:pt x="858977" y="720483"/>
                  </a:lnTo>
                  <a:lnTo>
                    <a:pt x="1178775" y="720483"/>
                  </a:lnTo>
                  <a:lnTo>
                    <a:pt x="1178775" y="564184"/>
                  </a:lnTo>
                  <a:close/>
                </a:path>
                <a:path w="6351270" h="2464435">
                  <a:moveTo>
                    <a:pt x="1223530" y="245872"/>
                  </a:moveTo>
                  <a:lnTo>
                    <a:pt x="903732" y="245872"/>
                  </a:lnTo>
                  <a:lnTo>
                    <a:pt x="903732" y="509270"/>
                  </a:lnTo>
                  <a:lnTo>
                    <a:pt x="1223530" y="509270"/>
                  </a:lnTo>
                  <a:lnTo>
                    <a:pt x="1223530" y="245872"/>
                  </a:lnTo>
                  <a:close/>
                </a:path>
                <a:path w="6351270" h="2464435">
                  <a:moveTo>
                    <a:pt x="2034159" y="1061173"/>
                  </a:moveTo>
                  <a:lnTo>
                    <a:pt x="1714360" y="1061173"/>
                  </a:lnTo>
                  <a:lnTo>
                    <a:pt x="1714360" y="1217472"/>
                  </a:lnTo>
                  <a:lnTo>
                    <a:pt x="2034159" y="1217472"/>
                  </a:lnTo>
                  <a:lnTo>
                    <a:pt x="2034159" y="1061173"/>
                  </a:lnTo>
                  <a:close/>
                </a:path>
                <a:path w="6351270" h="2464435">
                  <a:moveTo>
                    <a:pt x="2034159" y="740524"/>
                  </a:moveTo>
                  <a:lnTo>
                    <a:pt x="1714360" y="740524"/>
                  </a:lnTo>
                  <a:lnTo>
                    <a:pt x="1714360" y="1003922"/>
                  </a:lnTo>
                  <a:lnTo>
                    <a:pt x="2034159" y="1003922"/>
                  </a:lnTo>
                  <a:lnTo>
                    <a:pt x="2034159" y="740524"/>
                  </a:lnTo>
                  <a:close/>
                </a:path>
                <a:path w="6351270" h="2464435">
                  <a:moveTo>
                    <a:pt x="2930550" y="1679016"/>
                  </a:moveTo>
                  <a:lnTo>
                    <a:pt x="2610751" y="1679016"/>
                  </a:lnTo>
                  <a:lnTo>
                    <a:pt x="2610751" y="1835315"/>
                  </a:lnTo>
                  <a:lnTo>
                    <a:pt x="2930550" y="1835315"/>
                  </a:lnTo>
                  <a:lnTo>
                    <a:pt x="2930550" y="1679016"/>
                  </a:lnTo>
                  <a:close/>
                </a:path>
                <a:path w="6351270" h="2464435">
                  <a:moveTo>
                    <a:pt x="2930550" y="1363573"/>
                  </a:moveTo>
                  <a:lnTo>
                    <a:pt x="2610751" y="1363573"/>
                  </a:lnTo>
                  <a:lnTo>
                    <a:pt x="2610751" y="1626971"/>
                  </a:lnTo>
                  <a:lnTo>
                    <a:pt x="2930550" y="1626971"/>
                  </a:lnTo>
                  <a:lnTo>
                    <a:pt x="2930550" y="1363573"/>
                  </a:lnTo>
                  <a:close/>
                </a:path>
                <a:path w="6351270" h="2464435">
                  <a:moveTo>
                    <a:pt x="3797223" y="1679016"/>
                  </a:moveTo>
                  <a:lnTo>
                    <a:pt x="3477425" y="1679016"/>
                  </a:lnTo>
                  <a:lnTo>
                    <a:pt x="3477425" y="1835315"/>
                  </a:lnTo>
                  <a:lnTo>
                    <a:pt x="3797223" y="1835315"/>
                  </a:lnTo>
                  <a:lnTo>
                    <a:pt x="3797223" y="1679016"/>
                  </a:lnTo>
                  <a:close/>
                </a:path>
                <a:path w="6351270" h="2464435">
                  <a:moveTo>
                    <a:pt x="3797223" y="1363573"/>
                  </a:moveTo>
                  <a:lnTo>
                    <a:pt x="3477425" y="1363573"/>
                  </a:lnTo>
                  <a:lnTo>
                    <a:pt x="3477425" y="1626971"/>
                  </a:lnTo>
                  <a:lnTo>
                    <a:pt x="3797223" y="1626971"/>
                  </a:lnTo>
                  <a:lnTo>
                    <a:pt x="3797223" y="1363573"/>
                  </a:lnTo>
                  <a:close/>
                </a:path>
                <a:path w="6351270" h="2464435">
                  <a:moveTo>
                    <a:pt x="4595253" y="1363573"/>
                  </a:moveTo>
                  <a:lnTo>
                    <a:pt x="4275455" y="1363573"/>
                  </a:lnTo>
                  <a:lnTo>
                    <a:pt x="4275455" y="1626971"/>
                  </a:lnTo>
                  <a:lnTo>
                    <a:pt x="4595253" y="1626971"/>
                  </a:lnTo>
                  <a:lnTo>
                    <a:pt x="4595253" y="1363573"/>
                  </a:lnTo>
                  <a:close/>
                </a:path>
                <a:path w="6351270" h="2464435">
                  <a:moveTo>
                    <a:pt x="4663910" y="1679016"/>
                  </a:moveTo>
                  <a:lnTo>
                    <a:pt x="4344098" y="1679016"/>
                  </a:lnTo>
                  <a:lnTo>
                    <a:pt x="4344098" y="1835315"/>
                  </a:lnTo>
                  <a:lnTo>
                    <a:pt x="4663910" y="1835315"/>
                  </a:lnTo>
                  <a:lnTo>
                    <a:pt x="4663910" y="1679016"/>
                  </a:lnTo>
                  <a:close/>
                </a:path>
                <a:path w="6351270" h="2464435">
                  <a:moveTo>
                    <a:pt x="5463756" y="1363573"/>
                  </a:moveTo>
                  <a:lnTo>
                    <a:pt x="5143957" y="1363573"/>
                  </a:lnTo>
                  <a:lnTo>
                    <a:pt x="5143957" y="1626971"/>
                  </a:lnTo>
                  <a:lnTo>
                    <a:pt x="5463756" y="1626971"/>
                  </a:lnTo>
                  <a:lnTo>
                    <a:pt x="5463756" y="1363573"/>
                  </a:lnTo>
                  <a:close/>
                </a:path>
                <a:path w="6351270" h="2464435">
                  <a:moveTo>
                    <a:pt x="5530583" y="1679016"/>
                  </a:moveTo>
                  <a:lnTo>
                    <a:pt x="5210784" y="1679016"/>
                  </a:lnTo>
                  <a:lnTo>
                    <a:pt x="5210784" y="1835315"/>
                  </a:lnTo>
                  <a:lnTo>
                    <a:pt x="5530583" y="1835315"/>
                  </a:lnTo>
                  <a:lnTo>
                    <a:pt x="5530583" y="1679016"/>
                  </a:lnTo>
                  <a:close/>
                </a:path>
                <a:path w="6351270" h="2464435">
                  <a:moveTo>
                    <a:pt x="6332258" y="1363573"/>
                  </a:moveTo>
                  <a:lnTo>
                    <a:pt x="6012459" y="1363573"/>
                  </a:lnTo>
                  <a:lnTo>
                    <a:pt x="6012459" y="1626971"/>
                  </a:lnTo>
                  <a:lnTo>
                    <a:pt x="6332258" y="1626971"/>
                  </a:lnTo>
                  <a:lnTo>
                    <a:pt x="6332258" y="1363573"/>
                  </a:lnTo>
                  <a:close/>
                </a:path>
                <a:path w="6351270" h="2464435">
                  <a:moveTo>
                    <a:pt x="6351105" y="1679016"/>
                  </a:moveTo>
                  <a:lnTo>
                    <a:pt x="6031306" y="1679016"/>
                  </a:lnTo>
                  <a:lnTo>
                    <a:pt x="6031306" y="1835315"/>
                  </a:lnTo>
                  <a:lnTo>
                    <a:pt x="6351105" y="1835315"/>
                  </a:lnTo>
                  <a:lnTo>
                    <a:pt x="6351105" y="1679016"/>
                  </a:lnTo>
                  <a:close/>
                </a:path>
              </a:pathLst>
            </a:custGeom>
            <a:solidFill>
              <a:srgbClr val="FFFFFF"/>
            </a:solidFill>
          </p:spPr>
          <p:txBody>
            <a:bodyPr wrap="square" lIns="0" tIns="0" rIns="0" bIns="0" rtlCol="0"/>
            <a:lstStyle/>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77892" y="2057400"/>
            <a:ext cx="4883577" cy="3802361"/>
          </a:xfrm>
          <a:prstGeom prst="rect">
            <a:avLst/>
          </a:prstGeom>
        </p:spPr>
      </p:pic>
      <p:sp>
        <p:nvSpPr>
          <p:cNvPr id="2" name="标题 1"/>
          <p:cNvSpPr>
            <a:spLocks noGrp="1"/>
          </p:cNvSpPr>
          <p:nvPr>
            <p:ph type="title"/>
          </p:nvPr>
        </p:nvSpPr>
        <p:spPr/>
        <p:txBody>
          <a:bodyPr/>
          <a:lstStyle/>
          <a:p>
            <a:r>
              <a:rPr lang="en-GB" altLang="zh-CN" b="0" i="0" dirty="0">
                <a:solidFill>
                  <a:srgbClr val="333333"/>
                </a:solidFill>
                <a:effectLst/>
                <a:latin typeface="Arial" panose="020B0604020202020204" pitchFamily="34" charset="0"/>
              </a:rPr>
              <a:t>Artificial neuron</a:t>
            </a:r>
            <a:endParaRPr lang="zh-CN" altLang="en-US" dirty="0"/>
          </a:p>
        </p:txBody>
      </p:sp>
      <p:sp>
        <p:nvSpPr>
          <p:cNvPr id="3" name="文本框 2"/>
          <p:cNvSpPr txBox="1"/>
          <p:nvPr/>
        </p:nvSpPr>
        <p:spPr>
          <a:xfrm>
            <a:off x="6270010" y="5181600"/>
            <a:ext cx="3159839" cy="369332"/>
          </a:xfrm>
          <a:prstGeom prst="rect">
            <a:avLst/>
          </a:prstGeom>
          <a:noFill/>
        </p:spPr>
        <p:txBody>
          <a:bodyPr wrap="none" rtlCol="0">
            <a:spAutoFit/>
          </a:bodyPr>
          <a:lstStyle/>
          <a:p>
            <a:r>
              <a:rPr lang="en-US" altLang="zh-CN" dirty="0">
                <a:solidFill>
                  <a:srgbClr val="FF0000"/>
                </a:solidFill>
              </a:rPr>
              <a:t>This is a simple linear model!</a:t>
            </a:r>
            <a:endParaRPr lang="zh-CN" altLang="en-US" dirty="0">
              <a:solidFill>
                <a:srgbClr val="FF0000"/>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0961" y="1197927"/>
            <a:ext cx="1758097" cy="1261748"/>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9716" y="2002473"/>
            <a:ext cx="1023284" cy="473541"/>
          </a:xfrm>
          <a:prstGeom prst="rect">
            <a:avLst/>
          </a:prstGeom>
        </p:spPr>
      </p:pic>
      <p:cxnSp>
        <p:nvCxnSpPr>
          <p:cNvPr id="10" name="直接箭头连接符 9"/>
          <p:cNvCxnSpPr/>
          <p:nvPr/>
        </p:nvCxnSpPr>
        <p:spPr>
          <a:xfrm flipV="1">
            <a:off x="5334000" y="2459675"/>
            <a:ext cx="485681" cy="588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7149058" y="2459675"/>
            <a:ext cx="623342" cy="935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324161" y="1442998"/>
            <a:ext cx="1162239" cy="369332"/>
          </a:xfrm>
          <a:prstGeom prst="rect">
            <a:avLst/>
          </a:prstGeom>
          <a:noFill/>
        </p:spPr>
        <p:txBody>
          <a:bodyPr wrap="square" rtlCol="0">
            <a:spAutoFit/>
          </a:bodyPr>
          <a:lstStyle/>
          <a:p>
            <a:r>
              <a:rPr kumimoji="1" lang="en-US" altLang="zh-CN" dirty="0">
                <a:solidFill>
                  <a:srgbClr val="FF0000"/>
                </a:solidFill>
              </a:rPr>
              <a:t>Net input</a:t>
            </a:r>
            <a:endParaRPr kumimoji="1" lang="zh-CN" altLang="en-US" dirty="0">
              <a:solidFill>
                <a:srgbClr val="FF0000"/>
              </a:solidFill>
            </a:endParaRPr>
          </a:p>
        </p:txBody>
      </p:sp>
      <p:sp>
        <p:nvSpPr>
          <p:cNvPr id="5" name="文本框 4"/>
          <p:cNvSpPr txBox="1"/>
          <p:nvPr/>
        </p:nvSpPr>
        <p:spPr>
          <a:xfrm>
            <a:off x="8915400" y="2041969"/>
            <a:ext cx="1524000" cy="369332"/>
          </a:xfrm>
          <a:prstGeom prst="rect">
            <a:avLst/>
          </a:prstGeom>
          <a:noFill/>
        </p:spPr>
        <p:txBody>
          <a:bodyPr wrap="square" rtlCol="0">
            <a:spAutoFit/>
          </a:bodyPr>
          <a:lstStyle/>
          <a:p>
            <a:r>
              <a:rPr kumimoji="1" lang="en-US" altLang="zh-CN" dirty="0">
                <a:solidFill>
                  <a:srgbClr val="FF0000"/>
                </a:solidFill>
              </a:rPr>
              <a:t>Activity value</a:t>
            </a:r>
            <a:endParaRPr kumimoji="1" lang="zh-CN" altLang="en-US" dirty="0">
              <a:solidFill>
                <a:srgbClr val="FF0000"/>
              </a:solidFill>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endParaRPr lang="en-US" dirty="0"/>
          </a:p>
        </p:txBody>
      </p:sp>
      <p:pic>
        <p:nvPicPr>
          <p:cNvPr id="3" name="object 2"/>
          <p:cNvPicPr/>
          <p:nvPr/>
        </p:nvPicPr>
        <p:blipFill>
          <a:blip r:embed="rId1" cstate="print"/>
          <a:stretch>
            <a:fillRect/>
          </a:stretch>
        </p:blipFill>
        <p:spPr>
          <a:xfrm>
            <a:off x="990600" y="1143000"/>
            <a:ext cx="3047999" cy="685799"/>
          </a:xfrm>
          <a:prstGeom prst="rect">
            <a:avLst/>
          </a:prstGeom>
        </p:spPr>
      </p:pic>
      <p:grpSp>
        <p:nvGrpSpPr>
          <p:cNvPr id="7" name="object 4"/>
          <p:cNvGrpSpPr/>
          <p:nvPr/>
        </p:nvGrpSpPr>
        <p:grpSpPr>
          <a:xfrm>
            <a:off x="2514599" y="2670915"/>
            <a:ext cx="6588125" cy="2385060"/>
            <a:chOff x="1340725" y="858425"/>
            <a:chExt cx="6588125" cy="2385060"/>
          </a:xfrm>
        </p:grpSpPr>
        <p:pic>
          <p:nvPicPr>
            <p:cNvPr id="8" name="object 5"/>
            <p:cNvPicPr/>
            <p:nvPr/>
          </p:nvPicPr>
          <p:blipFill>
            <a:blip r:embed="rId2" cstate="print"/>
            <a:stretch>
              <a:fillRect/>
            </a:stretch>
          </p:blipFill>
          <p:spPr>
            <a:xfrm>
              <a:off x="1340725" y="858425"/>
              <a:ext cx="6587699" cy="2369574"/>
            </a:xfrm>
            <a:prstGeom prst="rect">
              <a:avLst/>
            </a:prstGeom>
          </p:spPr>
        </p:pic>
        <p:sp>
          <p:nvSpPr>
            <p:cNvPr id="9" name="object 6"/>
            <p:cNvSpPr/>
            <p:nvPr/>
          </p:nvSpPr>
          <p:spPr>
            <a:xfrm>
              <a:off x="1577314" y="1025283"/>
              <a:ext cx="6351270" cy="2218690"/>
            </a:xfrm>
            <a:custGeom>
              <a:avLst/>
              <a:gdLst/>
              <a:ahLst/>
              <a:cxnLst/>
              <a:rect l="l" t="t" r="r" b="b"/>
              <a:pathLst>
                <a:path w="6351270" h="2218690">
                  <a:moveTo>
                    <a:pt x="319798" y="548195"/>
                  </a:moveTo>
                  <a:lnTo>
                    <a:pt x="0" y="548195"/>
                  </a:lnTo>
                  <a:lnTo>
                    <a:pt x="0" y="704494"/>
                  </a:lnTo>
                  <a:lnTo>
                    <a:pt x="319798" y="704494"/>
                  </a:lnTo>
                  <a:lnTo>
                    <a:pt x="319798" y="548195"/>
                  </a:lnTo>
                  <a:close/>
                </a:path>
                <a:path w="6351270" h="2218690">
                  <a:moveTo>
                    <a:pt x="333324" y="53543"/>
                  </a:moveTo>
                  <a:lnTo>
                    <a:pt x="13525" y="53543"/>
                  </a:lnTo>
                  <a:lnTo>
                    <a:pt x="13525" y="209842"/>
                  </a:lnTo>
                  <a:lnTo>
                    <a:pt x="333324" y="209842"/>
                  </a:lnTo>
                  <a:lnTo>
                    <a:pt x="333324" y="53543"/>
                  </a:lnTo>
                  <a:close/>
                </a:path>
                <a:path w="6351270" h="2218690">
                  <a:moveTo>
                    <a:pt x="333349" y="1056398"/>
                  </a:moveTo>
                  <a:lnTo>
                    <a:pt x="13550" y="1056398"/>
                  </a:lnTo>
                  <a:lnTo>
                    <a:pt x="13550" y="1212697"/>
                  </a:lnTo>
                  <a:lnTo>
                    <a:pt x="333349" y="1212697"/>
                  </a:lnTo>
                  <a:lnTo>
                    <a:pt x="333349" y="1056398"/>
                  </a:lnTo>
                  <a:close/>
                </a:path>
                <a:path w="6351270" h="2218690">
                  <a:moveTo>
                    <a:pt x="353148" y="2061895"/>
                  </a:moveTo>
                  <a:lnTo>
                    <a:pt x="33350" y="2061895"/>
                  </a:lnTo>
                  <a:lnTo>
                    <a:pt x="33350" y="2218194"/>
                  </a:lnTo>
                  <a:lnTo>
                    <a:pt x="353148" y="2218194"/>
                  </a:lnTo>
                  <a:lnTo>
                    <a:pt x="353148" y="2061895"/>
                  </a:lnTo>
                  <a:close/>
                </a:path>
                <a:path w="6351270" h="2218690">
                  <a:moveTo>
                    <a:pt x="353148" y="1552371"/>
                  </a:moveTo>
                  <a:lnTo>
                    <a:pt x="33350" y="1552371"/>
                  </a:lnTo>
                  <a:lnTo>
                    <a:pt x="33350" y="1708683"/>
                  </a:lnTo>
                  <a:lnTo>
                    <a:pt x="353148" y="1708683"/>
                  </a:lnTo>
                  <a:lnTo>
                    <a:pt x="353148" y="1552371"/>
                  </a:lnTo>
                  <a:close/>
                </a:path>
                <a:path w="6351270" h="2218690">
                  <a:moveTo>
                    <a:pt x="1178775" y="1291717"/>
                  </a:moveTo>
                  <a:lnTo>
                    <a:pt x="858977" y="1291717"/>
                  </a:lnTo>
                  <a:lnTo>
                    <a:pt x="858977" y="1448028"/>
                  </a:lnTo>
                  <a:lnTo>
                    <a:pt x="1178775" y="1448028"/>
                  </a:lnTo>
                  <a:lnTo>
                    <a:pt x="1178775" y="1291717"/>
                  </a:lnTo>
                  <a:close/>
                </a:path>
                <a:path w="6351270" h="2218690">
                  <a:moveTo>
                    <a:pt x="1178775" y="1002842"/>
                  </a:moveTo>
                  <a:lnTo>
                    <a:pt x="858977" y="1002842"/>
                  </a:lnTo>
                  <a:lnTo>
                    <a:pt x="858977" y="1266253"/>
                  </a:lnTo>
                  <a:lnTo>
                    <a:pt x="1178775" y="1266253"/>
                  </a:lnTo>
                  <a:lnTo>
                    <a:pt x="1178775" y="1002842"/>
                  </a:lnTo>
                  <a:close/>
                </a:path>
                <a:path w="6351270" h="2218690">
                  <a:moveTo>
                    <a:pt x="1178775" y="318312"/>
                  </a:moveTo>
                  <a:lnTo>
                    <a:pt x="858977" y="318312"/>
                  </a:lnTo>
                  <a:lnTo>
                    <a:pt x="858977" y="474611"/>
                  </a:lnTo>
                  <a:lnTo>
                    <a:pt x="1178775" y="474611"/>
                  </a:lnTo>
                  <a:lnTo>
                    <a:pt x="1178775" y="318312"/>
                  </a:lnTo>
                  <a:close/>
                </a:path>
                <a:path w="6351270" h="2218690">
                  <a:moveTo>
                    <a:pt x="1223530" y="0"/>
                  </a:moveTo>
                  <a:lnTo>
                    <a:pt x="903732" y="0"/>
                  </a:lnTo>
                  <a:lnTo>
                    <a:pt x="903732" y="263398"/>
                  </a:lnTo>
                  <a:lnTo>
                    <a:pt x="1223530" y="263398"/>
                  </a:lnTo>
                  <a:lnTo>
                    <a:pt x="1223530" y="0"/>
                  </a:lnTo>
                  <a:close/>
                </a:path>
                <a:path w="6351270" h="2218690">
                  <a:moveTo>
                    <a:pt x="2034159" y="815301"/>
                  </a:moveTo>
                  <a:lnTo>
                    <a:pt x="1714360" y="815301"/>
                  </a:lnTo>
                  <a:lnTo>
                    <a:pt x="1714360" y="971600"/>
                  </a:lnTo>
                  <a:lnTo>
                    <a:pt x="2034159" y="971600"/>
                  </a:lnTo>
                  <a:lnTo>
                    <a:pt x="2034159" y="815301"/>
                  </a:lnTo>
                  <a:close/>
                </a:path>
                <a:path w="6351270" h="2218690">
                  <a:moveTo>
                    <a:pt x="2034159" y="494652"/>
                  </a:moveTo>
                  <a:lnTo>
                    <a:pt x="1714360" y="494652"/>
                  </a:lnTo>
                  <a:lnTo>
                    <a:pt x="1714360" y="758050"/>
                  </a:lnTo>
                  <a:lnTo>
                    <a:pt x="2034159" y="758050"/>
                  </a:lnTo>
                  <a:lnTo>
                    <a:pt x="2034159" y="494652"/>
                  </a:lnTo>
                  <a:close/>
                </a:path>
                <a:path w="6351270" h="2218690">
                  <a:moveTo>
                    <a:pt x="2930550" y="1433144"/>
                  </a:moveTo>
                  <a:lnTo>
                    <a:pt x="2610751" y="1433144"/>
                  </a:lnTo>
                  <a:lnTo>
                    <a:pt x="2610751" y="1589443"/>
                  </a:lnTo>
                  <a:lnTo>
                    <a:pt x="2930550" y="1589443"/>
                  </a:lnTo>
                  <a:lnTo>
                    <a:pt x="2930550" y="1433144"/>
                  </a:lnTo>
                  <a:close/>
                </a:path>
                <a:path w="6351270" h="2218690">
                  <a:moveTo>
                    <a:pt x="2930550" y="1117701"/>
                  </a:moveTo>
                  <a:lnTo>
                    <a:pt x="2610751" y="1117701"/>
                  </a:lnTo>
                  <a:lnTo>
                    <a:pt x="2610751" y="1381099"/>
                  </a:lnTo>
                  <a:lnTo>
                    <a:pt x="2930550" y="1381099"/>
                  </a:lnTo>
                  <a:lnTo>
                    <a:pt x="2930550" y="1117701"/>
                  </a:lnTo>
                  <a:close/>
                </a:path>
                <a:path w="6351270" h="2218690">
                  <a:moveTo>
                    <a:pt x="3797223" y="1433144"/>
                  </a:moveTo>
                  <a:lnTo>
                    <a:pt x="3477425" y="1433144"/>
                  </a:lnTo>
                  <a:lnTo>
                    <a:pt x="3477425" y="1589443"/>
                  </a:lnTo>
                  <a:lnTo>
                    <a:pt x="3797223" y="1589443"/>
                  </a:lnTo>
                  <a:lnTo>
                    <a:pt x="3797223" y="1433144"/>
                  </a:lnTo>
                  <a:close/>
                </a:path>
                <a:path w="6351270" h="2218690">
                  <a:moveTo>
                    <a:pt x="3797223" y="1117701"/>
                  </a:moveTo>
                  <a:lnTo>
                    <a:pt x="3477425" y="1117701"/>
                  </a:lnTo>
                  <a:lnTo>
                    <a:pt x="3477425" y="1381099"/>
                  </a:lnTo>
                  <a:lnTo>
                    <a:pt x="3797223" y="1381099"/>
                  </a:lnTo>
                  <a:lnTo>
                    <a:pt x="3797223" y="1117701"/>
                  </a:lnTo>
                  <a:close/>
                </a:path>
                <a:path w="6351270" h="2218690">
                  <a:moveTo>
                    <a:pt x="4595253" y="1117701"/>
                  </a:moveTo>
                  <a:lnTo>
                    <a:pt x="4275455" y="1117701"/>
                  </a:lnTo>
                  <a:lnTo>
                    <a:pt x="4275455" y="1381099"/>
                  </a:lnTo>
                  <a:lnTo>
                    <a:pt x="4595253" y="1381099"/>
                  </a:lnTo>
                  <a:lnTo>
                    <a:pt x="4595253" y="1117701"/>
                  </a:lnTo>
                  <a:close/>
                </a:path>
                <a:path w="6351270" h="2218690">
                  <a:moveTo>
                    <a:pt x="4663910" y="1433144"/>
                  </a:moveTo>
                  <a:lnTo>
                    <a:pt x="4344098" y="1433144"/>
                  </a:lnTo>
                  <a:lnTo>
                    <a:pt x="4344098" y="1589443"/>
                  </a:lnTo>
                  <a:lnTo>
                    <a:pt x="4663910" y="1589443"/>
                  </a:lnTo>
                  <a:lnTo>
                    <a:pt x="4663910" y="1433144"/>
                  </a:lnTo>
                  <a:close/>
                </a:path>
                <a:path w="6351270" h="2218690">
                  <a:moveTo>
                    <a:pt x="5463756" y="1117701"/>
                  </a:moveTo>
                  <a:lnTo>
                    <a:pt x="5143957" y="1117701"/>
                  </a:lnTo>
                  <a:lnTo>
                    <a:pt x="5143957" y="1381099"/>
                  </a:lnTo>
                  <a:lnTo>
                    <a:pt x="5463756" y="1381099"/>
                  </a:lnTo>
                  <a:lnTo>
                    <a:pt x="5463756" y="1117701"/>
                  </a:lnTo>
                  <a:close/>
                </a:path>
                <a:path w="6351270" h="2218690">
                  <a:moveTo>
                    <a:pt x="5530583" y="1433144"/>
                  </a:moveTo>
                  <a:lnTo>
                    <a:pt x="5210784" y="1433144"/>
                  </a:lnTo>
                  <a:lnTo>
                    <a:pt x="5210784" y="1589443"/>
                  </a:lnTo>
                  <a:lnTo>
                    <a:pt x="5530583" y="1589443"/>
                  </a:lnTo>
                  <a:lnTo>
                    <a:pt x="5530583" y="1433144"/>
                  </a:lnTo>
                  <a:close/>
                </a:path>
                <a:path w="6351270" h="2218690">
                  <a:moveTo>
                    <a:pt x="6332258" y="1117701"/>
                  </a:moveTo>
                  <a:lnTo>
                    <a:pt x="6012459" y="1117701"/>
                  </a:lnTo>
                  <a:lnTo>
                    <a:pt x="6012459" y="1381099"/>
                  </a:lnTo>
                  <a:lnTo>
                    <a:pt x="6332258" y="1381099"/>
                  </a:lnTo>
                  <a:lnTo>
                    <a:pt x="6332258" y="1117701"/>
                  </a:lnTo>
                  <a:close/>
                </a:path>
                <a:path w="6351270" h="2218690">
                  <a:moveTo>
                    <a:pt x="6351105" y="1433144"/>
                  </a:moveTo>
                  <a:lnTo>
                    <a:pt x="6031306" y="1433144"/>
                  </a:lnTo>
                  <a:lnTo>
                    <a:pt x="6031306" y="1589443"/>
                  </a:lnTo>
                  <a:lnTo>
                    <a:pt x="6351105" y="1589443"/>
                  </a:lnTo>
                  <a:lnTo>
                    <a:pt x="6351105" y="1433144"/>
                  </a:lnTo>
                  <a:close/>
                </a:path>
              </a:pathLst>
            </a:custGeom>
            <a:solidFill>
              <a:srgbClr val="FFFFFF"/>
            </a:solidFill>
          </p:spPr>
          <p:txBody>
            <a:bodyPr wrap="square" lIns="0" tIns="0" rIns="0" bIns="0" rtlCol="0"/>
            <a:lstStyle/>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endParaRPr lang="en-US" dirty="0"/>
          </a:p>
        </p:txBody>
      </p:sp>
      <p:pic>
        <p:nvPicPr>
          <p:cNvPr id="3" name="object 2"/>
          <p:cNvPicPr/>
          <p:nvPr/>
        </p:nvPicPr>
        <p:blipFill>
          <a:blip r:embed="rId1" cstate="print"/>
          <a:stretch>
            <a:fillRect/>
          </a:stretch>
        </p:blipFill>
        <p:spPr>
          <a:xfrm>
            <a:off x="990600" y="1143000"/>
            <a:ext cx="3047999" cy="685799"/>
          </a:xfrm>
          <a:prstGeom prst="rect">
            <a:avLst/>
          </a:prstGeom>
        </p:spPr>
      </p:pic>
      <p:grpSp>
        <p:nvGrpSpPr>
          <p:cNvPr id="10" name="object 4"/>
          <p:cNvGrpSpPr/>
          <p:nvPr/>
        </p:nvGrpSpPr>
        <p:grpSpPr>
          <a:xfrm>
            <a:off x="2479675" y="2644142"/>
            <a:ext cx="6588125" cy="2385060"/>
            <a:chOff x="1340725" y="858425"/>
            <a:chExt cx="6588125" cy="2385060"/>
          </a:xfrm>
        </p:grpSpPr>
        <p:pic>
          <p:nvPicPr>
            <p:cNvPr id="11" name="object 5"/>
            <p:cNvPicPr/>
            <p:nvPr/>
          </p:nvPicPr>
          <p:blipFill>
            <a:blip r:embed="rId2" cstate="print"/>
            <a:stretch>
              <a:fillRect/>
            </a:stretch>
          </p:blipFill>
          <p:spPr>
            <a:xfrm>
              <a:off x="1340725" y="858425"/>
              <a:ext cx="6587699" cy="2369574"/>
            </a:xfrm>
            <a:prstGeom prst="rect">
              <a:avLst/>
            </a:prstGeom>
          </p:spPr>
        </p:pic>
        <p:sp>
          <p:nvSpPr>
            <p:cNvPr id="12" name="object 6"/>
            <p:cNvSpPr/>
            <p:nvPr/>
          </p:nvSpPr>
          <p:spPr>
            <a:xfrm>
              <a:off x="1577314" y="1078826"/>
              <a:ext cx="6351270" cy="2164715"/>
            </a:xfrm>
            <a:custGeom>
              <a:avLst/>
              <a:gdLst/>
              <a:ahLst/>
              <a:cxnLst/>
              <a:rect l="l" t="t" r="r" b="b"/>
              <a:pathLst>
                <a:path w="6351270" h="2164715">
                  <a:moveTo>
                    <a:pt x="319798" y="989304"/>
                  </a:moveTo>
                  <a:lnTo>
                    <a:pt x="0" y="989304"/>
                  </a:lnTo>
                  <a:lnTo>
                    <a:pt x="0" y="1145603"/>
                  </a:lnTo>
                  <a:lnTo>
                    <a:pt x="319798" y="1145603"/>
                  </a:lnTo>
                  <a:lnTo>
                    <a:pt x="319798" y="989304"/>
                  </a:lnTo>
                  <a:close/>
                </a:path>
                <a:path w="6351270" h="2164715">
                  <a:moveTo>
                    <a:pt x="319798" y="494652"/>
                  </a:moveTo>
                  <a:lnTo>
                    <a:pt x="0" y="494652"/>
                  </a:lnTo>
                  <a:lnTo>
                    <a:pt x="0" y="650951"/>
                  </a:lnTo>
                  <a:lnTo>
                    <a:pt x="319798" y="650951"/>
                  </a:lnTo>
                  <a:lnTo>
                    <a:pt x="319798" y="494652"/>
                  </a:lnTo>
                  <a:close/>
                </a:path>
                <a:path w="6351270" h="2164715">
                  <a:moveTo>
                    <a:pt x="319798" y="0"/>
                  </a:moveTo>
                  <a:lnTo>
                    <a:pt x="0" y="0"/>
                  </a:lnTo>
                  <a:lnTo>
                    <a:pt x="0" y="156298"/>
                  </a:lnTo>
                  <a:lnTo>
                    <a:pt x="319798" y="156298"/>
                  </a:lnTo>
                  <a:lnTo>
                    <a:pt x="319798" y="0"/>
                  </a:lnTo>
                  <a:close/>
                </a:path>
                <a:path w="6351270" h="2164715">
                  <a:moveTo>
                    <a:pt x="353148" y="2008352"/>
                  </a:moveTo>
                  <a:lnTo>
                    <a:pt x="33350" y="2008352"/>
                  </a:lnTo>
                  <a:lnTo>
                    <a:pt x="33350" y="2164651"/>
                  </a:lnTo>
                  <a:lnTo>
                    <a:pt x="353148" y="2164651"/>
                  </a:lnTo>
                  <a:lnTo>
                    <a:pt x="353148" y="2008352"/>
                  </a:lnTo>
                  <a:close/>
                </a:path>
                <a:path w="6351270" h="2164715">
                  <a:moveTo>
                    <a:pt x="353148" y="1498828"/>
                  </a:moveTo>
                  <a:lnTo>
                    <a:pt x="33350" y="1498828"/>
                  </a:lnTo>
                  <a:lnTo>
                    <a:pt x="33350" y="1655140"/>
                  </a:lnTo>
                  <a:lnTo>
                    <a:pt x="353148" y="1655140"/>
                  </a:lnTo>
                  <a:lnTo>
                    <a:pt x="353148" y="1498828"/>
                  </a:lnTo>
                  <a:close/>
                </a:path>
                <a:path w="6351270" h="2164715">
                  <a:moveTo>
                    <a:pt x="1178775" y="1238173"/>
                  </a:moveTo>
                  <a:lnTo>
                    <a:pt x="858977" y="1238173"/>
                  </a:lnTo>
                  <a:lnTo>
                    <a:pt x="858977" y="1394485"/>
                  </a:lnTo>
                  <a:lnTo>
                    <a:pt x="1178775" y="1394485"/>
                  </a:lnTo>
                  <a:lnTo>
                    <a:pt x="1178775" y="1238173"/>
                  </a:lnTo>
                  <a:close/>
                </a:path>
                <a:path w="6351270" h="2164715">
                  <a:moveTo>
                    <a:pt x="1178775" y="264769"/>
                  </a:moveTo>
                  <a:lnTo>
                    <a:pt x="858977" y="264769"/>
                  </a:lnTo>
                  <a:lnTo>
                    <a:pt x="858977" y="421068"/>
                  </a:lnTo>
                  <a:lnTo>
                    <a:pt x="1178775" y="421068"/>
                  </a:lnTo>
                  <a:lnTo>
                    <a:pt x="1178775" y="264769"/>
                  </a:lnTo>
                  <a:close/>
                </a:path>
                <a:path w="6351270" h="2164715">
                  <a:moveTo>
                    <a:pt x="2034159" y="761758"/>
                  </a:moveTo>
                  <a:lnTo>
                    <a:pt x="1714360" y="761758"/>
                  </a:lnTo>
                  <a:lnTo>
                    <a:pt x="1714360" y="918057"/>
                  </a:lnTo>
                  <a:lnTo>
                    <a:pt x="2034159" y="918057"/>
                  </a:lnTo>
                  <a:lnTo>
                    <a:pt x="2034159" y="761758"/>
                  </a:lnTo>
                  <a:close/>
                </a:path>
                <a:path w="6351270" h="2164715">
                  <a:moveTo>
                    <a:pt x="2930550" y="1379601"/>
                  </a:moveTo>
                  <a:lnTo>
                    <a:pt x="2610751" y="1379601"/>
                  </a:lnTo>
                  <a:lnTo>
                    <a:pt x="2610751" y="1535899"/>
                  </a:lnTo>
                  <a:lnTo>
                    <a:pt x="2930550" y="1535899"/>
                  </a:lnTo>
                  <a:lnTo>
                    <a:pt x="2930550" y="1379601"/>
                  </a:lnTo>
                  <a:close/>
                </a:path>
                <a:path w="6351270" h="2164715">
                  <a:moveTo>
                    <a:pt x="3797223" y="1379601"/>
                  </a:moveTo>
                  <a:lnTo>
                    <a:pt x="3477425" y="1379601"/>
                  </a:lnTo>
                  <a:lnTo>
                    <a:pt x="3477425" y="1535899"/>
                  </a:lnTo>
                  <a:lnTo>
                    <a:pt x="3797223" y="1535899"/>
                  </a:lnTo>
                  <a:lnTo>
                    <a:pt x="3797223" y="1379601"/>
                  </a:lnTo>
                  <a:close/>
                </a:path>
                <a:path w="6351270" h="2164715">
                  <a:moveTo>
                    <a:pt x="4663910" y="1379601"/>
                  </a:moveTo>
                  <a:lnTo>
                    <a:pt x="4344098" y="1379601"/>
                  </a:lnTo>
                  <a:lnTo>
                    <a:pt x="4344098" y="1535899"/>
                  </a:lnTo>
                  <a:lnTo>
                    <a:pt x="4663910" y="1535899"/>
                  </a:lnTo>
                  <a:lnTo>
                    <a:pt x="4663910" y="1379601"/>
                  </a:lnTo>
                  <a:close/>
                </a:path>
                <a:path w="6351270" h="2164715">
                  <a:moveTo>
                    <a:pt x="5530583" y="1379601"/>
                  </a:moveTo>
                  <a:lnTo>
                    <a:pt x="5210784" y="1379601"/>
                  </a:lnTo>
                  <a:lnTo>
                    <a:pt x="5210784" y="1535899"/>
                  </a:lnTo>
                  <a:lnTo>
                    <a:pt x="5530583" y="1535899"/>
                  </a:lnTo>
                  <a:lnTo>
                    <a:pt x="5530583" y="1379601"/>
                  </a:lnTo>
                  <a:close/>
                </a:path>
                <a:path w="6351270" h="2164715">
                  <a:moveTo>
                    <a:pt x="6351105" y="1379601"/>
                  </a:moveTo>
                  <a:lnTo>
                    <a:pt x="6031306" y="1379601"/>
                  </a:lnTo>
                  <a:lnTo>
                    <a:pt x="6031306" y="1535899"/>
                  </a:lnTo>
                  <a:lnTo>
                    <a:pt x="6351105" y="1535899"/>
                  </a:lnTo>
                  <a:lnTo>
                    <a:pt x="6351105" y="1379601"/>
                  </a:lnTo>
                  <a:close/>
                </a:path>
              </a:pathLst>
            </a:custGeom>
            <a:solidFill>
              <a:srgbClr val="FFFFFF"/>
            </a:solidFill>
          </p:spPr>
          <p:txBody>
            <a:bodyPr wrap="square" lIns="0" tIns="0" rIns="0" bIns="0" rtlCol="0"/>
            <a:lstStyle/>
            <a:p/>
          </p:txBody>
        </p:sp>
      </p:grpSp>
      <p:pic>
        <p:nvPicPr>
          <p:cNvPr id="13" name="object 4"/>
          <p:cNvPicPr/>
          <p:nvPr/>
        </p:nvPicPr>
        <p:blipFill>
          <a:blip r:embed="rId3" cstate="print"/>
          <a:stretch>
            <a:fillRect/>
          </a:stretch>
        </p:blipFill>
        <p:spPr>
          <a:xfrm>
            <a:off x="5943600" y="5064338"/>
            <a:ext cx="4145497" cy="996524"/>
          </a:xfrm>
          <a:prstGeom prst="rect">
            <a:avLst/>
          </a:prstGeom>
        </p:spPr>
      </p:pic>
      <p:pic>
        <p:nvPicPr>
          <p:cNvPr id="14" name="object 5"/>
          <p:cNvPicPr/>
          <p:nvPr/>
        </p:nvPicPr>
        <p:blipFill>
          <a:blip r:embed="rId4" cstate="print"/>
          <a:stretch>
            <a:fillRect/>
          </a:stretch>
        </p:blipFill>
        <p:spPr>
          <a:xfrm>
            <a:off x="1348722" y="5064338"/>
            <a:ext cx="3920760" cy="996536"/>
          </a:xfrm>
          <a:prstGeom prst="rect">
            <a:avLst/>
          </a:prstGeom>
        </p:spPr>
      </p:pic>
      <p:sp>
        <p:nvSpPr>
          <p:cNvPr id="15" name="object 6"/>
          <p:cNvSpPr/>
          <p:nvPr/>
        </p:nvSpPr>
        <p:spPr>
          <a:xfrm>
            <a:off x="5650373" y="5102463"/>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endParaRPr lang="en-US" dirty="0"/>
          </a:p>
        </p:txBody>
      </p:sp>
      <p:pic>
        <p:nvPicPr>
          <p:cNvPr id="3" name="object 2"/>
          <p:cNvPicPr/>
          <p:nvPr/>
        </p:nvPicPr>
        <p:blipFill>
          <a:blip r:embed="rId1" cstate="print"/>
          <a:stretch>
            <a:fillRect/>
          </a:stretch>
        </p:blipFill>
        <p:spPr>
          <a:xfrm>
            <a:off x="990600" y="1143000"/>
            <a:ext cx="3047999" cy="685799"/>
          </a:xfrm>
          <a:prstGeom prst="rect">
            <a:avLst/>
          </a:prstGeom>
        </p:spPr>
      </p:pic>
      <p:grpSp>
        <p:nvGrpSpPr>
          <p:cNvPr id="22" name="object 4"/>
          <p:cNvGrpSpPr/>
          <p:nvPr/>
        </p:nvGrpSpPr>
        <p:grpSpPr>
          <a:xfrm>
            <a:off x="2518946" y="2590800"/>
            <a:ext cx="7647940" cy="3445510"/>
            <a:chOff x="1340725" y="858425"/>
            <a:chExt cx="7647940" cy="3445510"/>
          </a:xfrm>
        </p:grpSpPr>
        <p:pic>
          <p:nvPicPr>
            <p:cNvPr id="23" name="object 5"/>
            <p:cNvPicPr/>
            <p:nvPr/>
          </p:nvPicPr>
          <p:blipFill>
            <a:blip r:embed="rId2" cstate="print"/>
            <a:stretch>
              <a:fillRect/>
            </a:stretch>
          </p:blipFill>
          <p:spPr>
            <a:xfrm>
              <a:off x="1340725" y="858425"/>
              <a:ext cx="6587699" cy="2369574"/>
            </a:xfrm>
            <a:prstGeom prst="rect">
              <a:avLst/>
            </a:prstGeom>
          </p:spPr>
        </p:pic>
        <p:sp>
          <p:nvSpPr>
            <p:cNvPr id="24" name="object 6"/>
            <p:cNvSpPr/>
            <p:nvPr/>
          </p:nvSpPr>
          <p:spPr>
            <a:xfrm>
              <a:off x="6707950" y="2056524"/>
              <a:ext cx="1297940" cy="714375"/>
            </a:xfrm>
            <a:custGeom>
              <a:avLst/>
              <a:gdLst/>
              <a:ahLst/>
              <a:cxnLst/>
              <a:rect l="l" t="t" r="r" b="b"/>
              <a:pathLst>
                <a:path w="1297940" h="714375">
                  <a:moveTo>
                    <a:pt x="0" y="0"/>
                  </a:moveTo>
                  <a:lnTo>
                    <a:pt x="1297499" y="0"/>
                  </a:lnTo>
                  <a:lnTo>
                    <a:pt x="1297499" y="714299"/>
                  </a:lnTo>
                  <a:lnTo>
                    <a:pt x="0" y="714299"/>
                  </a:lnTo>
                  <a:lnTo>
                    <a:pt x="0" y="0"/>
                  </a:lnTo>
                  <a:close/>
                </a:path>
              </a:pathLst>
            </a:custGeom>
            <a:ln w="19049">
              <a:solidFill>
                <a:srgbClr val="FF0000"/>
              </a:solidFill>
            </a:ln>
          </p:spPr>
          <p:txBody>
            <a:bodyPr wrap="square" lIns="0" tIns="0" rIns="0" bIns="0" rtlCol="0"/>
            <a:lstStyle/>
            <a:p/>
          </p:txBody>
        </p:sp>
        <p:pic>
          <p:nvPicPr>
            <p:cNvPr id="25" name="object 7"/>
            <p:cNvPicPr/>
            <p:nvPr/>
          </p:nvPicPr>
          <p:blipFill>
            <a:blip r:embed="rId3" cstate="print"/>
            <a:stretch>
              <a:fillRect/>
            </a:stretch>
          </p:blipFill>
          <p:spPr>
            <a:xfrm>
              <a:off x="4785801" y="3307025"/>
              <a:ext cx="4145497" cy="996524"/>
            </a:xfrm>
            <a:prstGeom prst="rect">
              <a:avLst/>
            </a:prstGeom>
          </p:spPr>
        </p:pic>
        <p:sp>
          <p:nvSpPr>
            <p:cNvPr id="26" name="object 8"/>
            <p:cNvSpPr/>
            <p:nvPr/>
          </p:nvSpPr>
          <p:spPr>
            <a:xfrm>
              <a:off x="4756875" y="3197274"/>
              <a:ext cx="4222750" cy="657225"/>
            </a:xfrm>
            <a:custGeom>
              <a:avLst/>
              <a:gdLst/>
              <a:ahLst/>
              <a:cxnLst/>
              <a:rect l="l" t="t" r="r" b="b"/>
              <a:pathLst>
                <a:path w="4222750" h="657225">
                  <a:moveTo>
                    <a:pt x="0" y="0"/>
                  </a:moveTo>
                  <a:lnTo>
                    <a:pt x="4222199" y="0"/>
                  </a:lnTo>
                  <a:lnTo>
                    <a:pt x="4222199" y="656699"/>
                  </a:lnTo>
                  <a:lnTo>
                    <a:pt x="0" y="656699"/>
                  </a:lnTo>
                  <a:lnTo>
                    <a:pt x="0" y="0"/>
                  </a:lnTo>
                  <a:close/>
                </a:path>
              </a:pathLst>
            </a:custGeom>
            <a:ln w="19049">
              <a:solidFill>
                <a:srgbClr val="FF0000"/>
              </a:solidFill>
            </a:ln>
          </p:spPr>
          <p:txBody>
            <a:bodyPr wrap="square" lIns="0" tIns="0" rIns="0" bIns="0" rtlCol="0"/>
            <a:lstStyle/>
            <a:p/>
          </p:txBody>
        </p:sp>
        <p:sp>
          <p:nvSpPr>
            <p:cNvPr id="27" name="object 9"/>
            <p:cNvSpPr/>
            <p:nvPr/>
          </p:nvSpPr>
          <p:spPr>
            <a:xfrm>
              <a:off x="1577314" y="1078826"/>
              <a:ext cx="5530850" cy="2164715"/>
            </a:xfrm>
            <a:custGeom>
              <a:avLst/>
              <a:gdLst/>
              <a:ahLst/>
              <a:cxnLst/>
              <a:rect l="l" t="t" r="r" b="b"/>
              <a:pathLst>
                <a:path w="5530850" h="2164715">
                  <a:moveTo>
                    <a:pt x="319798" y="494652"/>
                  </a:moveTo>
                  <a:lnTo>
                    <a:pt x="0" y="494652"/>
                  </a:lnTo>
                  <a:lnTo>
                    <a:pt x="0" y="650951"/>
                  </a:lnTo>
                  <a:lnTo>
                    <a:pt x="319798" y="650951"/>
                  </a:lnTo>
                  <a:lnTo>
                    <a:pt x="319798" y="494652"/>
                  </a:lnTo>
                  <a:close/>
                </a:path>
                <a:path w="5530850" h="2164715">
                  <a:moveTo>
                    <a:pt x="331203" y="989304"/>
                  </a:moveTo>
                  <a:lnTo>
                    <a:pt x="0" y="989304"/>
                  </a:lnTo>
                  <a:lnTo>
                    <a:pt x="0" y="1145603"/>
                  </a:lnTo>
                  <a:lnTo>
                    <a:pt x="331203" y="1145603"/>
                  </a:lnTo>
                  <a:lnTo>
                    <a:pt x="331203" y="989304"/>
                  </a:lnTo>
                  <a:close/>
                </a:path>
                <a:path w="5530850" h="2164715">
                  <a:moveTo>
                    <a:pt x="331203" y="0"/>
                  </a:moveTo>
                  <a:lnTo>
                    <a:pt x="0" y="0"/>
                  </a:lnTo>
                  <a:lnTo>
                    <a:pt x="0" y="156298"/>
                  </a:lnTo>
                  <a:lnTo>
                    <a:pt x="331203" y="156298"/>
                  </a:lnTo>
                  <a:lnTo>
                    <a:pt x="331203" y="0"/>
                  </a:lnTo>
                  <a:close/>
                </a:path>
                <a:path w="5530850" h="2164715">
                  <a:moveTo>
                    <a:pt x="353148" y="2008352"/>
                  </a:moveTo>
                  <a:lnTo>
                    <a:pt x="33350" y="2008352"/>
                  </a:lnTo>
                  <a:lnTo>
                    <a:pt x="33350" y="2164651"/>
                  </a:lnTo>
                  <a:lnTo>
                    <a:pt x="353148" y="2164651"/>
                  </a:lnTo>
                  <a:lnTo>
                    <a:pt x="353148" y="2008352"/>
                  </a:lnTo>
                  <a:close/>
                </a:path>
                <a:path w="5530850" h="2164715">
                  <a:moveTo>
                    <a:pt x="353148" y="1498828"/>
                  </a:moveTo>
                  <a:lnTo>
                    <a:pt x="33350" y="1498828"/>
                  </a:lnTo>
                  <a:lnTo>
                    <a:pt x="33350" y="1655140"/>
                  </a:lnTo>
                  <a:lnTo>
                    <a:pt x="353148" y="1655140"/>
                  </a:lnTo>
                  <a:lnTo>
                    <a:pt x="353148" y="1498828"/>
                  </a:lnTo>
                  <a:close/>
                </a:path>
                <a:path w="5530850" h="2164715">
                  <a:moveTo>
                    <a:pt x="1178775" y="1238173"/>
                  </a:moveTo>
                  <a:lnTo>
                    <a:pt x="858977" y="1238173"/>
                  </a:lnTo>
                  <a:lnTo>
                    <a:pt x="858977" y="1394485"/>
                  </a:lnTo>
                  <a:lnTo>
                    <a:pt x="1178775" y="1394485"/>
                  </a:lnTo>
                  <a:lnTo>
                    <a:pt x="1178775" y="1238173"/>
                  </a:lnTo>
                  <a:close/>
                </a:path>
                <a:path w="5530850" h="2164715">
                  <a:moveTo>
                    <a:pt x="1178775" y="264769"/>
                  </a:moveTo>
                  <a:lnTo>
                    <a:pt x="858977" y="264769"/>
                  </a:lnTo>
                  <a:lnTo>
                    <a:pt x="858977" y="421068"/>
                  </a:lnTo>
                  <a:lnTo>
                    <a:pt x="1178775" y="421068"/>
                  </a:lnTo>
                  <a:lnTo>
                    <a:pt x="1178775" y="264769"/>
                  </a:lnTo>
                  <a:close/>
                </a:path>
                <a:path w="5530850" h="2164715">
                  <a:moveTo>
                    <a:pt x="2034159" y="761758"/>
                  </a:moveTo>
                  <a:lnTo>
                    <a:pt x="1714360" y="761758"/>
                  </a:lnTo>
                  <a:lnTo>
                    <a:pt x="1714360" y="918057"/>
                  </a:lnTo>
                  <a:lnTo>
                    <a:pt x="2034159" y="918057"/>
                  </a:lnTo>
                  <a:lnTo>
                    <a:pt x="2034159" y="761758"/>
                  </a:lnTo>
                  <a:close/>
                </a:path>
                <a:path w="5530850" h="2164715">
                  <a:moveTo>
                    <a:pt x="2930550" y="1379601"/>
                  </a:moveTo>
                  <a:lnTo>
                    <a:pt x="2610751" y="1379601"/>
                  </a:lnTo>
                  <a:lnTo>
                    <a:pt x="2610751" y="1535899"/>
                  </a:lnTo>
                  <a:lnTo>
                    <a:pt x="2930550" y="1535899"/>
                  </a:lnTo>
                  <a:lnTo>
                    <a:pt x="2930550" y="1379601"/>
                  </a:lnTo>
                  <a:close/>
                </a:path>
                <a:path w="5530850" h="2164715">
                  <a:moveTo>
                    <a:pt x="3797223" y="1379601"/>
                  </a:moveTo>
                  <a:lnTo>
                    <a:pt x="3477425" y="1379601"/>
                  </a:lnTo>
                  <a:lnTo>
                    <a:pt x="3477425" y="1535899"/>
                  </a:lnTo>
                  <a:lnTo>
                    <a:pt x="3797223" y="1535899"/>
                  </a:lnTo>
                  <a:lnTo>
                    <a:pt x="3797223" y="1379601"/>
                  </a:lnTo>
                  <a:close/>
                </a:path>
                <a:path w="5530850" h="2164715">
                  <a:moveTo>
                    <a:pt x="4663910" y="1379601"/>
                  </a:moveTo>
                  <a:lnTo>
                    <a:pt x="4344098" y="1379601"/>
                  </a:lnTo>
                  <a:lnTo>
                    <a:pt x="4344098" y="1535899"/>
                  </a:lnTo>
                  <a:lnTo>
                    <a:pt x="4663910" y="1535899"/>
                  </a:lnTo>
                  <a:lnTo>
                    <a:pt x="4663910" y="1379601"/>
                  </a:lnTo>
                  <a:close/>
                </a:path>
                <a:path w="5530850" h="2164715">
                  <a:moveTo>
                    <a:pt x="5530583" y="1379601"/>
                  </a:moveTo>
                  <a:lnTo>
                    <a:pt x="5210784" y="1379601"/>
                  </a:lnTo>
                  <a:lnTo>
                    <a:pt x="5210784" y="1535899"/>
                  </a:lnTo>
                  <a:lnTo>
                    <a:pt x="5530583" y="1535899"/>
                  </a:lnTo>
                  <a:lnTo>
                    <a:pt x="5530583" y="1379601"/>
                  </a:lnTo>
                  <a:close/>
                </a:path>
              </a:pathLst>
            </a:custGeom>
            <a:solidFill>
              <a:srgbClr val="FFFFFF"/>
            </a:solidFill>
          </p:spPr>
          <p:txBody>
            <a:bodyPr wrap="square" lIns="0" tIns="0" rIns="0" bIns="0" rtlCol="0"/>
            <a:lstStyle/>
            <a:p/>
          </p:txBody>
        </p:sp>
      </p:grpSp>
      <p:pic>
        <p:nvPicPr>
          <p:cNvPr id="28" name="object 10"/>
          <p:cNvPicPr/>
          <p:nvPr/>
        </p:nvPicPr>
        <p:blipFill>
          <a:blip r:embed="rId4" cstate="print"/>
          <a:stretch>
            <a:fillRect/>
          </a:stretch>
        </p:blipFill>
        <p:spPr>
          <a:xfrm>
            <a:off x="1447800" y="5039388"/>
            <a:ext cx="3920760" cy="996536"/>
          </a:xfrm>
          <a:prstGeom prst="rect">
            <a:avLst/>
          </a:prstGeom>
        </p:spPr>
      </p:pic>
      <p:sp>
        <p:nvSpPr>
          <p:cNvPr id="29" name="object 11"/>
          <p:cNvSpPr/>
          <p:nvPr/>
        </p:nvSpPr>
        <p:spPr>
          <a:xfrm>
            <a:off x="5655094" y="5065856"/>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endParaRPr lang="en-US" dirty="0"/>
          </a:p>
        </p:txBody>
      </p:sp>
      <p:grpSp>
        <p:nvGrpSpPr>
          <p:cNvPr id="3" name="object 4"/>
          <p:cNvGrpSpPr/>
          <p:nvPr/>
        </p:nvGrpSpPr>
        <p:grpSpPr>
          <a:xfrm>
            <a:off x="2514600" y="2590800"/>
            <a:ext cx="7647940" cy="3445510"/>
            <a:chOff x="1340725" y="858425"/>
            <a:chExt cx="7647940" cy="3445510"/>
          </a:xfrm>
        </p:grpSpPr>
        <p:pic>
          <p:nvPicPr>
            <p:cNvPr id="4" name="object 5"/>
            <p:cNvPicPr/>
            <p:nvPr/>
          </p:nvPicPr>
          <p:blipFill>
            <a:blip r:embed="rId1" cstate="print"/>
            <a:stretch>
              <a:fillRect/>
            </a:stretch>
          </p:blipFill>
          <p:spPr>
            <a:xfrm>
              <a:off x="1340725" y="858425"/>
              <a:ext cx="6587699" cy="2369574"/>
            </a:xfrm>
            <a:prstGeom prst="rect">
              <a:avLst/>
            </a:prstGeom>
          </p:spPr>
        </p:pic>
        <p:sp>
          <p:nvSpPr>
            <p:cNvPr id="5" name="object 6"/>
            <p:cNvSpPr/>
            <p:nvPr/>
          </p:nvSpPr>
          <p:spPr>
            <a:xfrm>
              <a:off x="6707950" y="2056524"/>
              <a:ext cx="1297940" cy="714375"/>
            </a:xfrm>
            <a:custGeom>
              <a:avLst/>
              <a:gdLst/>
              <a:ahLst/>
              <a:cxnLst/>
              <a:rect l="l" t="t" r="r" b="b"/>
              <a:pathLst>
                <a:path w="1297940" h="714375">
                  <a:moveTo>
                    <a:pt x="0" y="0"/>
                  </a:moveTo>
                  <a:lnTo>
                    <a:pt x="1297499" y="0"/>
                  </a:lnTo>
                  <a:lnTo>
                    <a:pt x="1297499" y="714299"/>
                  </a:lnTo>
                  <a:lnTo>
                    <a:pt x="0" y="714299"/>
                  </a:lnTo>
                  <a:lnTo>
                    <a:pt x="0" y="0"/>
                  </a:lnTo>
                  <a:close/>
                </a:path>
              </a:pathLst>
            </a:custGeom>
            <a:ln w="19049">
              <a:solidFill>
                <a:srgbClr val="FF0000"/>
              </a:solidFill>
            </a:ln>
          </p:spPr>
          <p:txBody>
            <a:bodyPr wrap="square" lIns="0" tIns="0" rIns="0" bIns="0" rtlCol="0"/>
            <a:lstStyle/>
            <a:p/>
          </p:txBody>
        </p:sp>
        <p:pic>
          <p:nvPicPr>
            <p:cNvPr id="6" name="object 7"/>
            <p:cNvPicPr/>
            <p:nvPr/>
          </p:nvPicPr>
          <p:blipFill>
            <a:blip r:embed="rId2" cstate="print"/>
            <a:stretch>
              <a:fillRect/>
            </a:stretch>
          </p:blipFill>
          <p:spPr>
            <a:xfrm>
              <a:off x="4785801" y="3307025"/>
              <a:ext cx="4145497" cy="996524"/>
            </a:xfrm>
            <a:prstGeom prst="rect">
              <a:avLst/>
            </a:prstGeom>
          </p:spPr>
        </p:pic>
        <p:sp>
          <p:nvSpPr>
            <p:cNvPr id="7" name="object 8"/>
            <p:cNvSpPr/>
            <p:nvPr/>
          </p:nvSpPr>
          <p:spPr>
            <a:xfrm>
              <a:off x="4756875" y="3197274"/>
              <a:ext cx="4222750" cy="657225"/>
            </a:xfrm>
            <a:custGeom>
              <a:avLst/>
              <a:gdLst/>
              <a:ahLst/>
              <a:cxnLst/>
              <a:rect l="l" t="t" r="r" b="b"/>
              <a:pathLst>
                <a:path w="4222750" h="657225">
                  <a:moveTo>
                    <a:pt x="0" y="0"/>
                  </a:moveTo>
                  <a:lnTo>
                    <a:pt x="4222199" y="0"/>
                  </a:lnTo>
                  <a:lnTo>
                    <a:pt x="4222199" y="656699"/>
                  </a:lnTo>
                  <a:lnTo>
                    <a:pt x="0" y="656699"/>
                  </a:lnTo>
                  <a:lnTo>
                    <a:pt x="0" y="0"/>
                  </a:lnTo>
                  <a:close/>
                </a:path>
              </a:pathLst>
            </a:custGeom>
            <a:ln w="19049">
              <a:solidFill>
                <a:srgbClr val="FF0000"/>
              </a:solidFill>
            </a:ln>
          </p:spPr>
          <p:txBody>
            <a:bodyPr wrap="square" lIns="0" tIns="0" rIns="0" bIns="0" rtlCol="0"/>
            <a:lstStyle/>
            <a:p/>
          </p:txBody>
        </p:sp>
        <p:sp>
          <p:nvSpPr>
            <p:cNvPr id="8" name="object 9"/>
            <p:cNvSpPr/>
            <p:nvPr/>
          </p:nvSpPr>
          <p:spPr>
            <a:xfrm>
              <a:off x="1577314" y="1078826"/>
              <a:ext cx="4664075" cy="2164715"/>
            </a:xfrm>
            <a:custGeom>
              <a:avLst/>
              <a:gdLst/>
              <a:ahLst/>
              <a:cxnLst/>
              <a:rect l="l" t="t" r="r" b="b"/>
              <a:pathLst>
                <a:path w="4664075" h="2164715">
                  <a:moveTo>
                    <a:pt x="319798" y="494652"/>
                  </a:moveTo>
                  <a:lnTo>
                    <a:pt x="0" y="494652"/>
                  </a:lnTo>
                  <a:lnTo>
                    <a:pt x="0" y="650951"/>
                  </a:lnTo>
                  <a:lnTo>
                    <a:pt x="319798" y="650951"/>
                  </a:lnTo>
                  <a:lnTo>
                    <a:pt x="319798" y="494652"/>
                  </a:lnTo>
                  <a:close/>
                </a:path>
                <a:path w="4664075" h="2164715">
                  <a:moveTo>
                    <a:pt x="331203" y="989304"/>
                  </a:moveTo>
                  <a:lnTo>
                    <a:pt x="0" y="989304"/>
                  </a:lnTo>
                  <a:lnTo>
                    <a:pt x="0" y="1145603"/>
                  </a:lnTo>
                  <a:lnTo>
                    <a:pt x="331203" y="1145603"/>
                  </a:lnTo>
                  <a:lnTo>
                    <a:pt x="331203" y="989304"/>
                  </a:lnTo>
                  <a:close/>
                </a:path>
                <a:path w="4664075" h="2164715">
                  <a:moveTo>
                    <a:pt x="331203" y="0"/>
                  </a:moveTo>
                  <a:lnTo>
                    <a:pt x="0" y="0"/>
                  </a:lnTo>
                  <a:lnTo>
                    <a:pt x="0" y="156298"/>
                  </a:lnTo>
                  <a:lnTo>
                    <a:pt x="331203" y="156298"/>
                  </a:lnTo>
                  <a:lnTo>
                    <a:pt x="331203" y="0"/>
                  </a:lnTo>
                  <a:close/>
                </a:path>
                <a:path w="4664075" h="2164715">
                  <a:moveTo>
                    <a:pt x="353148" y="2008352"/>
                  </a:moveTo>
                  <a:lnTo>
                    <a:pt x="33350" y="2008352"/>
                  </a:lnTo>
                  <a:lnTo>
                    <a:pt x="33350" y="2164651"/>
                  </a:lnTo>
                  <a:lnTo>
                    <a:pt x="353148" y="2164651"/>
                  </a:lnTo>
                  <a:lnTo>
                    <a:pt x="353148" y="2008352"/>
                  </a:lnTo>
                  <a:close/>
                </a:path>
                <a:path w="4664075" h="2164715">
                  <a:moveTo>
                    <a:pt x="353148" y="1498828"/>
                  </a:moveTo>
                  <a:lnTo>
                    <a:pt x="33350" y="1498828"/>
                  </a:lnTo>
                  <a:lnTo>
                    <a:pt x="33350" y="1655140"/>
                  </a:lnTo>
                  <a:lnTo>
                    <a:pt x="353148" y="1655140"/>
                  </a:lnTo>
                  <a:lnTo>
                    <a:pt x="353148" y="1498828"/>
                  </a:lnTo>
                  <a:close/>
                </a:path>
                <a:path w="4664075" h="2164715">
                  <a:moveTo>
                    <a:pt x="1178775" y="1238173"/>
                  </a:moveTo>
                  <a:lnTo>
                    <a:pt x="858977" y="1238173"/>
                  </a:lnTo>
                  <a:lnTo>
                    <a:pt x="858977" y="1394485"/>
                  </a:lnTo>
                  <a:lnTo>
                    <a:pt x="1178775" y="1394485"/>
                  </a:lnTo>
                  <a:lnTo>
                    <a:pt x="1178775" y="1238173"/>
                  </a:lnTo>
                  <a:close/>
                </a:path>
                <a:path w="4664075" h="2164715">
                  <a:moveTo>
                    <a:pt x="1178775" y="264769"/>
                  </a:moveTo>
                  <a:lnTo>
                    <a:pt x="858977" y="264769"/>
                  </a:lnTo>
                  <a:lnTo>
                    <a:pt x="858977" y="421068"/>
                  </a:lnTo>
                  <a:lnTo>
                    <a:pt x="1178775" y="421068"/>
                  </a:lnTo>
                  <a:lnTo>
                    <a:pt x="1178775" y="264769"/>
                  </a:lnTo>
                  <a:close/>
                </a:path>
                <a:path w="4664075" h="2164715">
                  <a:moveTo>
                    <a:pt x="2034159" y="761758"/>
                  </a:moveTo>
                  <a:lnTo>
                    <a:pt x="1714360" y="761758"/>
                  </a:lnTo>
                  <a:lnTo>
                    <a:pt x="1714360" y="918057"/>
                  </a:lnTo>
                  <a:lnTo>
                    <a:pt x="2034159" y="918057"/>
                  </a:lnTo>
                  <a:lnTo>
                    <a:pt x="2034159" y="761758"/>
                  </a:lnTo>
                  <a:close/>
                </a:path>
                <a:path w="4664075" h="2164715">
                  <a:moveTo>
                    <a:pt x="2930550" y="1379601"/>
                  </a:moveTo>
                  <a:lnTo>
                    <a:pt x="2610751" y="1379601"/>
                  </a:lnTo>
                  <a:lnTo>
                    <a:pt x="2610751" y="1535899"/>
                  </a:lnTo>
                  <a:lnTo>
                    <a:pt x="2930550" y="1535899"/>
                  </a:lnTo>
                  <a:lnTo>
                    <a:pt x="2930550" y="1379601"/>
                  </a:lnTo>
                  <a:close/>
                </a:path>
                <a:path w="4664075" h="2164715">
                  <a:moveTo>
                    <a:pt x="3797223" y="1379601"/>
                  </a:moveTo>
                  <a:lnTo>
                    <a:pt x="3477425" y="1379601"/>
                  </a:lnTo>
                  <a:lnTo>
                    <a:pt x="3477425" y="1535899"/>
                  </a:lnTo>
                  <a:lnTo>
                    <a:pt x="3797223" y="1535899"/>
                  </a:lnTo>
                  <a:lnTo>
                    <a:pt x="3797223" y="1379601"/>
                  </a:lnTo>
                  <a:close/>
                </a:path>
                <a:path w="4664075" h="2164715">
                  <a:moveTo>
                    <a:pt x="4663910" y="1379601"/>
                  </a:moveTo>
                  <a:lnTo>
                    <a:pt x="4344098" y="1379601"/>
                  </a:lnTo>
                  <a:lnTo>
                    <a:pt x="4344098" y="1535899"/>
                  </a:lnTo>
                  <a:lnTo>
                    <a:pt x="4663910" y="1535899"/>
                  </a:lnTo>
                  <a:lnTo>
                    <a:pt x="4663910" y="1379601"/>
                  </a:lnTo>
                  <a:close/>
                </a:path>
              </a:pathLst>
            </a:custGeom>
            <a:solidFill>
              <a:srgbClr val="FFFFFF"/>
            </a:solidFill>
          </p:spPr>
          <p:txBody>
            <a:bodyPr wrap="square" lIns="0" tIns="0" rIns="0" bIns="0" rtlCol="0"/>
            <a:lstStyle/>
            <a:p/>
          </p:txBody>
        </p:sp>
        <p:pic>
          <p:nvPicPr>
            <p:cNvPr id="9" name="object 10"/>
            <p:cNvPicPr/>
            <p:nvPr/>
          </p:nvPicPr>
          <p:blipFill>
            <a:blip r:embed="rId3" cstate="print"/>
            <a:stretch>
              <a:fillRect/>
            </a:stretch>
          </p:blipFill>
          <p:spPr>
            <a:xfrm>
              <a:off x="6495250" y="1499875"/>
              <a:ext cx="1828799" cy="400049"/>
            </a:xfrm>
            <a:prstGeom prst="rect">
              <a:avLst/>
            </a:prstGeom>
          </p:spPr>
        </p:pic>
      </p:grpSp>
      <p:pic>
        <p:nvPicPr>
          <p:cNvPr id="10" name="object 11"/>
          <p:cNvPicPr/>
          <p:nvPr/>
        </p:nvPicPr>
        <p:blipFill>
          <a:blip r:embed="rId4" cstate="print"/>
          <a:stretch>
            <a:fillRect/>
          </a:stretch>
        </p:blipFill>
        <p:spPr>
          <a:xfrm>
            <a:off x="1440999" y="5039400"/>
            <a:ext cx="3920760" cy="996536"/>
          </a:xfrm>
          <a:prstGeom prst="rect">
            <a:avLst/>
          </a:prstGeom>
        </p:spPr>
      </p:pic>
      <p:sp>
        <p:nvSpPr>
          <p:cNvPr id="11" name="object 12"/>
          <p:cNvSpPr/>
          <p:nvPr/>
        </p:nvSpPr>
        <p:spPr>
          <a:xfrm>
            <a:off x="5666450" y="5077525"/>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p:txBody>
      </p:sp>
      <p:sp>
        <p:nvSpPr>
          <p:cNvPr id="12" name="object 13"/>
          <p:cNvSpPr txBox="1"/>
          <p:nvPr/>
        </p:nvSpPr>
        <p:spPr>
          <a:xfrm>
            <a:off x="7311462" y="2681763"/>
            <a:ext cx="796290" cy="452120"/>
          </a:xfrm>
          <a:prstGeom prst="rect">
            <a:avLst/>
          </a:prstGeom>
        </p:spPr>
        <p:txBody>
          <a:bodyPr vert="horz" wrap="square" lIns="0" tIns="12700" rIns="0" bIns="0" rtlCol="0">
            <a:spAutoFit/>
          </a:bodyPr>
          <a:lstStyle/>
          <a:p>
            <a:pPr marL="12700" marR="5080">
              <a:lnSpc>
                <a:spcPct val="100000"/>
              </a:lnSpc>
              <a:spcBef>
                <a:spcPts val="100"/>
              </a:spcBef>
            </a:pPr>
            <a:r>
              <a:rPr sz="1400" spc="-10" dirty="0">
                <a:solidFill>
                  <a:srgbClr val="FF0000"/>
                </a:solidFill>
                <a:latin typeface="Arial" panose="020B0604020202020204"/>
                <a:cs typeface="Arial" panose="020B0604020202020204"/>
              </a:rPr>
              <a:t>Upstream gradient</a:t>
            </a:r>
            <a:endParaRPr sz="1400">
              <a:latin typeface="Arial" panose="020B0604020202020204"/>
              <a:cs typeface="Arial" panose="020B0604020202020204"/>
            </a:endParaRPr>
          </a:p>
        </p:txBody>
      </p:sp>
      <p:sp>
        <p:nvSpPr>
          <p:cNvPr id="13" name="object 14"/>
          <p:cNvSpPr txBox="1"/>
          <p:nvPr/>
        </p:nvSpPr>
        <p:spPr>
          <a:xfrm>
            <a:off x="8260688" y="2681763"/>
            <a:ext cx="666750" cy="452120"/>
          </a:xfrm>
          <a:prstGeom prst="rect">
            <a:avLst/>
          </a:prstGeom>
        </p:spPr>
        <p:txBody>
          <a:bodyPr vert="horz" wrap="square" lIns="0" tIns="12700" rIns="0" bIns="0" rtlCol="0">
            <a:spAutoFit/>
          </a:bodyPr>
          <a:lstStyle/>
          <a:p>
            <a:pPr marL="12700" marR="5080">
              <a:lnSpc>
                <a:spcPct val="100000"/>
              </a:lnSpc>
              <a:spcBef>
                <a:spcPts val="100"/>
              </a:spcBef>
            </a:pPr>
            <a:r>
              <a:rPr sz="1400" spc="-10" dirty="0">
                <a:solidFill>
                  <a:srgbClr val="FF0000"/>
                </a:solidFill>
                <a:latin typeface="Arial" panose="020B0604020202020204"/>
                <a:cs typeface="Arial" panose="020B0604020202020204"/>
              </a:rPr>
              <a:t>Local gradient</a:t>
            </a:r>
            <a:endParaRPr sz="1400">
              <a:latin typeface="Arial" panose="020B0604020202020204"/>
              <a:cs typeface="Arial" panose="020B0604020202020204"/>
            </a:endParaRPr>
          </a:p>
        </p:txBody>
      </p:sp>
      <p:grpSp>
        <p:nvGrpSpPr>
          <p:cNvPr id="14" name="object 15"/>
          <p:cNvGrpSpPr/>
          <p:nvPr/>
        </p:nvGrpSpPr>
        <p:grpSpPr>
          <a:xfrm>
            <a:off x="7707387" y="3124187"/>
            <a:ext cx="751205" cy="139065"/>
            <a:chOff x="6533512" y="1391812"/>
            <a:chExt cx="751205" cy="139065"/>
          </a:xfrm>
        </p:grpSpPr>
        <p:pic>
          <p:nvPicPr>
            <p:cNvPr id="15" name="object 16"/>
            <p:cNvPicPr/>
            <p:nvPr/>
          </p:nvPicPr>
          <p:blipFill>
            <a:blip r:embed="rId5" cstate="print"/>
            <a:stretch>
              <a:fillRect/>
            </a:stretch>
          </p:blipFill>
          <p:spPr>
            <a:xfrm>
              <a:off x="6533512" y="1423462"/>
              <a:ext cx="183381" cy="107109"/>
            </a:xfrm>
            <a:prstGeom prst="rect">
              <a:avLst/>
            </a:prstGeom>
          </p:spPr>
        </p:pic>
        <p:sp>
          <p:nvSpPr>
            <p:cNvPr id="16" name="object 17"/>
            <p:cNvSpPr/>
            <p:nvPr/>
          </p:nvSpPr>
          <p:spPr>
            <a:xfrm>
              <a:off x="7244680" y="1396575"/>
              <a:ext cx="34925" cy="83185"/>
            </a:xfrm>
            <a:custGeom>
              <a:avLst/>
              <a:gdLst/>
              <a:ahLst/>
              <a:cxnLst/>
              <a:rect l="l" t="t" r="r" b="b"/>
              <a:pathLst>
                <a:path w="34925" h="83184">
                  <a:moveTo>
                    <a:pt x="34694" y="0"/>
                  </a:moveTo>
                  <a:lnTo>
                    <a:pt x="0" y="83156"/>
                  </a:lnTo>
                </a:path>
              </a:pathLst>
            </a:custGeom>
            <a:ln w="9524">
              <a:solidFill>
                <a:srgbClr val="FF0000"/>
              </a:solidFill>
            </a:ln>
          </p:spPr>
          <p:txBody>
            <a:bodyPr wrap="square" lIns="0" tIns="0" rIns="0" bIns="0" rtlCol="0"/>
            <a:lstStyle/>
            <a:p/>
          </p:txBody>
        </p:sp>
        <p:sp>
          <p:nvSpPr>
            <p:cNvPr id="17" name="object 18"/>
            <p:cNvSpPr/>
            <p:nvPr/>
          </p:nvSpPr>
          <p:spPr>
            <a:xfrm>
              <a:off x="7228037" y="1473673"/>
              <a:ext cx="31750" cy="46355"/>
            </a:xfrm>
            <a:custGeom>
              <a:avLst/>
              <a:gdLst/>
              <a:ahLst/>
              <a:cxnLst/>
              <a:rect l="l" t="t" r="r" b="b"/>
              <a:pathLst>
                <a:path w="31750" h="46355">
                  <a:moveTo>
                    <a:pt x="0" y="45950"/>
                  </a:moveTo>
                  <a:lnTo>
                    <a:pt x="2124" y="0"/>
                  </a:lnTo>
                  <a:lnTo>
                    <a:pt x="31163" y="12115"/>
                  </a:lnTo>
                  <a:lnTo>
                    <a:pt x="0" y="45950"/>
                  </a:lnTo>
                  <a:close/>
                </a:path>
              </a:pathLst>
            </a:custGeom>
            <a:solidFill>
              <a:srgbClr val="FF0000"/>
            </a:solidFill>
          </p:spPr>
          <p:txBody>
            <a:bodyPr wrap="square" lIns="0" tIns="0" rIns="0" bIns="0" rtlCol="0"/>
            <a:lstStyle/>
            <a:p/>
          </p:txBody>
        </p:sp>
        <p:sp>
          <p:nvSpPr>
            <p:cNvPr id="18" name="object 19"/>
            <p:cNvSpPr/>
            <p:nvPr/>
          </p:nvSpPr>
          <p:spPr>
            <a:xfrm>
              <a:off x="7228037" y="1473673"/>
              <a:ext cx="31750" cy="46355"/>
            </a:xfrm>
            <a:custGeom>
              <a:avLst/>
              <a:gdLst/>
              <a:ahLst/>
              <a:cxnLst/>
              <a:rect l="l" t="t" r="r" b="b"/>
              <a:pathLst>
                <a:path w="31750" h="46355">
                  <a:moveTo>
                    <a:pt x="2124" y="0"/>
                  </a:moveTo>
                  <a:lnTo>
                    <a:pt x="0" y="45950"/>
                  </a:lnTo>
                  <a:lnTo>
                    <a:pt x="31163" y="12115"/>
                  </a:lnTo>
                  <a:lnTo>
                    <a:pt x="2124" y="0"/>
                  </a:lnTo>
                  <a:close/>
                </a:path>
              </a:pathLst>
            </a:custGeom>
            <a:ln w="9524">
              <a:solidFill>
                <a:srgbClr val="FF0000"/>
              </a:solidFill>
            </a:ln>
          </p:spPr>
          <p:txBody>
            <a:bodyPr wrap="square" lIns="0" tIns="0" rIns="0" bIns="0" rtlCol="0"/>
            <a:lstStyle/>
            <a:p/>
          </p:txBody>
        </p:sp>
      </p:grpSp>
      <p:pic>
        <p:nvPicPr>
          <p:cNvPr id="19" name="object 2"/>
          <p:cNvPicPr/>
          <p:nvPr/>
        </p:nvPicPr>
        <p:blipFill>
          <a:blip r:embed="rId6" cstate="print"/>
          <a:stretch>
            <a:fillRect/>
          </a:stretch>
        </p:blipFill>
        <p:spPr>
          <a:xfrm>
            <a:off x="990600" y="1143000"/>
            <a:ext cx="3047999" cy="685799"/>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endParaRPr lang="en-US" dirty="0"/>
          </a:p>
        </p:txBody>
      </p:sp>
      <p:pic>
        <p:nvPicPr>
          <p:cNvPr id="19" name="object 2"/>
          <p:cNvPicPr/>
          <p:nvPr/>
        </p:nvPicPr>
        <p:blipFill>
          <a:blip r:embed="rId1" cstate="print"/>
          <a:stretch>
            <a:fillRect/>
          </a:stretch>
        </p:blipFill>
        <p:spPr>
          <a:xfrm>
            <a:off x="990600" y="1143000"/>
            <a:ext cx="3047999" cy="685799"/>
          </a:xfrm>
          <a:prstGeom prst="rect">
            <a:avLst/>
          </a:prstGeom>
        </p:spPr>
      </p:pic>
      <p:grpSp>
        <p:nvGrpSpPr>
          <p:cNvPr id="29" name="Group 28"/>
          <p:cNvGrpSpPr/>
          <p:nvPr/>
        </p:nvGrpSpPr>
        <p:grpSpPr>
          <a:xfrm>
            <a:off x="1447800" y="2567240"/>
            <a:ext cx="8722026" cy="3528760"/>
            <a:chOff x="1728336" y="2238627"/>
            <a:chExt cx="8722026" cy="3528760"/>
          </a:xfrm>
        </p:grpSpPr>
        <p:grpSp>
          <p:nvGrpSpPr>
            <p:cNvPr id="20" name="object 4"/>
            <p:cNvGrpSpPr/>
            <p:nvPr/>
          </p:nvGrpSpPr>
          <p:grpSpPr>
            <a:xfrm>
              <a:off x="2801937" y="2238627"/>
              <a:ext cx="6588125" cy="2385060"/>
              <a:chOff x="1340725" y="858425"/>
              <a:chExt cx="6588125" cy="2385060"/>
            </a:xfrm>
          </p:grpSpPr>
          <p:pic>
            <p:nvPicPr>
              <p:cNvPr id="21" name="object 5"/>
              <p:cNvPicPr/>
              <p:nvPr/>
            </p:nvPicPr>
            <p:blipFill>
              <a:blip r:embed="rId2" cstate="print"/>
              <a:stretch>
                <a:fillRect/>
              </a:stretch>
            </p:blipFill>
            <p:spPr>
              <a:xfrm>
                <a:off x="1340725" y="858425"/>
                <a:ext cx="6587699" cy="2369574"/>
              </a:xfrm>
              <a:prstGeom prst="rect">
                <a:avLst/>
              </a:prstGeom>
            </p:spPr>
          </p:pic>
          <p:sp>
            <p:nvSpPr>
              <p:cNvPr id="22" name="object 6"/>
              <p:cNvSpPr/>
              <p:nvPr/>
            </p:nvSpPr>
            <p:spPr>
              <a:xfrm>
                <a:off x="5842975" y="2047700"/>
                <a:ext cx="1297940" cy="714375"/>
              </a:xfrm>
              <a:custGeom>
                <a:avLst/>
                <a:gdLst/>
                <a:ahLst/>
                <a:cxnLst/>
                <a:rect l="l" t="t" r="r" b="b"/>
                <a:pathLst>
                  <a:path w="1297940" h="714375">
                    <a:moveTo>
                      <a:pt x="0" y="0"/>
                    </a:moveTo>
                    <a:lnTo>
                      <a:pt x="1297499" y="0"/>
                    </a:lnTo>
                    <a:lnTo>
                      <a:pt x="1297499" y="714299"/>
                    </a:lnTo>
                    <a:lnTo>
                      <a:pt x="0" y="714299"/>
                    </a:lnTo>
                    <a:lnTo>
                      <a:pt x="0" y="0"/>
                    </a:lnTo>
                    <a:close/>
                  </a:path>
                </a:pathLst>
              </a:custGeom>
              <a:ln w="19049">
                <a:solidFill>
                  <a:srgbClr val="FF0000"/>
                </a:solidFill>
              </a:ln>
            </p:spPr>
            <p:txBody>
              <a:bodyPr wrap="square" lIns="0" tIns="0" rIns="0" bIns="0" rtlCol="0"/>
              <a:lstStyle/>
              <a:p/>
            </p:txBody>
          </p:sp>
          <p:sp>
            <p:nvSpPr>
              <p:cNvPr id="23" name="object 7"/>
              <p:cNvSpPr/>
              <p:nvPr/>
            </p:nvSpPr>
            <p:spPr>
              <a:xfrm>
                <a:off x="1577314" y="1078826"/>
                <a:ext cx="4664075" cy="2164715"/>
              </a:xfrm>
              <a:custGeom>
                <a:avLst/>
                <a:gdLst/>
                <a:ahLst/>
                <a:cxnLst/>
                <a:rect l="l" t="t" r="r" b="b"/>
                <a:pathLst>
                  <a:path w="4664075" h="2164715">
                    <a:moveTo>
                      <a:pt x="319798" y="494652"/>
                    </a:moveTo>
                    <a:lnTo>
                      <a:pt x="0" y="494652"/>
                    </a:lnTo>
                    <a:lnTo>
                      <a:pt x="0" y="650951"/>
                    </a:lnTo>
                    <a:lnTo>
                      <a:pt x="319798" y="650951"/>
                    </a:lnTo>
                    <a:lnTo>
                      <a:pt x="319798" y="494652"/>
                    </a:lnTo>
                    <a:close/>
                  </a:path>
                  <a:path w="4664075" h="2164715">
                    <a:moveTo>
                      <a:pt x="331203" y="989304"/>
                    </a:moveTo>
                    <a:lnTo>
                      <a:pt x="0" y="989304"/>
                    </a:lnTo>
                    <a:lnTo>
                      <a:pt x="0" y="1145603"/>
                    </a:lnTo>
                    <a:lnTo>
                      <a:pt x="331203" y="1145603"/>
                    </a:lnTo>
                    <a:lnTo>
                      <a:pt x="331203" y="989304"/>
                    </a:lnTo>
                    <a:close/>
                  </a:path>
                  <a:path w="4664075" h="2164715">
                    <a:moveTo>
                      <a:pt x="331203" y="0"/>
                    </a:moveTo>
                    <a:lnTo>
                      <a:pt x="0" y="0"/>
                    </a:lnTo>
                    <a:lnTo>
                      <a:pt x="0" y="156298"/>
                    </a:lnTo>
                    <a:lnTo>
                      <a:pt x="331203" y="156298"/>
                    </a:lnTo>
                    <a:lnTo>
                      <a:pt x="331203" y="0"/>
                    </a:lnTo>
                    <a:close/>
                  </a:path>
                  <a:path w="4664075" h="2164715">
                    <a:moveTo>
                      <a:pt x="353148" y="2008352"/>
                    </a:moveTo>
                    <a:lnTo>
                      <a:pt x="33350" y="2008352"/>
                    </a:lnTo>
                    <a:lnTo>
                      <a:pt x="33350" y="2164651"/>
                    </a:lnTo>
                    <a:lnTo>
                      <a:pt x="353148" y="2164651"/>
                    </a:lnTo>
                    <a:lnTo>
                      <a:pt x="353148" y="2008352"/>
                    </a:lnTo>
                    <a:close/>
                  </a:path>
                  <a:path w="4664075" h="2164715">
                    <a:moveTo>
                      <a:pt x="353148" y="1498828"/>
                    </a:moveTo>
                    <a:lnTo>
                      <a:pt x="33350" y="1498828"/>
                    </a:lnTo>
                    <a:lnTo>
                      <a:pt x="33350" y="1655140"/>
                    </a:lnTo>
                    <a:lnTo>
                      <a:pt x="353148" y="1655140"/>
                    </a:lnTo>
                    <a:lnTo>
                      <a:pt x="353148" y="1498828"/>
                    </a:lnTo>
                    <a:close/>
                  </a:path>
                  <a:path w="4664075" h="2164715">
                    <a:moveTo>
                      <a:pt x="1178775" y="1238173"/>
                    </a:moveTo>
                    <a:lnTo>
                      <a:pt x="858977" y="1238173"/>
                    </a:lnTo>
                    <a:lnTo>
                      <a:pt x="858977" y="1394485"/>
                    </a:lnTo>
                    <a:lnTo>
                      <a:pt x="1178775" y="1394485"/>
                    </a:lnTo>
                    <a:lnTo>
                      <a:pt x="1178775" y="1238173"/>
                    </a:lnTo>
                    <a:close/>
                  </a:path>
                  <a:path w="4664075" h="2164715">
                    <a:moveTo>
                      <a:pt x="1178775" y="264769"/>
                    </a:moveTo>
                    <a:lnTo>
                      <a:pt x="858977" y="264769"/>
                    </a:lnTo>
                    <a:lnTo>
                      <a:pt x="858977" y="421068"/>
                    </a:lnTo>
                    <a:lnTo>
                      <a:pt x="1178775" y="421068"/>
                    </a:lnTo>
                    <a:lnTo>
                      <a:pt x="1178775" y="264769"/>
                    </a:lnTo>
                    <a:close/>
                  </a:path>
                  <a:path w="4664075" h="2164715">
                    <a:moveTo>
                      <a:pt x="2034159" y="761758"/>
                    </a:moveTo>
                    <a:lnTo>
                      <a:pt x="1714360" y="761758"/>
                    </a:lnTo>
                    <a:lnTo>
                      <a:pt x="1714360" y="918057"/>
                    </a:lnTo>
                    <a:lnTo>
                      <a:pt x="2034159" y="918057"/>
                    </a:lnTo>
                    <a:lnTo>
                      <a:pt x="2034159" y="761758"/>
                    </a:lnTo>
                    <a:close/>
                  </a:path>
                  <a:path w="4664075" h="2164715">
                    <a:moveTo>
                      <a:pt x="2930550" y="1379601"/>
                    </a:moveTo>
                    <a:lnTo>
                      <a:pt x="2610751" y="1379601"/>
                    </a:lnTo>
                    <a:lnTo>
                      <a:pt x="2610751" y="1535899"/>
                    </a:lnTo>
                    <a:lnTo>
                      <a:pt x="2930550" y="1535899"/>
                    </a:lnTo>
                    <a:lnTo>
                      <a:pt x="2930550" y="1379601"/>
                    </a:lnTo>
                    <a:close/>
                  </a:path>
                  <a:path w="4664075" h="2164715">
                    <a:moveTo>
                      <a:pt x="3797223" y="1379601"/>
                    </a:moveTo>
                    <a:lnTo>
                      <a:pt x="3477425" y="1379601"/>
                    </a:lnTo>
                    <a:lnTo>
                      <a:pt x="3477425" y="1535899"/>
                    </a:lnTo>
                    <a:lnTo>
                      <a:pt x="3797223" y="1535899"/>
                    </a:lnTo>
                    <a:lnTo>
                      <a:pt x="3797223" y="1379601"/>
                    </a:lnTo>
                    <a:close/>
                  </a:path>
                  <a:path w="4664075" h="2164715">
                    <a:moveTo>
                      <a:pt x="4663910" y="1379601"/>
                    </a:moveTo>
                    <a:lnTo>
                      <a:pt x="4344098" y="1379601"/>
                    </a:lnTo>
                    <a:lnTo>
                      <a:pt x="4344098" y="1535899"/>
                    </a:lnTo>
                    <a:lnTo>
                      <a:pt x="4663910" y="1535899"/>
                    </a:lnTo>
                    <a:lnTo>
                      <a:pt x="4663910" y="1379601"/>
                    </a:lnTo>
                    <a:close/>
                  </a:path>
                </a:pathLst>
              </a:custGeom>
              <a:solidFill>
                <a:srgbClr val="FFFFFF"/>
              </a:solidFill>
            </p:spPr>
            <p:txBody>
              <a:bodyPr wrap="square" lIns="0" tIns="0" rIns="0" bIns="0" rtlCol="0"/>
              <a:lstStyle/>
              <a:p/>
            </p:txBody>
          </p:sp>
        </p:grpSp>
        <p:grpSp>
          <p:nvGrpSpPr>
            <p:cNvPr id="24" name="object 8"/>
            <p:cNvGrpSpPr/>
            <p:nvPr/>
          </p:nvGrpSpPr>
          <p:grpSpPr>
            <a:xfrm>
              <a:off x="6208562" y="4687227"/>
              <a:ext cx="4241800" cy="1040130"/>
              <a:chOff x="4747350" y="3307025"/>
              <a:chExt cx="4241800" cy="1040130"/>
            </a:xfrm>
          </p:grpSpPr>
          <p:pic>
            <p:nvPicPr>
              <p:cNvPr id="25" name="object 9"/>
              <p:cNvPicPr/>
              <p:nvPr/>
            </p:nvPicPr>
            <p:blipFill>
              <a:blip r:embed="rId3" cstate="print"/>
              <a:stretch>
                <a:fillRect/>
              </a:stretch>
            </p:blipFill>
            <p:spPr>
              <a:xfrm>
                <a:off x="4785802" y="3307025"/>
                <a:ext cx="4145497" cy="996524"/>
              </a:xfrm>
              <a:prstGeom prst="rect">
                <a:avLst/>
              </a:prstGeom>
            </p:spPr>
          </p:pic>
          <p:sp>
            <p:nvSpPr>
              <p:cNvPr id="26" name="object 10"/>
              <p:cNvSpPr/>
              <p:nvPr/>
            </p:nvSpPr>
            <p:spPr>
              <a:xfrm>
                <a:off x="4756875" y="3818300"/>
                <a:ext cx="4222750" cy="519430"/>
              </a:xfrm>
              <a:custGeom>
                <a:avLst/>
                <a:gdLst/>
                <a:ahLst/>
                <a:cxnLst/>
                <a:rect l="l" t="t" r="r" b="b"/>
                <a:pathLst>
                  <a:path w="4222750" h="519429">
                    <a:moveTo>
                      <a:pt x="0" y="0"/>
                    </a:moveTo>
                    <a:lnTo>
                      <a:pt x="4222199" y="0"/>
                    </a:lnTo>
                    <a:lnTo>
                      <a:pt x="4222199" y="518999"/>
                    </a:lnTo>
                    <a:lnTo>
                      <a:pt x="0" y="518999"/>
                    </a:lnTo>
                    <a:lnTo>
                      <a:pt x="0" y="0"/>
                    </a:lnTo>
                    <a:close/>
                  </a:path>
                </a:pathLst>
              </a:custGeom>
              <a:ln w="19049">
                <a:solidFill>
                  <a:srgbClr val="FF0000"/>
                </a:solidFill>
              </a:ln>
            </p:spPr>
            <p:txBody>
              <a:bodyPr wrap="square" lIns="0" tIns="0" rIns="0" bIns="0" rtlCol="0"/>
              <a:lstStyle/>
              <a:p/>
            </p:txBody>
          </p:sp>
        </p:grpSp>
        <p:pic>
          <p:nvPicPr>
            <p:cNvPr id="27" name="object 11"/>
            <p:cNvPicPr/>
            <p:nvPr/>
          </p:nvPicPr>
          <p:blipFill>
            <a:blip r:embed="rId4" cstate="print"/>
            <a:stretch>
              <a:fillRect/>
            </a:stretch>
          </p:blipFill>
          <p:spPr>
            <a:xfrm>
              <a:off x="1728336" y="4687227"/>
              <a:ext cx="3920760" cy="996536"/>
            </a:xfrm>
            <a:prstGeom prst="rect">
              <a:avLst/>
            </a:prstGeom>
          </p:spPr>
        </p:pic>
        <p:sp>
          <p:nvSpPr>
            <p:cNvPr id="28" name="object 12"/>
            <p:cNvSpPr/>
            <p:nvPr/>
          </p:nvSpPr>
          <p:spPr>
            <a:xfrm>
              <a:off x="5953787" y="4725352"/>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endParaRPr lang="en-US" dirty="0"/>
          </a:p>
        </p:txBody>
      </p:sp>
      <p:pic>
        <p:nvPicPr>
          <p:cNvPr id="19" name="object 2"/>
          <p:cNvPicPr/>
          <p:nvPr/>
        </p:nvPicPr>
        <p:blipFill>
          <a:blip r:embed="rId1" cstate="print"/>
          <a:stretch>
            <a:fillRect/>
          </a:stretch>
        </p:blipFill>
        <p:spPr>
          <a:xfrm>
            <a:off x="990600" y="1143000"/>
            <a:ext cx="3047999" cy="685799"/>
          </a:xfrm>
          <a:prstGeom prst="rect">
            <a:avLst/>
          </a:prstGeom>
        </p:spPr>
      </p:pic>
      <p:grpSp>
        <p:nvGrpSpPr>
          <p:cNvPr id="24" name="object 8"/>
          <p:cNvGrpSpPr/>
          <p:nvPr/>
        </p:nvGrpSpPr>
        <p:grpSpPr>
          <a:xfrm>
            <a:off x="5928026" y="5015840"/>
            <a:ext cx="4241800" cy="1040130"/>
            <a:chOff x="4747350" y="3307025"/>
            <a:chExt cx="4241800" cy="1040130"/>
          </a:xfrm>
        </p:grpSpPr>
        <p:pic>
          <p:nvPicPr>
            <p:cNvPr id="25" name="object 9"/>
            <p:cNvPicPr/>
            <p:nvPr/>
          </p:nvPicPr>
          <p:blipFill>
            <a:blip r:embed="rId2" cstate="print"/>
            <a:stretch>
              <a:fillRect/>
            </a:stretch>
          </p:blipFill>
          <p:spPr>
            <a:xfrm>
              <a:off x="4785802" y="3307025"/>
              <a:ext cx="4145497" cy="996524"/>
            </a:xfrm>
            <a:prstGeom prst="rect">
              <a:avLst/>
            </a:prstGeom>
          </p:spPr>
        </p:pic>
        <p:sp>
          <p:nvSpPr>
            <p:cNvPr id="26" name="object 10"/>
            <p:cNvSpPr/>
            <p:nvPr/>
          </p:nvSpPr>
          <p:spPr>
            <a:xfrm>
              <a:off x="4756875" y="3818300"/>
              <a:ext cx="4222750" cy="519430"/>
            </a:xfrm>
            <a:custGeom>
              <a:avLst/>
              <a:gdLst/>
              <a:ahLst/>
              <a:cxnLst/>
              <a:rect l="l" t="t" r="r" b="b"/>
              <a:pathLst>
                <a:path w="4222750" h="519429">
                  <a:moveTo>
                    <a:pt x="0" y="0"/>
                  </a:moveTo>
                  <a:lnTo>
                    <a:pt x="4222199" y="0"/>
                  </a:lnTo>
                  <a:lnTo>
                    <a:pt x="4222199" y="518999"/>
                  </a:lnTo>
                  <a:lnTo>
                    <a:pt x="0" y="518999"/>
                  </a:lnTo>
                  <a:lnTo>
                    <a:pt x="0" y="0"/>
                  </a:lnTo>
                  <a:close/>
                </a:path>
              </a:pathLst>
            </a:custGeom>
            <a:ln w="19049">
              <a:solidFill>
                <a:srgbClr val="FF0000"/>
              </a:solidFill>
            </a:ln>
          </p:spPr>
          <p:txBody>
            <a:bodyPr wrap="square" lIns="0" tIns="0" rIns="0" bIns="0" rtlCol="0"/>
            <a:lstStyle/>
            <a:p/>
          </p:txBody>
        </p:sp>
      </p:grpSp>
      <p:pic>
        <p:nvPicPr>
          <p:cNvPr id="27" name="object 11"/>
          <p:cNvPicPr/>
          <p:nvPr/>
        </p:nvPicPr>
        <p:blipFill>
          <a:blip r:embed="rId3" cstate="print"/>
          <a:stretch>
            <a:fillRect/>
          </a:stretch>
        </p:blipFill>
        <p:spPr>
          <a:xfrm>
            <a:off x="1447800" y="5015840"/>
            <a:ext cx="3920760" cy="996536"/>
          </a:xfrm>
          <a:prstGeom prst="rect">
            <a:avLst/>
          </a:prstGeom>
        </p:spPr>
      </p:pic>
      <p:sp>
        <p:nvSpPr>
          <p:cNvPr id="28" name="object 12"/>
          <p:cNvSpPr/>
          <p:nvPr/>
        </p:nvSpPr>
        <p:spPr>
          <a:xfrm>
            <a:off x="5673251" y="5053965"/>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p:txBody>
      </p:sp>
      <p:grpSp>
        <p:nvGrpSpPr>
          <p:cNvPr id="30" name="object 4"/>
          <p:cNvGrpSpPr/>
          <p:nvPr/>
        </p:nvGrpSpPr>
        <p:grpSpPr>
          <a:xfrm>
            <a:off x="2514600" y="2567940"/>
            <a:ext cx="6588125" cy="2385060"/>
            <a:chOff x="1340725" y="858425"/>
            <a:chExt cx="6588125" cy="2385060"/>
          </a:xfrm>
        </p:grpSpPr>
        <p:pic>
          <p:nvPicPr>
            <p:cNvPr id="31" name="object 5"/>
            <p:cNvPicPr/>
            <p:nvPr/>
          </p:nvPicPr>
          <p:blipFill>
            <a:blip r:embed="rId4" cstate="print"/>
            <a:stretch>
              <a:fillRect/>
            </a:stretch>
          </p:blipFill>
          <p:spPr>
            <a:xfrm>
              <a:off x="1340725" y="858425"/>
              <a:ext cx="6587699" cy="2369574"/>
            </a:xfrm>
            <a:prstGeom prst="rect">
              <a:avLst/>
            </a:prstGeom>
          </p:spPr>
        </p:pic>
        <p:sp>
          <p:nvSpPr>
            <p:cNvPr id="32" name="object 6"/>
            <p:cNvSpPr/>
            <p:nvPr/>
          </p:nvSpPr>
          <p:spPr>
            <a:xfrm>
              <a:off x="5842975" y="2047700"/>
              <a:ext cx="1297940" cy="714375"/>
            </a:xfrm>
            <a:custGeom>
              <a:avLst/>
              <a:gdLst/>
              <a:ahLst/>
              <a:cxnLst/>
              <a:rect l="l" t="t" r="r" b="b"/>
              <a:pathLst>
                <a:path w="1297940" h="714375">
                  <a:moveTo>
                    <a:pt x="0" y="0"/>
                  </a:moveTo>
                  <a:lnTo>
                    <a:pt x="1297499" y="0"/>
                  </a:lnTo>
                  <a:lnTo>
                    <a:pt x="1297499" y="714299"/>
                  </a:lnTo>
                  <a:lnTo>
                    <a:pt x="0" y="714299"/>
                  </a:lnTo>
                  <a:lnTo>
                    <a:pt x="0" y="0"/>
                  </a:lnTo>
                  <a:close/>
                </a:path>
              </a:pathLst>
            </a:custGeom>
            <a:ln w="19049">
              <a:solidFill>
                <a:srgbClr val="FF0000"/>
              </a:solidFill>
            </a:ln>
          </p:spPr>
          <p:txBody>
            <a:bodyPr wrap="square" lIns="0" tIns="0" rIns="0" bIns="0" rtlCol="0"/>
            <a:lstStyle/>
            <a:p/>
          </p:txBody>
        </p:sp>
        <p:sp>
          <p:nvSpPr>
            <p:cNvPr id="33" name="object 7"/>
            <p:cNvSpPr/>
            <p:nvPr/>
          </p:nvSpPr>
          <p:spPr>
            <a:xfrm>
              <a:off x="1577314" y="1078826"/>
              <a:ext cx="3797300" cy="2164715"/>
            </a:xfrm>
            <a:custGeom>
              <a:avLst/>
              <a:gdLst/>
              <a:ahLst/>
              <a:cxnLst/>
              <a:rect l="l" t="t" r="r" b="b"/>
              <a:pathLst>
                <a:path w="3797300" h="2164715">
                  <a:moveTo>
                    <a:pt x="319798" y="494652"/>
                  </a:moveTo>
                  <a:lnTo>
                    <a:pt x="0" y="494652"/>
                  </a:lnTo>
                  <a:lnTo>
                    <a:pt x="0" y="650951"/>
                  </a:lnTo>
                  <a:lnTo>
                    <a:pt x="319798" y="650951"/>
                  </a:lnTo>
                  <a:lnTo>
                    <a:pt x="319798" y="494652"/>
                  </a:lnTo>
                  <a:close/>
                </a:path>
                <a:path w="3797300" h="2164715">
                  <a:moveTo>
                    <a:pt x="331203" y="989304"/>
                  </a:moveTo>
                  <a:lnTo>
                    <a:pt x="0" y="989304"/>
                  </a:lnTo>
                  <a:lnTo>
                    <a:pt x="0" y="1145603"/>
                  </a:lnTo>
                  <a:lnTo>
                    <a:pt x="331203" y="1145603"/>
                  </a:lnTo>
                  <a:lnTo>
                    <a:pt x="331203" y="989304"/>
                  </a:lnTo>
                  <a:close/>
                </a:path>
                <a:path w="3797300" h="2164715">
                  <a:moveTo>
                    <a:pt x="331203" y="0"/>
                  </a:moveTo>
                  <a:lnTo>
                    <a:pt x="0" y="0"/>
                  </a:lnTo>
                  <a:lnTo>
                    <a:pt x="0" y="156298"/>
                  </a:lnTo>
                  <a:lnTo>
                    <a:pt x="331203" y="156298"/>
                  </a:lnTo>
                  <a:lnTo>
                    <a:pt x="331203" y="0"/>
                  </a:lnTo>
                  <a:close/>
                </a:path>
                <a:path w="3797300" h="2164715">
                  <a:moveTo>
                    <a:pt x="353148" y="2008352"/>
                  </a:moveTo>
                  <a:lnTo>
                    <a:pt x="33350" y="2008352"/>
                  </a:lnTo>
                  <a:lnTo>
                    <a:pt x="33350" y="2164651"/>
                  </a:lnTo>
                  <a:lnTo>
                    <a:pt x="353148" y="2164651"/>
                  </a:lnTo>
                  <a:lnTo>
                    <a:pt x="353148" y="2008352"/>
                  </a:lnTo>
                  <a:close/>
                </a:path>
                <a:path w="3797300" h="2164715">
                  <a:moveTo>
                    <a:pt x="353148" y="1498828"/>
                  </a:moveTo>
                  <a:lnTo>
                    <a:pt x="33350" y="1498828"/>
                  </a:lnTo>
                  <a:lnTo>
                    <a:pt x="33350" y="1655140"/>
                  </a:lnTo>
                  <a:lnTo>
                    <a:pt x="353148" y="1655140"/>
                  </a:lnTo>
                  <a:lnTo>
                    <a:pt x="353148" y="1498828"/>
                  </a:lnTo>
                  <a:close/>
                </a:path>
                <a:path w="3797300" h="2164715">
                  <a:moveTo>
                    <a:pt x="1178775" y="1238173"/>
                  </a:moveTo>
                  <a:lnTo>
                    <a:pt x="858977" y="1238173"/>
                  </a:lnTo>
                  <a:lnTo>
                    <a:pt x="858977" y="1394485"/>
                  </a:lnTo>
                  <a:lnTo>
                    <a:pt x="1178775" y="1394485"/>
                  </a:lnTo>
                  <a:lnTo>
                    <a:pt x="1178775" y="1238173"/>
                  </a:lnTo>
                  <a:close/>
                </a:path>
                <a:path w="3797300" h="2164715">
                  <a:moveTo>
                    <a:pt x="1178775" y="264769"/>
                  </a:moveTo>
                  <a:lnTo>
                    <a:pt x="858977" y="264769"/>
                  </a:lnTo>
                  <a:lnTo>
                    <a:pt x="858977" y="421068"/>
                  </a:lnTo>
                  <a:lnTo>
                    <a:pt x="1178775" y="421068"/>
                  </a:lnTo>
                  <a:lnTo>
                    <a:pt x="1178775" y="264769"/>
                  </a:lnTo>
                  <a:close/>
                </a:path>
                <a:path w="3797300" h="2164715">
                  <a:moveTo>
                    <a:pt x="2034159" y="761758"/>
                  </a:moveTo>
                  <a:lnTo>
                    <a:pt x="1714360" y="761758"/>
                  </a:lnTo>
                  <a:lnTo>
                    <a:pt x="1714360" y="918057"/>
                  </a:lnTo>
                  <a:lnTo>
                    <a:pt x="2034159" y="918057"/>
                  </a:lnTo>
                  <a:lnTo>
                    <a:pt x="2034159" y="761758"/>
                  </a:lnTo>
                  <a:close/>
                </a:path>
                <a:path w="3797300" h="2164715">
                  <a:moveTo>
                    <a:pt x="2930550" y="1379601"/>
                  </a:moveTo>
                  <a:lnTo>
                    <a:pt x="2610751" y="1379601"/>
                  </a:lnTo>
                  <a:lnTo>
                    <a:pt x="2610751" y="1535899"/>
                  </a:lnTo>
                  <a:lnTo>
                    <a:pt x="2930550" y="1535899"/>
                  </a:lnTo>
                  <a:lnTo>
                    <a:pt x="2930550" y="1379601"/>
                  </a:lnTo>
                  <a:close/>
                </a:path>
                <a:path w="3797300" h="2164715">
                  <a:moveTo>
                    <a:pt x="3797223" y="1379601"/>
                  </a:moveTo>
                  <a:lnTo>
                    <a:pt x="3477425" y="1379601"/>
                  </a:lnTo>
                  <a:lnTo>
                    <a:pt x="3477425" y="1535899"/>
                  </a:lnTo>
                  <a:lnTo>
                    <a:pt x="3797223" y="1535899"/>
                  </a:lnTo>
                  <a:lnTo>
                    <a:pt x="3797223" y="1379601"/>
                  </a:lnTo>
                  <a:close/>
                </a:path>
              </a:pathLst>
            </a:custGeom>
            <a:solidFill>
              <a:srgbClr val="FFFFFF"/>
            </a:solidFill>
          </p:spPr>
          <p:txBody>
            <a:bodyPr wrap="square" lIns="0" tIns="0" rIns="0" bIns="0" rtlCol="0"/>
            <a:lstStyle/>
            <a:p/>
          </p:txBody>
        </p:sp>
        <p:pic>
          <p:nvPicPr>
            <p:cNvPr id="34" name="object 8"/>
            <p:cNvPicPr/>
            <p:nvPr/>
          </p:nvPicPr>
          <p:blipFill>
            <a:blip r:embed="rId5" cstate="print"/>
            <a:stretch>
              <a:fillRect/>
            </a:stretch>
          </p:blipFill>
          <p:spPr>
            <a:xfrm>
              <a:off x="5646824" y="1729775"/>
              <a:ext cx="1600199" cy="190499"/>
            </a:xfrm>
            <a:prstGeom prst="rect">
              <a:avLst/>
            </a:prstGeom>
          </p:spPr>
        </p:pic>
      </p:grpSp>
      <p:sp>
        <p:nvSpPr>
          <p:cNvPr id="35" name="object 14"/>
          <p:cNvSpPr txBox="1"/>
          <p:nvPr/>
        </p:nvSpPr>
        <p:spPr>
          <a:xfrm>
            <a:off x="6478000" y="2724456"/>
            <a:ext cx="796290" cy="452120"/>
          </a:xfrm>
          <a:prstGeom prst="rect">
            <a:avLst/>
          </a:prstGeom>
        </p:spPr>
        <p:txBody>
          <a:bodyPr vert="horz" wrap="square" lIns="0" tIns="12700" rIns="0" bIns="0" rtlCol="0">
            <a:spAutoFit/>
          </a:bodyPr>
          <a:lstStyle/>
          <a:p>
            <a:pPr marL="12700" marR="5080">
              <a:lnSpc>
                <a:spcPct val="100000"/>
              </a:lnSpc>
              <a:spcBef>
                <a:spcPts val="100"/>
              </a:spcBef>
            </a:pPr>
            <a:r>
              <a:rPr sz="1400" spc="-10" dirty="0">
                <a:solidFill>
                  <a:srgbClr val="FF0000"/>
                </a:solidFill>
                <a:latin typeface="Arial" panose="020B0604020202020204"/>
                <a:cs typeface="Arial" panose="020B0604020202020204"/>
              </a:rPr>
              <a:t>Upstream gradient</a:t>
            </a:r>
            <a:endParaRPr sz="1400">
              <a:latin typeface="Arial" panose="020B0604020202020204"/>
              <a:cs typeface="Arial" panose="020B0604020202020204"/>
            </a:endParaRPr>
          </a:p>
        </p:txBody>
      </p:sp>
      <p:sp>
        <p:nvSpPr>
          <p:cNvPr id="36" name="object 15"/>
          <p:cNvSpPr txBox="1"/>
          <p:nvPr/>
        </p:nvSpPr>
        <p:spPr>
          <a:xfrm>
            <a:off x="7427225" y="2724456"/>
            <a:ext cx="666750" cy="452120"/>
          </a:xfrm>
          <a:prstGeom prst="rect">
            <a:avLst/>
          </a:prstGeom>
        </p:spPr>
        <p:txBody>
          <a:bodyPr vert="horz" wrap="square" lIns="0" tIns="12700" rIns="0" bIns="0" rtlCol="0">
            <a:spAutoFit/>
          </a:bodyPr>
          <a:lstStyle/>
          <a:p>
            <a:pPr marL="12700" marR="5080">
              <a:lnSpc>
                <a:spcPct val="100000"/>
              </a:lnSpc>
              <a:spcBef>
                <a:spcPts val="100"/>
              </a:spcBef>
            </a:pPr>
            <a:r>
              <a:rPr sz="1400" spc="-10" dirty="0">
                <a:solidFill>
                  <a:srgbClr val="FF0000"/>
                </a:solidFill>
                <a:latin typeface="Arial" panose="020B0604020202020204"/>
                <a:cs typeface="Arial" panose="020B0604020202020204"/>
              </a:rPr>
              <a:t>Local gradient</a:t>
            </a:r>
            <a:endParaRPr sz="1400" dirty="0">
              <a:latin typeface="Arial" panose="020B0604020202020204"/>
              <a:cs typeface="Arial" panose="020B0604020202020204"/>
            </a:endParaRPr>
          </a:p>
        </p:txBody>
      </p:sp>
      <p:grpSp>
        <p:nvGrpSpPr>
          <p:cNvPr id="37" name="object 16"/>
          <p:cNvGrpSpPr/>
          <p:nvPr/>
        </p:nvGrpSpPr>
        <p:grpSpPr>
          <a:xfrm>
            <a:off x="6873925" y="3166880"/>
            <a:ext cx="751205" cy="139065"/>
            <a:chOff x="5700050" y="1535837"/>
            <a:chExt cx="751205" cy="139065"/>
          </a:xfrm>
        </p:grpSpPr>
        <p:pic>
          <p:nvPicPr>
            <p:cNvPr id="38" name="object 17"/>
            <p:cNvPicPr/>
            <p:nvPr/>
          </p:nvPicPr>
          <p:blipFill>
            <a:blip r:embed="rId6" cstate="print"/>
            <a:stretch>
              <a:fillRect/>
            </a:stretch>
          </p:blipFill>
          <p:spPr>
            <a:xfrm>
              <a:off x="5700050" y="1567487"/>
              <a:ext cx="183382" cy="107109"/>
            </a:xfrm>
            <a:prstGeom prst="rect">
              <a:avLst/>
            </a:prstGeom>
          </p:spPr>
        </p:pic>
        <p:sp>
          <p:nvSpPr>
            <p:cNvPr id="39" name="object 18"/>
            <p:cNvSpPr/>
            <p:nvPr/>
          </p:nvSpPr>
          <p:spPr>
            <a:xfrm>
              <a:off x="6411218" y="1540599"/>
              <a:ext cx="34925" cy="83185"/>
            </a:xfrm>
            <a:custGeom>
              <a:avLst/>
              <a:gdLst/>
              <a:ahLst/>
              <a:cxnLst/>
              <a:rect l="l" t="t" r="r" b="b"/>
              <a:pathLst>
                <a:path w="34925" h="83184">
                  <a:moveTo>
                    <a:pt x="34694" y="0"/>
                  </a:moveTo>
                  <a:lnTo>
                    <a:pt x="0" y="83156"/>
                  </a:lnTo>
                </a:path>
              </a:pathLst>
            </a:custGeom>
            <a:ln w="9524">
              <a:solidFill>
                <a:srgbClr val="FF0000"/>
              </a:solidFill>
            </a:ln>
          </p:spPr>
          <p:txBody>
            <a:bodyPr wrap="square" lIns="0" tIns="0" rIns="0" bIns="0" rtlCol="0"/>
            <a:lstStyle/>
            <a:p/>
          </p:txBody>
        </p:sp>
        <p:sp>
          <p:nvSpPr>
            <p:cNvPr id="40" name="object 19"/>
            <p:cNvSpPr/>
            <p:nvPr/>
          </p:nvSpPr>
          <p:spPr>
            <a:xfrm>
              <a:off x="6394574" y="1617698"/>
              <a:ext cx="31750" cy="46355"/>
            </a:xfrm>
            <a:custGeom>
              <a:avLst/>
              <a:gdLst/>
              <a:ahLst/>
              <a:cxnLst/>
              <a:rect l="l" t="t" r="r" b="b"/>
              <a:pathLst>
                <a:path w="31750" h="46355">
                  <a:moveTo>
                    <a:pt x="0" y="45950"/>
                  </a:moveTo>
                  <a:lnTo>
                    <a:pt x="2124" y="0"/>
                  </a:lnTo>
                  <a:lnTo>
                    <a:pt x="31163" y="12115"/>
                  </a:lnTo>
                  <a:lnTo>
                    <a:pt x="0" y="45950"/>
                  </a:lnTo>
                  <a:close/>
                </a:path>
              </a:pathLst>
            </a:custGeom>
            <a:solidFill>
              <a:srgbClr val="FF0000"/>
            </a:solidFill>
          </p:spPr>
          <p:txBody>
            <a:bodyPr wrap="square" lIns="0" tIns="0" rIns="0" bIns="0" rtlCol="0"/>
            <a:lstStyle/>
            <a:p/>
          </p:txBody>
        </p:sp>
        <p:sp>
          <p:nvSpPr>
            <p:cNvPr id="41" name="object 20"/>
            <p:cNvSpPr/>
            <p:nvPr/>
          </p:nvSpPr>
          <p:spPr>
            <a:xfrm>
              <a:off x="6394574" y="1617698"/>
              <a:ext cx="31750" cy="46355"/>
            </a:xfrm>
            <a:custGeom>
              <a:avLst/>
              <a:gdLst/>
              <a:ahLst/>
              <a:cxnLst/>
              <a:rect l="l" t="t" r="r" b="b"/>
              <a:pathLst>
                <a:path w="31750" h="46355">
                  <a:moveTo>
                    <a:pt x="2124" y="0"/>
                  </a:moveTo>
                  <a:lnTo>
                    <a:pt x="0" y="45950"/>
                  </a:lnTo>
                  <a:lnTo>
                    <a:pt x="31163" y="12115"/>
                  </a:lnTo>
                  <a:lnTo>
                    <a:pt x="2124" y="0"/>
                  </a:lnTo>
                  <a:close/>
                </a:path>
              </a:pathLst>
            </a:custGeom>
            <a:ln w="9524">
              <a:solidFill>
                <a:srgbClr val="FF0000"/>
              </a:solidFill>
            </a:ln>
          </p:spPr>
          <p:txBody>
            <a:bodyPr wrap="square" lIns="0" tIns="0" rIns="0" bIns="0" rtlCol="0"/>
            <a:lstStyle/>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endParaRPr lang="en-US" dirty="0"/>
          </a:p>
        </p:txBody>
      </p:sp>
      <p:pic>
        <p:nvPicPr>
          <p:cNvPr id="19" name="object 2"/>
          <p:cNvPicPr/>
          <p:nvPr/>
        </p:nvPicPr>
        <p:blipFill>
          <a:blip r:embed="rId1" cstate="print"/>
          <a:stretch>
            <a:fillRect/>
          </a:stretch>
        </p:blipFill>
        <p:spPr>
          <a:xfrm>
            <a:off x="990600" y="1143000"/>
            <a:ext cx="3047999" cy="685799"/>
          </a:xfrm>
          <a:prstGeom prst="rect">
            <a:avLst/>
          </a:prstGeom>
        </p:spPr>
      </p:pic>
      <p:grpSp>
        <p:nvGrpSpPr>
          <p:cNvPr id="21" name="object 4"/>
          <p:cNvGrpSpPr/>
          <p:nvPr/>
        </p:nvGrpSpPr>
        <p:grpSpPr>
          <a:xfrm>
            <a:off x="1447800" y="2567240"/>
            <a:ext cx="7708900" cy="3445510"/>
            <a:chOff x="220125" y="858425"/>
            <a:chExt cx="7708900" cy="3445510"/>
          </a:xfrm>
        </p:grpSpPr>
        <p:pic>
          <p:nvPicPr>
            <p:cNvPr id="22" name="object 5"/>
            <p:cNvPicPr/>
            <p:nvPr/>
          </p:nvPicPr>
          <p:blipFill>
            <a:blip r:embed="rId2" cstate="print"/>
            <a:stretch>
              <a:fillRect/>
            </a:stretch>
          </p:blipFill>
          <p:spPr>
            <a:xfrm>
              <a:off x="1340725" y="858425"/>
              <a:ext cx="6587699" cy="2369574"/>
            </a:xfrm>
            <a:prstGeom prst="rect">
              <a:avLst/>
            </a:prstGeom>
          </p:spPr>
        </p:pic>
        <p:sp>
          <p:nvSpPr>
            <p:cNvPr id="23" name="object 6"/>
            <p:cNvSpPr/>
            <p:nvPr/>
          </p:nvSpPr>
          <p:spPr>
            <a:xfrm>
              <a:off x="5004774" y="2047700"/>
              <a:ext cx="1297940" cy="714375"/>
            </a:xfrm>
            <a:custGeom>
              <a:avLst/>
              <a:gdLst/>
              <a:ahLst/>
              <a:cxnLst/>
              <a:rect l="l" t="t" r="r" b="b"/>
              <a:pathLst>
                <a:path w="1297939" h="714375">
                  <a:moveTo>
                    <a:pt x="0" y="0"/>
                  </a:moveTo>
                  <a:lnTo>
                    <a:pt x="1297499" y="0"/>
                  </a:lnTo>
                  <a:lnTo>
                    <a:pt x="1297499" y="714299"/>
                  </a:lnTo>
                  <a:lnTo>
                    <a:pt x="0" y="714299"/>
                  </a:lnTo>
                  <a:lnTo>
                    <a:pt x="0" y="0"/>
                  </a:lnTo>
                  <a:close/>
                </a:path>
              </a:pathLst>
            </a:custGeom>
            <a:ln w="19049">
              <a:solidFill>
                <a:srgbClr val="FF0000"/>
              </a:solidFill>
            </a:ln>
          </p:spPr>
          <p:txBody>
            <a:bodyPr wrap="square" lIns="0" tIns="0" rIns="0" bIns="0" rtlCol="0"/>
            <a:lstStyle/>
            <a:p/>
          </p:txBody>
        </p:sp>
        <p:pic>
          <p:nvPicPr>
            <p:cNvPr id="29" name="object 7"/>
            <p:cNvPicPr/>
            <p:nvPr/>
          </p:nvPicPr>
          <p:blipFill>
            <a:blip r:embed="rId3" cstate="print"/>
            <a:stretch>
              <a:fillRect/>
            </a:stretch>
          </p:blipFill>
          <p:spPr>
            <a:xfrm>
              <a:off x="267125" y="3307025"/>
              <a:ext cx="3920760" cy="996536"/>
            </a:xfrm>
            <a:prstGeom prst="rect">
              <a:avLst/>
            </a:prstGeom>
          </p:spPr>
        </p:pic>
        <p:sp>
          <p:nvSpPr>
            <p:cNvPr id="42" name="object 8"/>
            <p:cNvSpPr/>
            <p:nvPr/>
          </p:nvSpPr>
          <p:spPr>
            <a:xfrm>
              <a:off x="229650" y="3277900"/>
              <a:ext cx="4032250" cy="541020"/>
            </a:xfrm>
            <a:custGeom>
              <a:avLst/>
              <a:gdLst/>
              <a:ahLst/>
              <a:cxnLst/>
              <a:rect l="l" t="t" r="r" b="b"/>
              <a:pathLst>
                <a:path w="4032250" h="541020">
                  <a:moveTo>
                    <a:pt x="0" y="0"/>
                  </a:moveTo>
                  <a:lnTo>
                    <a:pt x="4031699" y="0"/>
                  </a:lnTo>
                  <a:lnTo>
                    <a:pt x="4031699" y="540599"/>
                  </a:lnTo>
                  <a:lnTo>
                    <a:pt x="0" y="540599"/>
                  </a:lnTo>
                  <a:lnTo>
                    <a:pt x="0" y="0"/>
                  </a:lnTo>
                  <a:close/>
                </a:path>
              </a:pathLst>
            </a:custGeom>
            <a:ln w="19049">
              <a:solidFill>
                <a:srgbClr val="FF0000"/>
              </a:solidFill>
            </a:ln>
          </p:spPr>
          <p:txBody>
            <a:bodyPr wrap="square" lIns="0" tIns="0" rIns="0" bIns="0" rtlCol="0"/>
            <a:lstStyle/>
            <a:p/>
          </p:txBody>
        </p:sp>
        <p:sp>
          <p:nvSpPr>
            <p:cNvPr id="43" name="object 9"/>
            <p:cNvSpPr/>
            <p:nvPr/>
          </p:nvSpPr>
          <p:spPr>
            <a:xfrm>
              <a:off x="1577314" y="1078826"/>
              <a:ext cx="3797300" cy="2164715"/>
            </a:xfrm>
            <a:custGeom>
              <a:avLst/>
              <a:gdLst/>
              <a:ahLst/>
              <a:cxnLst/>
              <a:rect l="l" t="t" r="r" b="b"/>
              <a:pathLst>
                <a:path w="3797300" h="2164715">
                  <a:moveTo>
                    <a:pt x="319798" y="494652"/>
                  </a:moveTo>
                  <a:lnTo>
                    <a:pt x="0" y="494652"/>
                  </a:lnTo>
                  <a:lnTo>
                    <a:pt x="0" y="650951"/>
                  </a:lnTo>
                  <a:lnTo>
                    <a:pt x="319798" y="650951"/>
                  </a:lnTo>
                  <a:lnTo>
                    <a:pt x="319798" y="494652"/>
                  </a:lnTo>
                  <a:close/>
                </a:path>
                <a:path w="3797300" h="2164715">
                  <a:moveTo>
                    <a:pt x="331203" y="989304"/>
                  </a:moveTo>
                  <a:lnTo>
                    <a:pt x="0" y="989304"/>
                  </a:lnTo>
                  <a:lnTo>
                    <a:pt x="0" y="1145603"/>
                  </a:lnTo>
                  <a:lnTo>
                    <a:pt x="331203" y="1145603"/>
                  </a:lnTo>
                  <a:lnTo>
                    <a:pt x="331203" y="989304"/>
                  </a:lnTo>
                  <a:close/>
                </a:path>
                <a:path w="3797300" h="2164715">
                  <a:moveTo>
                    <a:pt x="331203" y="0"/>
                  </a:moveTo>
                  <a:lnTo>
                    <a:pt x="0" y="0"/>
                  </a:lnTo>
                  <a:lnTo>
                    <a:pt x="0" y="156298"/>
                  </a:lnTo>
                  <a:lnTo>
                    <a:pt x="331203" y="156298"/>
                  </a:lnTo>
                  <a:lnTo>
                    <a:pt x="331203" y="0"/>
                  </a:lnTo>
                  <a:close/>
                </a:path>
                <a:path w="3797300" h="2164715">
                  <a:moveTo>
                    <a:pt x="353148" y="2008352"/>
                  </a:moveTo>
                  <a:lnTo>
                    <a:pt x="33350" y="2008352"/>
                  </a:lnTo>
                  <a:lnTo>
                    <a:pt x="33350" y="2164651"/>
                  </a:lnTo>
                  <a:lnTo>
                    <a:pt x="353148" y="2164651"/>
                  </a:lnTo>
                  <a:lnTo>
                    <a:pt x="353148" y="2008352"/>
                  </a:lnTo>
                  <a:close/>
                </a:path>
                <a:path w="3797300" h="2164715">
                  <a:moveTo>
                    <a:pt x="353148" y="1498828"/>
                  </a:moveTo>
                  <a:lnTo>
                    <a:pt x="33350" y="1498828"/>
                  </a:lnTo>
                  <a:lnTo>
                    <a:pt x="33350" y="1655140"/>
                  </a:lnTo>
                  <a:lnTo>
                    <a:pt x="353148" y="1655140"/>
                  </a:lnTo>
                  <a:lnTo>
                    <a:pt x="353148" y="1498828"/>
                  </a:lnTo>
                  <a:close/>
                </a:path>
                <a:path w="3797300" h="2164715">
                  <a:moveTo>
                    <a:pt x="1178775" y="1238173"/>
                  </a:moveTo>
                  <a:lnTo>
                    <a:pt x="858977" y="1238173"/>
                  </a:lnTo>
                  <a:lnTo>
                    <a:pt x="858977" y="1394485"/>
                  </a:lnTo>
                  <a:lnTo>
                    <a:pt x="1178775" y="1394485"/>
                  </a:lnTo>
                  <a:lnTo>
                    <a:pt x="1178775" y="1238173"/>
                  </a:lnTo>
                  <a:close/>
                </a:path>
                <a:path w="3797300" h="2164715">
                  <a:moveTo>
                    <a:pt x="1178775" y="264769"/>
                  </a:moveTo>
                  <a:lnTo>
                    <a:pt x="858977" y="264769"/>
                  </a:lnTo>
                  <a:lnTo>
                    <a:pt x="858977" y="421068"/>
                  </a:lnTo>
                  <a:lnTo>
                    <a:pt x="1178775" y="421068"/>
                  </a:lnTo>
                  <a:lnTo>
                    <a:pt x="1178775" y="264769"/>
                  </a:lnTo>
                  <a:close/>
                </a:path>
                <a:path w="3797300" h="2164715">
                  <a:moveTo>
                    <a:pt x="2034159" y="761758"/>
                  </a:moveTo>
                  <a:lnTo>
                    <a:pt x="1714360" y="761758"/>
                  </a:lnTo>
                  <a:lnTo>
                    <a:pt x="1714360" y="918057"/>
                  </a:lnTo>
                  <a:lnTo>
                    <a:pt x="2034159" y="918057"/>
                  </a:lnTo>
                  <a:lnTo>
                    <a:pt x="2034159" y="761758"/>
                  </a:lnTo>
                  <a:close/>
                </a:path>
                <a:path w="3797300" h="2164715">
                  <a:moveTo>
                    <a:pt x="2930550" y="1379601"/>
                  </a:moveTo>
                  <a:lnTo>
                    <a:pt x="2610751" y="1379601"/>
                  </a:lnTo>
                  <a:lnTo>
                    <a:pt x="2610751" y="1535899"/>
                  </a:lnTo>
                  <a:lnTo>
                    <a:pt x="2930550" y="1535899"/>
                  </a:lnTo>
                  <a:lnTo>
                    <a:pt x="2930550" y="1379601"/>
                  </a:lnTo>
                  <a:close/>
                </a:path>
                <a:path w="3797300" h="2164715">
                  <a:moveTo>
                    <a:pt x="3797223" y="1379601"/>
                  </a:moveTo>
                  <a:lnTo>
                    <a:pt x="3477425" y="1379601"/>
                  </a:lnTo>
                  <a:lnTo>
                    <a:pt x="3477425" y="1535899"/>
                  </a:lnTo>
                  <a:lnTo>
                    <a:pt x="3797223" y="1535899"/>
                  </a:lnTo>
                  <a:lnTo>
                    <a:pt x="3797223" y="1379601"/>
                  </a:lnTo>
                  <a:close/>
                </a:path>
              </a:pathLst>
            </a:custGeom>
            <a:solidFill>
              <a:srgbClr val="FFFFFF"/>
            </a:solidFill>
          </p:spPr>
          <p:txBody>
            <a:bodyPr wrap="square" lIns="0" tIns="0" rIns="0" bIns="0" rtlCol="0"/>
            <a:lstStyle/>
            <a:p/>
          </p:txBody>
        </p:sp>
      </p:grpSp>
      <p:pic>
        <p:nvPicPr>
          <p:cNvPr id="44" name="object 10"/>
          <p:cNvPicPr/>
          <p:nvPr/>
        </p:nvPicPr>
        <p:blipFill>
          <a:blip r:embed="rId4" cstate="print"/>
          <a:stretch>
            <a:fillRect/>
          </a:stretch>
        </p:blipFill>
        <p:spPr>
          <a:xfrm>
            <a:off x="6013477" y="5015840"/>
            <a:ext cx="4145497" cy="996524"/>
          </a:xfrm>
          <a:prstGeom prst="rect">
            <a:avLst/>
          </a:prstGeom>
        </p:spPr>
      </p:pic>
      <p:sp>
        <p:nvSpPr>
          <p:cNvPr id="45" name="object 11"/>
          <p:cNvSpPr/>
          <p:nvPr/>
        </p:nvSpPr>
        <p:spPr>
          <a:xfrm>
            <a:off x="5720250" y="5053965"/>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endParaRPr lang="en-US" dirty="0"/>
          </a:p>
        </p:txBody>
      </p:sp>
      <p:pic>
        <p:nvPicPr>
          <p:cNvPr id="19" name="object 2"/>
          <p:cNvPicPr/>
          <p:nvPr/>
        </p:nvPicPr>
        <p:blipFill>
          <a:blip r:embed="rId1" cstate="print"/>
          <a:stretch>
            <a:fillRect/>
          </a:stretch>
        </p:blipFill>
        <p:spPr>
          <a:xfrm>
            <a:off x="990600" y="1143000"/>
            <a:ext cx="3047999" cy="685799"/>
          </a:xfrm>
          <a:prstGeom prst="rect">
            <a:avLst/>
          </a:prstGeom>
        </p:spPr>
      </p:pic>
      <p:grpSp>
        <p:nvGrpSpPr>
          <p:cNvPr id="12" name="object 4"/>
          <p:cNvGrpSpPr/>
          <p:nvPr/>
        </p:nvGrpSpPr>
        <p:grpSpPr>
          <a:xfrm>
            <a:off x="1499626" y="2567240"/>
            <a:ext cx="7708900" cy="3445510"/>
            <a:chOff x="220125" y="858425"/>
            <a:chExt cx="7708900" cy="3445510"/>
          </a:xfrm>
        </p:grpSpPr>
        <p:pic>
          <p:nvPicPr>
            <p:cNvPr id="13" name="object 5"/>
            <p:cNvPicPr/>
            <p:nvPr/>
          </p:nvPicPr>
          <p:blipFill>
            <a:blip r:embed="rId2" cstate="print"/>
            <a:stretch>
              <a:fillRect/>
            </a:stretch>
          </p:blipFill>
          <p:spPr>
            <a:xfrm>
              <a:off x="1340725" y="858425"/>
              <a:ext cx="6587699" cy="2369574"/>
            </a:xfrm>
            <a:prstGeom prst="rect">
              <a:avLst/>
            </a:prstGeom>
          </p:spPr>
        </p:pic>
        <p:sp>
          <p:nvSpPr>
            <p:cNvPr id="14" name="object 6"/>
            <p:cNvSpPr/>
            <p:nvPr/>
          </p:nvSpPr>
          <p:spPr>
            <a:xfrm>
              <a:off x="5004774" y="2047700"/>
              <a:ext cx="1297940" cy="714375"/>
            </a:xfrm>
            <a:custGeom>
              <a:avLst/>
              <a:gdLst/>
              <a:ahLst/>
              <a:cxnLst/>
              <a:rect l="l" t="t" r="r" b="b"/>
              <a:pathLst>
                <a:path w="1297939" h="714375">
                  <a:moveTo>
                    <a:pt x="0" y="0"/>
                  </a:moveTo>
                  <a:lnTo>
                    <a:pt x="1297499" y="0"/>
                  </a:lnTo>
                  <a:lnTo>
                    <a:pt x="1297499" y="714299"/>
                  </a:lnTo>
                  <a:lnTo>
                    <a:pt x="0" y="714299"/>
                  </a:lnTo>
                  <a:lnTo>
                    <a:pt x="0" y="0"/>
                  </a:lnTo>
                  <a:close/>
                </a:path>
              </a:pathLst>
            </a:custGeom>
            <a:ln w="19049">
              <a:solidFill>
                <a:srgbClr val="FF0000"/>
              </a:solidFill>
            </a:ln>
          </p:spPr>
          <p:txBody>
            <a:bodyPr wrap="square" lIns="0" tIns="0" rIns="0" bIns="0" rtlCol="0"/>
            <a:lstStyle/>
            <a:p/>
          </p:txBody>
        </p:sp>
        <p:pic>
          <p:nvPicPr>
            <p:cNvPr id="15" name="object 7"/>
            <p:cNvPicPr/>
            <p:nvPr/>
          </p:nvPicPr>
          <p:blipFill>
            <a:blip r:embed="rId3" cstate="print"/>
            <a:stretch>
              <a:fillRect/>
            </a:stretch>
          </p:blipFill>
          <p:spPr>
            <a:xfrm>
              <a:off x="267125" y="3307025"/>
              <a:ext cx="3920760" cy="996536"/>
            </a:xfrm>
            <a:prstGeom prst="rect">
              <a:avLst/>
            </a:prstGeom>
          </p:spPr>
        </p:pic>
        <p:sp>
          <p:nvSpPr>
            <p:cNvPr id="16" name="object 8"/>
            <p:cNvSpPr/>
            <p:nvPr/>
          </p:nvSpPr>
          <p:spPr>
            <a:xfrm>
              <a:off x="229650" y="3277900"/>
              <a:ext cx="4032250" cy="541020"/>
            </a:xfrm>
            <a:custGeom>
              <a:avLst/>
              <a:gdLst/>
              <a:ahLst/>
              <a:cxnLst/>
              <a:rect l="l" t="t" r="r" b="b"/>
              <a:pathLst>
                <a:path w="4032250" h="541020">
                  <a:moveTo>
                    <a:pt x="0" y="0"/>
                  </a:moveTo>
                  <a:lnTo>
                    <a:pt x="4031699" y="0"/>
                  </a:lnTo>
                  <a:lnTo>
                    <a:pt x="4031699" y="540599"/>
                  </a:lnTo>
                  <a:lnTo>
                    <a:pt x="0" y="540599"/>
                  </a:lnTo>
                  <a:lnTo>
                    <a:pt x="0" y="0"/>
                  </a:lnTo>
                  <a:close/>
                </a:path>
              </a:pathLst>
            </a:custGeom>
            <a:ln w="19049">
              <a:solidFill>
                <a:srgbClr val="FF0000"/>
              </a:solidFill>
            </a:ln>
          </p:spPr>
          <p:txBody>
            <a:bodyPr wrap="square" lIns="0" tIns="0" rIns="0" bIns="0" rtlCol="0"/>
            <a:lstStyle/>
            <a:p/>
          </p:txBody>
        </p:sp>
        <p:sp>
          <p:nvSpPr>
            <p:cNvPr id="17" name="object 9"/>
            <p:cNvSpPr/>
            <p:nvPr/>
          </p:nvSpPr>
          <p:spPr>
            <a:xfrm>
              <a:off x="1577314" y="1078826"/>
              <a:ext cx="2931160" cy="2164715"/>
            </a:xfrm>
            <a:custGeom>
              <a:avLst/>
              <a:gdLst/>
              <a:ahLst/>
              <a:cxnLst/>
              <a:rect l="l" t="t" r="r" b="b"/>
              <a:pathLst>
                <a:path w="2931160" h="2164715">
                  <a:moveTo>
                    <a:pt x="319798" y="494652"/>
                  </a:moveTo>
                  <a:lnTo>
                    <a:pt x="0" y="494652"/>
                  </a:lnTo>
                  <a:lnTo>
                    <a:pt x="0" y="650951"/>
                  </a:lnTo>
                  <a:lnTo>
                    <a:pt x="319798" y="650951"/>
                  </a:lnTo>
                  <a:lnTo>
                    <a:pt x="319798" y="494652"/>
                  </a:lnTo>
                  <a:close/>
                </a:path>
                <a:path w="2931160" h="2164715">
                  <a:moveTo>
                    <a:pt x="331203" y="989304"/>
                  </a:moveTo>
                  <a:lnTo>
                    <a:pt x="0" y="989304"/>
                  </a:lnTo>
                  <a:lnTo>
                    <a:pt x="0" y="1145603"/>
                  </a:lnTo>
                  <a:lnTo>
                    <a:pt x="331203" y="1145603"/>
                  </a:lnTo>
                  <a:lnTo>
                    <a:pt x="331203" y="989304"/>
                  </a:lnTo>
                  <a:close/>
                </a:path>
                <a:path w="2931160" h="2164715">
                  <a:moveTo>
                    <a:pt x="331203" y="0"/>
                  </a:moveTo>
                  <a:lnTo>
                    <a:pt x="0" y="0"/>
                  </a:lnTo>
                  <a:lnTo>
                    <a:pt x="0" y="156298"/>
                  </a:lnTo>
                  <a:lnTo>
                    <a:pt x="331203" y="156298"/>
                  </a:lnTo>
                  <a:lnTo>
                    <a:pt x="331203" y="0"/>
                  </a:lnTo>
                  <a:close/>
                </a:path>
                <a:path w="2931160" h="2164715">
                  <a:moveTo>
                    <a:pt x="353148" y="2008352"/>
                  </a:moveTo>
                  <a:lnTo>
                    <a:pt x="33350" y="2008352"/>
                  </a:lnTo>
                  <a:lnTo>
                    <a:pt x="33350" y="2164651"/>
                  </a:lnTo>
                  <a:lnTo>
                    <a:pt x="353148" y="2164651"/>
                  </a:lnTo>
                  <a:lnTo>
                    <a:pt x="353148" y="2008352"/>
                  </a:lnTo>
                  <a:close/>
                </a:path>
                <a:path w="2931160" h="2164715">
                  <a:moveTo>
                    <a:pt x="353148" y="1498828"/>
                  </a:moveTo>
                  <a:lnTo>
                    <a:pt x="33350" y="1498828"/>
                  </a:lnTo>
                  <a:lnTo>
                    <a:pt x="33350" y="1655140"/>
                  </a:lnTo>
                  <a:lnTo>
                    <a:pt x="353148" y="1655140"/>
                  </a:lnTo>
                  <a:lnTo>
                    <a:pt x="353148" y="1498828"/>
                  </a:lnTo>
                  <a:close/>
                </a:path>
                <a:path w="2931160" h="2164715">
                  <a:moveTo>
                    <a:pt x="1178775" y="1238173"/>
                  </a:moveTo>
                  <a:lnTo>
                    <a:pt x="858977" y="1238173"/>
                  </a:lnTo>
                  <a:lnTo>
                    <a:pt x="858977" y="1394485"/>
                  </a:lnTo>
                  <a:lnTo>
                    <a:pt x="1178775" y="1394485"/>
                  </a:lnTo>
                  <a:lnTo>
                    <a:pt x="1178775" y="1238173"/>
                  </a:lnTo>
                  <a:close/>
                </a:path>
                <a:path w="2931160" h="2164715">
                  <a:moveTo>
                    <a:pt x="1178775" y="264769"/>
                  </a:moveTo>
                  <a:lnTo>
                    <a:pt x="858977" y="264769"/>
                  </a:lnTo>
                  <a:lnTo>
                    <a:pt x="858977" y="421068"/>
                  </a:lnTo>
                  <a:lnTo>
                    <a:pt x="1178775" y="421068"/>
                  </a:lnTo>
                  <a:lnTo>
                    <a:pt x="1178775" y="264769"/>
                  </a:lnTo>
                  <a:close/>
                </a:path>
                <a:path w="2931160" h="2164715">
                  <a:moveTo>
                    <a:pt x="2034159" y="761758"/>
                  </a:moveTo>
                  <a:lnTo>
                    <a:pt x="1714360" y="761758"/>
                  </a:lnTo>
                  <a:lnTo>
                    <a:pt x="1714360" y="918057"/>
                  </a:lnTo>
                  <a:lnTo>
                    <a:pt x="2034159" y="918057"/>
                  </a:lnTo>
                  <a:lnTo>
                    <a:pt x="2034159" y="761758"/>
                  </a:lnTo>
                  <a:close/>
                </a:path>
                <a:path w="2931160" h="2164715">
                  <a:moveTo>
                    <a:pt x="2930550" y="1379601"/>
                  </a:moveTo>
                  <a:lnTo>
                    <a:pt x="2610751" y="1379601"/>
                  </a:lnTo>
                  <a:lnTo>
                    <a:pt x="2610751" y="1535899"/>
                  </a:lnTo>
                  <a:lnTo>
                    <a:pt x="2930550" y="1535899"/>
                  </a:lnTo>
                  <a:lnTo>
                    <a:pt x="2930550" y="1379601"/>
                  </a:lnTo>
                  <a:close/>
                </a:path>
              </a:pathLst>
            </a:custGeom>
            <a:solidFill>
              <a:srgbClr val="FFFFFF"/>
            </a:solidFill>
          </p:spPr>
          <p:txBody>
            <a:bodyPr wrap="square" lIns="0" tIns="0" rIns="0" bIns="0" rtlCol="0"/>
            <a:lstStyle/>
            <a:p/>
          </p:txBody>
        </p:sp>
        <p:pic>
          <p:nvPicPr>
            <p:cNvPr id="18" name="object 10"/>
            <p:cNvPicPr/>
            <p:nvPr/>
          </p:nvPicPr>
          <p:blipFill>
            <a:blip r:embed="rId4" cstate="print"/>
            <a:stretch>
              <a:fillRect/>
            </a:stretch>
          </p:blipFill>
          <p:spPr>
            <a:xfrm>
              <a:off x="4748650" y="1699975"/>
              <a:ext cx="1809749" cy="228599"/>
            </a:xfrm>
            <a:prstGeom prst="rect">
              <a:avLst/>
            </a:prstGeom>
          </p:spPr>
        </p:pic>
      </p:grpSp>
      <p:pic>
        <p:nvPicPr>
          <p:cNvPr id="20" name="object 11"/>
          <p:cNvPicPr/>
          <p:nvPr/>
        </p:nvPicPr>
        <p:blipFill>
          <a:blip r:embed="rId5" cstate="print"/>
          <a:stretch>
            <a:fillRect/>
          </a:stretch>
        </p:blipFill>
        <p:spPr>
          <a:xfrm>
            <a:off x="6065303" y="5015840"/>
            <a:ext cx="4145497" cy="996524"/>
          </a:xfrm>
          <a:prstGeom prst="rect">
            <a:avLst/>
          </a:prstGeom>
        </p:spPr>
      </p:pic>
      <p:sp>
        <p:nvSpPr>
          <p:cNvPr id="24" name="object 12"/>
          <p:cNvSpPr/>
          <p:nvPr/>
        </p:nvSpPr>
        <p:spPr>
          <a:xfrm>
            <a:off x="5772076" y="5053965"/>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p:txBody>
      </p:sp>
      <p:sp>
        <p:nvSpPr>
          <p:cNvPr id="25" name="object 13"/>
          <p:cNvSpPr txBox="1"/>
          <p:nvPr/>
        </p:nvSpPr>
        <p:spPr>
          <a:xfrm>
            <a:off x="5745426" y="2790353"/>
            <a:ext cx="796290" cy="452120"/>
          </a:xfrm>
          <a:prstGeom prst="rect">
            <a:avLst/>
          </a:prstGeom>
        </p:spPr>
        <p:txBody>
          <a:bodyPr vert="horz" wrap="square" lIns="0" tIns="12700" rIns="0" bIns="0" rtlCol="0">
            <a:spAutoFit/>
          </a:bodyPr>
          <a:lstStyle/>
          <a:p>
            <a:pPr marL="12700" marR="5080">
              <a:lnSpc>
                <a:spcPct val="100000"/>
              </a:lnSpc>
              <a:spcBef>
                <a:spcPts val="100"/>
              </a:spcBef>
            </a:pPr>
            <a:r>
              <a:rPr sz="1400" spc="-10" dirty="0">
                <a:solidFill>
                  <a:srgbClr val="FF0000"/>
                </a:solidFill>
                <a:latin typeface="Arial" panose="020B0604020202020204"/>
                <a:cs typeface="Arial" panose="020B0604020202020204"/>
              </a:rPr>
              <a:t>Upstream gradient</a:t>
            </a:r>
            <a:endParaRPr sz="1400" dirty="0">
              <a:latin typeface="Arial" panose="020B0604020202020204"/>
              <a:cs typeface="Arial" panose="020B0604020202020204"/>
            </a:endParaRPr>
          </a:p>
        </p:txBody>
      </p:sp>
      <p:sp>
        <p:nvSpPr>
          <p:cNvPr id="26" name="object 14"/>
          <p:cNvSpPr txBox="1"/>
          <p:nvPr/>
        </p:nvSpPr>
        <p:spPr>
          <a:xfrm>
            <a:off x="6694651" y="2790353"/>
            <a:ext cx="666750" cy="452120"/>
          </a:xfrm>
          <a:prstGeom prst="rect">
            <a:avLst/>
          </a:prstGeom>
        </p:spPr>
        <p:txBody>
          <a:bodyPr vert="horz" wrap="square" lIns="0" tIns="12700" rIns="0" bIns="0" rtlCol="0">
            <a:spAutoFit/>
          </a:bodyPr>
          <a:lstStyle/>
          <a:p>
            <a:pPr marL="12700" marR="5080">
              <a:lnSpc>
                <a:spcPct val="100000"/>
              </a:lnSpc>
              <a:spcBef>
                <a:spcPts val="100"/>
              </a:spcBef>
            </a:pPr>
            <a:r>
              <a:rPr sz="1400" spc="-10" dirty="0">
                <a:solidFill>
                  <a:srgbClr val="FF0000"/>
                </a:solidFill>
                <a:latin typeface="Arial" panose="020B0604020202020204"/>
                <a:cs typeface="Arial" panose="020B0604020202020204"/>
              </a:rPr>
              <a:t>Local gradient</a:t>
            </a:r>
            <a:endParaRPr sz="1400" dirty="0">
              <a:latin typeface="Arial" panose="020B0604020202020204"/>
              <a:cs typeface="Arial" panose="020B0604020202020204"/>
            </a:endParaRPr>
          </a:p>
        </p:txBody>
      </p:sp>
      <p:grpSp>
        <p:nvGrpSpPr>
          <p:cNvPr id="27" name="object 15"/>
          <p:cNvGrpSpPr/>
          <p:nvPr/>
        </p:nvGrpSpPr>
        <p:grpSpPr>
          <a:xfrm>
            <a:off x="6141351" y="3232777"/>
            <a:ext cx="751205" cy="139065"/>
            <a:chOff x="4861850" y="1523962"/>
            <a:chExt cx="751205" cy="139065"/>
          </a:xfrm>
        </p:grpSpPr>
        <p:pic>
          <p:nvPicPr>
            <p:cNvPr id="28" name="object 16"/>
            <p:cNvPicPr/>
            <p:nvPr/>
          </p:nvPicPr>
          <p:blipFill>
            <a:blip r:embed="rId6" cstate="print"/>
            <a:stretch>
              <a:fillRect/>
            </a:stretch>
          </p:blipFill>
          <p:spPr>
            <a:xfrm>
              <a:off x="4861850" y="1555612"/>
              <a:ext cx="183382" cy="107109"/>
            </a:xfrm>
            <a:prstGeom prst="rect">
              <a:avLst/>
            </a:prstGeom>
          </p:spPr>
        </p:pic>
        <p:sp>
          <p:nvSpPr>
            <p:cNvPr id="30" name="object 17"/>
            <p:cNvSpPr/>
            <p:nvPr/>
          </p:nvSpPr>
          <p:spPr>
            <a:xfrm>
              <a:off x="5573018" y="1528725"/>
              <a:ext cx="34925" cy="83185"/>
            </a:xfrm>
            <a:custGeom>
              <a:avLst/>
              <a:gdLst/>
              <a:ahLst/>
              <a:cxnLst/>
              <a:rect l="l" t="t" r="r" b="b"/>
              <a:pathLst>
                <a:path w="34925" h="83184">
                  <a:moveTo>
                    <a:pt x="34694" y="0"/>
                  </a:moveTo>
                  <a:lnTo>
                    <a:pt x="0" y="83156"/>
                  </a:lnTo>
                </a:path>
              </a:pathLst>
            </a:custGeom>
            <a:ln w="9524">
              <a:solidFill>
                <a:srgbClr val="FF0000"/>
              </a:solidFill>
            </a:ln>
          </p:spPr>
          <p:txBody>
            <a:bodyPr wrap="square" lIns="0" tIns="0" rIns="0" bIns="0" rtlCol="0"/>
            <a:lstStyle/>
            <a:p/>
          </p:txBody>
        </p:sp>
        <p:sp>
          <p:nvSpPr>
            <p:cNvPr id="31" name="object 18"/>
            <p:cNvSpPr/>
            <p:nvPr/>
          </p:nvSpPr>
          <p:spPr>
            <a:xfrm>
              <a:off x="5556374" y="1605823"/>
              <a:ext cx="31750" cy="46355"/>
            </a:xfrm>
            <a:custGeom>
              <a:avLst/>
              <a:gdLst/>
              <a:ahLst/>
              <a:cxnLst/>
              <a:rect l="l" t="t" r="r" b="b"/>
              <a:pathLst>
                <a:path w="31750" h="46355">
                  <a:moveTo>
                    <a:pt x="0" y="45950"/>
                  </a:moveTo>
                  <a:lnTo>
                    <a:pt x="2124" y="0"/>
                  </a:lnTo>
                  <a:lnTo>
                    <a:pt x="31163" y="12115"/>
                  </a:lnTo>
                  <a:lnTo>
                    <a:pt x="0" y="45950"/>
                  </a:lnTo>
                  <a:close/>
                </a:path>
              </a:pathLst>
            </a:custGeom>
            <a:solidFill>
              <a:srgbClr val="FF0000"/>
            </a:solidFill>
          </p:spPr>
          <p:txBody>
            <a:bodyPr wrap="square" lIns="0" tIns="0" rIns="0" bIns="0" rtlCol="0"/>
            <a:lstStyle/>
            <a:p/>
          </p:txBody>
        </p:sp>
        <p:sp>
          <p:nvSpPr>
            <p:cNvPr id="32" name="object 19"/>
            <p:cNvSpPr/>
            <p:nvPr/>
          </p:nvSpPr>
          <p:spPr>
            <a:xfrm>
              <a:off x="5556374" y="1605823"/>
              <a:ext cx="31750" cy="46355"/>
            </a:xfrm>
            <a:custGeom>
              <a:avLst/>
              <a:gdLst/>
              <a:ahLst/>
              <a:cxnLst/>
              <a:rect l="l" t="t" r="r" b="b"/>
              <a:pathLst>
                <a:path w="31750" h="46355">
                  <a:moveTo>
                    <a:pt x="2124" y="0"/>
                  </a:moveTo>
                  <a:lnTo>
                    <a:pt x="0" y="45950"/>
                  </a:lnTo>
                  <a:lnTo>
                    <a:pt x="31163" y="12115"/>
                  </a:lnTo>
                  <a:lnTo>
                    <a:pt x="2124" y="0"/>
                  </a:lnTo>
                  <a:close/>
                </a:path>
              </a:pathLst>
            </a:custGeom>
            <a:ln w="9524">
              <a:solidFill>
                <a:srgbClr val="FF0000"/>
              </a:solidFill>
            </a:ln>
          </p:spPr>
          <p:txBody>
            <a:bodyPr wrap="square" lIns="0" tIns="0" rIns="0" bIns="0" rtlCol="0"/>
            <a:lstStyle/>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endParaRPr lang="en-US" dirty="0"/>
          </a:p>
        </p:txBody>
      </p:sp>
      <p:pic>
        <p:nvPicPr>
          <p:cNvPr id="19" name="object 2"/>
          <p:cNvPicPr/>
          <p:nvPr/>
        </p:nvPicPr>
        <p:blipFill>
          <a:blip r:embed="rId1" cstate="print"/>
          <a:stretch>
            <a:fillRect/>
          </a:stretch>
        </p:blipFill>
        <p:spPr>
          <a:xfrm>
            <a:off x="990600" y="1143000"/>
            <a:ext cx="3047999" cy="685799"/>
          </a:xfrm>
          <a:prstGeom prst="rect">
            <a:avLst/>
          </a:prstGeom>
        </p:spPr>
      </p:pic>
      <p:grpSp>
        <p:nvGrpSpPr>
          <p:cNvPr id="21" name="object 4"/>
          <p:cNvGrpSpPr/>
          <p:nvPr/>
        </p:nvGrpSpPr>
        <p:grpSpPr>
          <a:xfrm>
            <a:off x="2544026" y="2590800"/>
            <a:ext cx="6588125" cy="2385060"/>
            <a:chOff x="1340725" y="858425"/>
            <a:chExt cx="6588125" cy="2385060"/>
          </a:xfrm>
        </p:grpSpPr>
        <p:pic>
          <p:nvPicPr>
            <p:cNvPr id="22" name="object 5"/>
            <p:cNvPicPr/>
            <p:nvPr/>
          </p:nvPicPr>
          <p:blipFill>
            <a:blip r:embed="rId2" cstate="print"/>
            <a:stretch>
              <a:fillRect/>
            </a:stretch>
          </p:blipFill>
          <p:spPr>
            <a:xfrm>
              <a:off x="1340725" y="858425"/>
              <a:ext cx="6587699" cy="2369574"/>
            </a:xfrm>
            <a:prstGeom prst="rect">
              <a:avLst/>
            </a:prstGeom>
          </p:spPr>
        </p:pic>
        <p:sp>
          <p:nvSpPr>
            <p:cNvPr id="23" name="object 6"/>
            <p:cNvSpPr/>
            <p:nvPr/>
          </p:nvSpPr>
          <p:spPr>
            <a:xfrm>
              <a:off x="4134505" y="2047700"/>
              <a:ext cx="1297940" cy="714375"/>
            </a:xfrm>
            <a:custGeom>
              <a:avLst/>
              <a:gdLst/>
              <a:ahLst/>
              <a:cxnLst/>
              <a:rect l="l" t="t" r="r" b="b"/>
              <a:pathLst>
                <a:path w="1297939" h="714375">
                  <a:moveTo>
                    <a:pt x="0" y="0"/>
                  </a:moveTo>
                  <a:lnTo>
                    <a:pt x="1297499" y="0"/>
                  </a:lnTo>
                  <a:lnTo>
                    <a:pt x="1297499" y="714299"/>
                  </a:lnTo>
                  <a:lnTo>
                    <a:pt x="0" y="714299"/>
                  </a:lnTo>
                  <a:lnTo>
                    <a:pt x="0" y="0"/>
                  </a:lnTo>
                  <a:close/>
                </a:path>
              </a:pathLst>
            </a:custGeom>
            <a:ln w="19049">
              <a:solidFill>
                <a:srgbClr val="FF0000"/>
              </a:solidFill>
            </a:ln>
          </p:spPr>
          <p:txBody>
            <a:bodyPr wrap="square" lIns="0" tIns="0" rIns="0" bIns="0" rtlCol="0"/>
            <a:lstStyle/>
            <a:p/>
          </p:txBody>
        </p:sp>
        <p:sp>
          <p:nvSpPr>
            <p:cNvPr id="29" name="object 7"/>
            <p:cNvSpPr/>
            <p:nvPr/>
          </p:nvSpPr>
          <p:spPr>
            <a:xfrm>
              <a:off x="1577314" y="1078826"/>
              <a:ext cx="2931160" cy="2164715"/>
            </a:xfrm>
            <a:custGeom>
              <a:avLst/>
              <a:gdLst/>
              <a:ahLst/>
              <a:cxnLst/>
              <a:rect l="l" t="t" r="r" b="b"/>
              <a:pathLst>
                <a:path w="2931160" h="2164715">
                  <a:moveTo>
                    <a:pt x="319798" y="494652"/>
                  </a:moveTo>
                  <a:lnTo>
                    <a:pt x="0" y="494652"/>
                  </a:lnTo>
                  <a:lnTo>
                    <a:pt x="0" y="650951"/>
                  </a:lnTo>
                  <a:lnTo>
                    <a:pt x="319798" y="650951"/>
                  </a:lnTo>
                  <a:lnTo>
                    <a:pt x="319798" y="494652"/>
                  </a:lnTo>
                  <a:close/>
                </a:path>
                <a:path w="2931160" h="2164715">
                  <a:moveTo>
                    <a:pt x="331203" y="989304"/>
                  </a:moveTo>
                  <a:lnTo>
                    <a:pt x="0" y="989304"/>
                  </a:lnTo>
                  <a:lnTo>
                    <a:pt x="0" y="1145603"/>
                  </a:lnTo>
                  <a:lnTo>
                    <a:pt x="331203" y="1145603"/>
                  </a:lnTo>
                  <a:lnTo>
                    <a:pt x="331203" y="989304"/>
                  </a:lnTo>
                  <a:close/>
                </a:path>
                <a:path w="2931160" h="2164715">
                  <a:moveTo>
                    <a:pt x="331203" y="0"/>
                  </a:moveTo>
                  <a:lnTo>
                    <a:pt x="0" y="0"/>
                  </a:lnTo>
                  <a:lnTo>
                    <a:pt x="0" y="156298"/>
                  </a:lnTo>
                  <a:lnTo>
                    <a:pt x="331203" y="156298"/>
                  </a:lnTo>
                  <a:lnTo>
                    <a:pt x="331203" y="0"/>
                  </a:lnTo>
                  <a:close/>
                </a:path>
                <a:path w="2931160" h="2164715">
                  <a:moveTo>
                    <a:pt x="353148" y="2008352"/>
                  </a:moveTo>
                  <a:lnTo>
                    <a:pt x="33350" y="2008352"/>
                  </a:lnTo>
                  <a:lnTo>
                    <a:pt x="33350" y="2164651"/>
                  </a:lnTo>
                  <a:lnTo>
                    <a:pt x="353148" y="2164651"/>
                  </a:lnTo>
                  <a:lnTo>
                    <a:pt x="353148" y="2008352"/>
                  </a:lnTo>
                  <a:close/>
                </a:path>
                <a:path w="2931160" h="2164715">
                  <a:moveTo>
                    <a:pt x="353148" y="1498828"/>
                  </a:moveTo>
                  <a:lnTo>
                    <a:pt x="33350" y="1498828"/>
                  </a:lnTo>
                  <a:lnTo>
                    <a:pt x="33350" y="1655140"/>
                  </a:lnTo>
                  <a:lnTo>
                    <a:pt x="353148" y="1655140"/>
                  </a:lnTo>
                  <a:lnTo>
                    <a:pt x="353148" y="1498828"/>
                  </a:lnTo>
                  <a:close/>
                </a:path>
                <a:path w="2931160" h="2164715">
                  <a:moveTo>
                    <a:pt x="1178775" y="1238173"/>
                  </a:moveTo>
                  <a:lnTo>
                    <a:pt x="858977" y="1238173"/>
                  </a:lnTo>
                  <a:lnTo>
                    <a:pt x="858977" y="1394485"/>
                  </a:lnTo>
                  <a:lnTo>
                    <a:pt x="1178775" y="1394485"/>
                  </a:lnTo>
                  <a:lnTo>
                    <a:pt x="1178775" y="1238173"/>
                  </a:lnTo>
                  <a:close/>
                </a:path>
                <a:path w="2931160" h="2164715">
                  <a:moveTo>
                    <a:pt x="1178775" y="264769"/>
                  </a:moveTo>
                  <a:lnTo>
                    <a:pt x="858977" y="264769"/>
                  </a:lnTo>
                  <a:lnTo>
                    <a:pt x="858977" y="421068"/>
                  </a:lnTo>
                  <a:lnTo>
                    <a:pt x="1178775" y="421068"/>
                  </a:lnTo>
                  <a:lnTo>
                    <a:pt x="1178775" y="264769"/>
                  </a:lnTo>
                  <a:close/>
                </a:path>
                <a:path w="2931160" h="2164715">
                  <a:moveTo>
                    <a:pt x="2034159" y="761758"/>
                  </a:moveTo>
                  <a:lnTo>
                    <a:pt x="1714360" y="761758"/>
                  </a:lnTo>
                  <a:lnTo>
                    <a:pt x="1714360" y="918057"/>
                  </a:lnTo>
                  <a:lnTo>
                    <a:pt x="2034159" y="918057"/>
                  </a:lnTo>
                  <a:lnTo>
                    <a:pt x="2034159" y="761758"/>
                  </a:lnTo>
                  <a:close/>
                </a:path>
                <a:path w="2931160" h="2164715">
                  <a:moveTo>
                    <a:pt x="2930550" y="1379601"/>
                  </a:moveTo>
                  <a:lnTo>
                    <a:pt x="2610751" y="1379601"/>
                  </a:lnTo>
                  <a:lnTo>
                    <a:pt x="2610751" y="1535899"/>
                  </a:lnTo>
                  <a:lnTo>
                    <a:pt x="2930550" y="1535899"/>
                  </a:lnTo>
                  <a:lnTo>
                    <a:pt x="2930550" y="1379601"/>
                  </a:lnTo>
                  <a:close/>
                </a:path>
              </a:pathLst>
            </a:custGeom>
            <a:solidFill>
              <a:srgbClr val="FFFFFF"/>
            </a:solidFill>
          </p:spPr>
          <p:txBody>
            <a:bodyPr wrap="square" lIns="0" tIns="0" rIns="0" bIns="0" rtlCol="0"/>
            <a:lstStyle/>
            <a:p/>
          </p:txBody>
        </p:sp>
      </p:grpSp>
      <p:pic>
        <p:nvPicPr>
          <p:cNvPr id="33" name="object 8"/>
          <p:cNvPicPr/>
          <p:nvPr/>
        </p:nvPicPr>
        <p:blipFill>
          <a:blip r:embed="rId3" cstate="print"/>
          <a:stretch>
            <a:fillRect/>
          </a:stretch>
        </p:blipFill>
        <p:spPr>
          <a:xfrm>
            <a:off x="5989103" y="5039400"/>
            <a:ext cx="4145497" cy="996524"/>
          </a:xfrm>
          <a:prstGeom prst="rect">
            <a:avLst/>
          </a:prstGeom>
        </p:spPr>
      </p:pic>
      <p:grpSp>
        <p:nvGrpSpPr>
          <p:cNvPr id="34" name="object 9"/>
          <p:cNvGrpSpPr/>
          <p:nvPr/>
        </p:nvGrpSpPr>
        <p:grpSpPr>
          <a:xfrm>
            <a:off x="1460875" y="5039400"/>
            <a:ext cx="4013835" cy="1096645"/>
            <a:chOff x="257574" y="3307025"/>
            <a:chExt cx="4013835" cy="1096645"/>
          </a:xfrm>
        </p:grpSpPr>
        <p:pic>
          <p:nvPicPr>
            <p:cNvPr id="35" name="object 10"/>
            <p:cNvPicPr/>
            <p:nvPr/>
          </p:nvPicPr>
          <p:blipFill>
            <a:blip r:embed="rId4" cstate="print"/>
            <a:stretch>
              <a:fillRect/>
            </a:stretch>
          </p:blipFill>
          <p:spPr>
            <a:xfrm>
              <a:off x="267125" y="3307025"/>
              <a:ext cx="3920760" cy="996536"/>
            </a:xfrm>
            <a:prstGeom prst="rect">
              <a:avLst/>
            </a:prstGeom>
          </p:spPr>
        </p:pic>
        <p:sp>
          <p:nvSpPr>
            <p:cNvPr id="36" name="object 11"/>
            <p:cNvSpPr/>
            <p:nvPr/>
          </p:nvSpPr>
          <p:spPr>
            <a:xfrm>
              <a:off x="267099" y="3792836"/>
              <a:ext cx="3994785" cy="601345"/>
            </a:xfrm>
            <a:custGeom>
              <a:avLst/>
              <a:gdLst/>
              <a:ahLst/>
              <a:cxnLst/>
              <a:rect l="l" t="t" r="r" b="b"/>
              <a:pathLst>
                <a:path w="3994785" h="601345">
                  <a:moveTo>
                    <a:pt x="0" y="0"/>
                  </a:moveTo>
                  <a:lnTo>
                    <a:pt x="3994199" y="0"/>
                  </a:lnTo>
                  <a:lnTo>
                    <a:pt x="3994199" y="600899"/>
                  </a:lnTo>
                  <a:lnTo>
                    <a:pt x="0" y="600899"/>
                  </a:lnTo>
                  <a:lnTo>
                    <a:pt x="0" y="0"/>
                  </a:lnTo>
                  <a:close/>
                </a:path>
              </a:pathLst>
            </a:custGeom>
            <a:ln w="19049">
              <a:solidFill>
                <a:srgbClr val="FF0000"/>
              </a:solidFill>
            </a:ln>
          </p:spPr>
          <p:txBody>
            <a:bodyPr wrap="square" lIns="0" tIns="0" rIns="0" bIns="0" rtlCol="0"/>
            <a:lstStyle/>
            <a:p/>
          </p:txBody>
        </p:sp>
      </p:grpSp>
      <p:sp>
        <p:nvSpPr>
          <p:cNvPr id="37" name="object 12"/>
          <p:cNvSpPr/>
          <p:nvPr/>
        </p:nvSpPr>
        <p:spPr>
          <a:xfrm>
            <a:off x="5695876" y="5077525"/>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endParaRPr lang="en-US" dirty="0"/>
          </a:p>
        </p:txBody>
      </p:sp>
      <p:pic>
        <p:nvPicPr>
          <p:cNvPr id="19" name="object 2"/>
          <p:cNvPicPr/>
          <p:nvPr/>
        </p:nvPicPr>
        <p:blipFill>
          <a:blip r:embed="rId1" cstate="print"/>
          <a:stretch>
            <a:fillRect/>
          </a:stretch>
        </p:blipFill>
        <p:spPr>
          <a:xfrm>
            <a:off x="990600" y="1143000"/>
            <a:ext cx="3047999" cy="685799"/>
          </a:xfrm>
          <a:prstGeom prst="rect">
            <a:avLst/>
          </a:prstGeom>
        </p:spPr>
      </p:pic>
      <p:pic>
        <p:nvPicPr>
          <p:cNvPr id="33" name="object 8"/>
          <p:cNvPicPr/>
          <p:nvPr/>
        </p:nvPicPr>
        <p:blipFill>
          <a:blip r:embed="rId2" cstate="print"/>
          <a:stretch>
            <a:fillRect/>
          </a:stretch>
        </p:blipFill>
        <p:spPr>
          <a:xfrm>
            <a:off x="5912903" y="5031821"/>
            <a:ext cx="4145497" cy="996524"/>
          </a:xfrm>
          <a:prstGeom prst="rect">
            <a:avLst/>
          </a:prstGeom>
        </p:spPr>
      </p:pic>
      <p:grpSp>
        <p:nvGrpSpPr>
          <p:cNvPr id="34" name="object 9"/>
          <p:cNvGrpSpPr/>
          <p:nvPr/>
        </p:nvGrpSpPr>
        <p:grpSpPr>
          <a:xfrm>
            <a:off x="1384675" y="5031821"/>
            <a:ext cx="4013835" cy="1096645"/>
            <a:chOff x="257574" y="3307025"/>
            <a:chExt cx="4013835" cy="1096645"/>
          </a:xfrm>
        </p:grpSpPr>
        <p:pic>
          <p:nvPicPr>
            <p:cNvPr id="35" name="object 10"/>
            <p:cNvPicPr/>
            <p:nvPr/>
          </p:nvPicPr>
          <p:blipFill>
            <a:blip r:embed="rId3" cstate="print"/>
            <a:stretch>
              <a:fillRect/>
            </a:stretch>
          </p:blipFill>
          <p:spPr>
            <a:xfrm>
              <a:off x="267125" y="3307025"/>
              <a:ext cx="3920760" cy="996536"/>
            </a:xfrm>
            <a:prstGeom prst="rect">
              <a:avLst/>
            </a:prstGeom>
          </p:spPr>
        </p:pic>
        <p:sp>
          <p:nvSpPr>
            <p:cNvPr id="36" name="object 11"/>
            <p:cNvSpPr/>
            <p:nvPr/>
          </p:nvSpPr>
          <p:spPr>
            <a:xfrm>
              <a:off x="267099" y="3792836"/>
              <a:ext cx="3994785" cy="601345"/>
            </a:xfrm>
            <a:custGeom>
              <a:avLst/>
              <a:gdLst/>
              <a:ahLst/>
              <a:cxnLst/>
              <a:rect l="l" t="t" r="r" b="b"/>
              <a:pathLst>
                <a:path w="3994785" h="601345">
                  <a:moveTo>
                    <a:pt x="0" y="0"/>
                  </a:moveTo>
                  <a:lnTo>
                    <a:pt x="3994199" y="0"/>
                  </a:lnTo>
                  <a:lnTo>
                    <a:pt x="3994199" y="600899"/>
                  </a:lnTo>
                  <a:lnTo>
                    <a:pt x="0" y="600899"/>
                  </a:lnTo>
                  <a:lnTo>
                    <a:pt x="0" y="0"/>
                  </a:lnTo>
                  <a:close/>
                </a:path>
              </a:pathLst>
            </a:custGeom>
            <a:ln w="19049">
              <a:solidFill>
                <a:srgbClr val="FF0000"/>
              </a:solidFill>
            </a:ln>
          </p:spPr>
          <p:txBody>
            <a:bodyPr wrap="square" lIns="0" tIns="0" rIns="0" bIns="0" rtlCol="0"/>
            <a:lstStyle/>
            <a:p/>
          </p:txBody>
        </p:sp>
      </p:grpSp>
      <p:sp>
        <p:nvSpPr>
          <p:cNvPr id="37" name="object 12"/>
          <p:cNvSpPr/>
          <p:nvPr/>
        </p:nvSpPr>
        <p:spPr>
          <a:xfrm>
            <a:off x="5619676" y="5069946"/>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p:txBody>
      </p:sp>
      <p:grpSp>
        <p:nvGrpSpPr>
          <p:cNvPr id="13" name="object 4"/>
          <p:cNvGrpSpPr/>
          <p:nvPr/>
        </p:nvGrpSpPr>
        <p:grpSpPr>
          <a:xfrm>
            <a:off x="2403475" y="2567940"/>
            <a:ext cx="6588125" cy="2385060"/>
            <a:chOff x="1340725" y="858425"/>
            <a:chExt cx="6588125" cy="2385060"/>
          </a:xfrm>
        </p:grpSpPr>
        <p:pic>
          <p:nvPicPr>
            <p:cNvPr id="14" name="object 5"/>
            <p:cNvPicPr/>
            <p:nvPr/>
          </p:nvPicPr>
          <p:blipFill>
            <a:blip r:embed="rId4" cstate="print"/>
            <a:stretch>
              <a:fillRect/>
            </a:stretch>
          </p:blipFill>
          <p:spPr>
            <a:xfrm>
              <a:off x="1340725" y="858425"/>
              <a:ext cx="6587699" cy="2369574"/>
            </a:xfrm>
            <a:prstGeom prst="rect">
              <a:avLst/>
            </a:prstGeom>
          </p:spPr>
        </p:pic>
        <p:sp>
          <p:nvSpPr>
            <p:cNvPr id="15" name="object 6"/>
            <p:cNvSpPr/>
            <p:nvPr/>
          </p:nvSpPr>
          <p:spPr>
            <a:xfrm>
              <a:off x="4134505" y="2047700"/>
              <a:ext cx="1297940" cy="714375"/>
            </a:xfrm>
            <a:custGeom>
              <a:avLst/>
              <a:gdLst/>
              <a:ahLst/>
              <a:cxnLst/>
              <a:rect l="l" t="t" r="r" b="b"/>
              <a:pathLst>
                <a:path w="1297939" h="714375">
                  <a:moveTo>
                    <a:pt x="0" y="0"/>
                  </a:moveTo>
                  <a:lnTo>
                    <a:pt x="1297499" y="0"/>
                  </a:lnTo>
                  <a:lnTo>
                    <a:pt x="1297499" y="714299"/>
                  </a:lnTo>
                  <a:lnTo>
                    <a:pt x="0" y="714299"/>
                  </a:lnTo>
                  <a:lnTo>
                    <a:pt x="0" y="0"/>
                  </a:lnTo>
                  <a:close/>
                </a:path>
              </a:pathLst>
            </a:custGeom>
            <a:ln w="19049">
              <a:solidFill>
                <a:srgbClr val="FF0000"/>
              </a:solidFill>
            </a:ln>
          </p:spPr>
          <p:txBody>
            <a:bodyPr wrap="square" lIns="0" tIns="0" rIns="0" bIns="0" rtlCol="0"/>
            <a:lstStyle/>
            <a:p/>
          </p:txBody>
        </p:sp>
        <p:sp>
          <p:nvSpPr>
            <p:cNvPr id="16" name="object 7"/>
            <p:cNvSpPr/>
            <p:nvPr/>
          </p:nvSpPr>
          <p:spPr>
            <a:xfrm>
              <a:off x="1577314" y="1078826"/>
              <a:ext cx="2034539" cy="2164715"/>
            </a:xfrm>
            <a:custGeom>
              <a:avLst/>
              <a:gdLst/>
              <a:ahLst/>
              <a:cxnLst/>
              <a:rect l="l" t="t" r="r" b="b"/>
              <a:pathLst>
                <a:path w="2034539" h="2164715">
                  <a:moveTo>
                    <a:pt x="319798" y="494652"/>
                  </a:moveTo>
                  <a:lnTo>
                    <a:pt x="0" y="494652"/>
                  </a:lnTo>
                  <a:lnTo>
                    <a:pt x="0" y="650951"/>
                  </a:lnTo>
                  <a:lnTo>
                    <a:pt x="319798" y="650951"/>
                  </a:lnTo>
                  <a:lnTo>
                    <a:pt x="319798" y="494652"/>
                  </a:lnTo>
                  <a:close/>
                </a:path>
                <a:path w="2034539" h="2164715">
                  <a:moveTo>
                    <a:pt x="331203" y="989304"/>
                  </a:moveTo>
                  <a:lnTo>
                    <a:pt x="0" y="989304"/>
                  </a:lnTo>
                  <a:lnTo>
                    <a:pt x="0" y="1145603"/>
                  </a:lnTo>
                  <a:lnTo>
                    <a:pt x="331203" y="1145603"/>
                  </a:lnTo>
                  <a:lnTo>
                    <a:pt x="331203" y="989304"/>
                  </a:lnTo>
                  <a:close/>
                </a:path>
                <a:path w="2034539" h="2164715">
                  <a:moveTo>
                    <a:pt x="331203" y="0"/>
                  </a:moveTo>
                  <a:lnTo>
                    <a:pt x="0" y="0"/>
                  </a:lnTo>
                  <a:lnTo>
                    <a:pt x="0" y="156298"/>
                  </a:lnTo>
                  <a:lnTo>
                    <a:pt x="331203" y="156298"/>
                  </a:lnTo>
                  <a:lnTo>
                    <a:pt x="331203" y="0"/>
                  </a:lnTo>
                  <a:close/>
                </a:path>
                <a:path w="2034539" h="2164715">
                  <a:moveTo>
                    <a:pt x="353148" y="2008352"/>
                  </a:moveTo>
                  <a:lnTo>
                    <a:pt x="33350" y="2008352"/>
                  </a:lnTo>
                  <a:lnTo>
                    <a:pt x="33350" y="2164651"/>
                  </a:lnTo>
                  <a:lnTo>
                    <a:pt x="353148" y="2164651"/>
                  </a:lnTo>
                  <a:lnTo>
                    <a:pt x="353148" y="2008352"/>
                  </a:lnTo>
                  <a:close/>
                </a:path>
                <a:path w="2034539" h="2164715">
                  <a:moveTo>
                    <a:pt x="353148" y="1498828"/>
                  </a:moveTo>
                  <a:lnTo>
                    <a:pt x="33350" y="1498828"/>
                  </a:lnTo>
                  <a:lnTo>
                    <a:pt x="33350" y="1655140"/>
                  </a:lnTo>
                  <a:lnTo>
                    <a:pt x="353148" y="1655140"/>
                  </a:lnTo>
                  <a:lnTo>
                    <a:pt x="353148" y="1498828"/>
                  </a:lnTo>
                  <a:close/>
                </a:path>
                <a:path w="2034539" h="2164715">
                  <a:moveTo>
                    <a:pt x="1178775" y="1238173"/>
                  </a:moveTo>
                  <a:lnTo>
                    <a:pt x="858977" y="1238173"/>
                  </a:lnTo>
                  <a:lnTo>
                    <a:pt x="858977" y="1394485"/>
                  </a:lnTo>
                  <a:lnTo>
                    <a:pt x="1178775" y="1394485"/>
                  </a:lnTo>
                  <a:lnTo>
                    <a:pt x="1178775" y="1238173"/>
                  </a:lnTo>
                  <a:close/>
                </a:path>
                <a:path w="2034539" h="2164715">
                  <a:moveTo>
                    <a:pt x="1178775" y="264769"/>
                  </a:moveTo>
                  <a:lnTo>
                    <a:pt x="858977" y="264769"/>
                  </a:lnTo>
                  <a:lnTo>
                    <a:pt x="858977" y="421068"/>
                  </a:lnTo>
                  <a:lnTo>
                    <a:pt x="1178775" y="421068"/>
                  </a:lnTo>
                  <a:lnTo>
                    <a:pt x="1178775" y="264769"/>
                  </a:lnTo>
                  <a:close/>
                </a:path>
                <a:path w="2034539" h="2164715">
                  <a:moveTo>
                    <a:pt x="2034159" y="761758"/>
                  </a:moveTo>
                  <a:lnTo>
                    <a:pt x="1714360" y="761758"/>
                  </a:lnTo>
                  <a:lnTo>
                    <a:pt x="1714360" y="918057"/>
                  </a:lnTo>
                  <a:lnTo>
                    <a:pt x="2034159" y="918057"/>
                  </a:lnTo>
                  <a:lnTo>
                    <a:pt x="2034159" y="761758"/>
                  </a:lnTo>
                  <a:close/>
                </a:path>
              </a:pathLst>
            </a:custGeom>
            <a:solidFill>
              <a:srgbClr val="FFFFFF"/>
            </a:solidFill>
          </p:spPr>
          <p:txBody>
            <a:bodyPr wrap="square" lIns="0" tIns="0" rIns="0" bIns="0" rtlCol="0"/>
            <a:lstStyle/>
            <a:p/>
          </p:txBody>
        </p:sp>
        <p:pic>
          <p:nvPicPr>
            <p:cNvPr id="17" name="object 8"/>
            <p:cNvPicPr/>
            <p:nvPr/>
          </p:nvPicPr>
          <p:blipFill>
            <a:blip r:embed="rId5" cstate="print"/>
            <a:stretch>
              <a:fillRect/>
            </a:stretch>
          </p:blipFill>
          <p:spPr>
            <a:xfrm>
              <a:off x="3983150" y="1729786"/>
              <a:ext cx="1600199" cy="190499"/>
            </a:xfrm>
            <a:prstGeom prst="rect">
              <a:avLst/>
            </a:prstGeom>
          </p:spPr>
        </p:pic>
      </p:grpSp>
      <p:sp>
        <p:nvSpPr>
          <p:cNvPr id="18" name="object 14"/>
          <p:cNvSpPr txBox="1"/>
          <p:nvPr/>
        </p:nvSpPr>
        <p:spPr>
          <a:xfrm>
            <a:off x="4709725" y="2798403"/>
            <a:ext cx="796290" cy="452120"/>
          </a:xfrm>
          <a:prstGeom prst="rect">
            <a:avLst/>
          </a:prstGeom>
        </p:spPr>
        <p:txBody>
          <a:bodyPr vert="horz" wrap="square" lIns="0" tIns="12700" rIns="0" bIns="0" rtlCol="0">
            <a:spAutoFit/>
          </a:bodyPr>
          <a:lstStyle/>
          <a:p>
            <a:pPr marL="12700" marR="5080">
              <a:lnSpc>
                <a:spcPct val="100000"/>
              </a:lnSpc>
              <a:spcBef>
                <a:spcPts val="100"/>
              </a:spcBef>
            </a:pPr>
            <a:r>
              <a:rPr sz="1400" spc="-10" dirty="0">
                <a:solidFill>
                  <a:srgbClr val="FF0000"/>
                </a:solidFill>
                <a:latin typeface="Arial" panose="020B0604020202020204"/>
                <a:cs typeface="Arial" panose="020B0604020202020204"/>
              </a:rPr>
              <a:t>Upstream gradient</a:t>
            </a:r>
            <a:endParaRPr sz="1400">
              <a:latin typeface="Arial" panose="020B0604020202020204"/>
              <a:cs typeface="Arial" panose="020B0604020202020204"/>
            </a:endParaRPr>
          </a:p>
        </p:txBody>
      </p:sp>
      <p:sp>
        <p:nvSpPr>
          <p:cNvPr id="20" name="object 15"/>
          <p:cNvSpPr txBox="1"/>
          <p:nvPr/>
        </p:nvSpPr>
        <p:spPr>
          <a:xfrm>
            <a:off x="5658950" y="2798403"/>
            <a:ext cx="666750" cy="452120"/>
          </a:xfrm>
          <a:prstGeom prst="rect">
            <a:avLst/>
          </a:prstGeom>
        </p:spPr>
        <p:txBody>
          <a:bodyPr vert="horz" wrap="square" lIns="0" tIns="12700" rIns="0" bIns="0" rtlCol="0">
            <a:spAutoFit/>
          </a:bodyPr>
          <a:lstStyle/>
          <a:p>
            <a:pPr marL="12700" marR="5080">
              <a:lnSpc>
                <a:spcPct val="100000"/>
              </a:lnSpc>
              <a:spcBef>
                <a:spcPts val="100"/>
              </a:spcBef>
            </a:pPr>
            <a:r>
              <a:rPr sz="1400" spc="-10" dirty="0">
                <a:solidFill>
                  <a:srgbClr val="FF0000"/>
                </a:solidFill>
                <a:latin typeface="Arial" panose="020B0604020202020204"/>
                <a:cs typeface="Arial" panose="020B0604020202020204"/>
              </a:rPr>
              <a:t>Local gradient</a:t>
            </a:r>
            <a:endParaRPr sz="1400">
              <a:latin typeface="Arial" panose="020B0604020202020204"/>
              <a:cs typeface="Arial" panose="020B0604020202020204"/>
            </a:endParaRPr>
          </a:p>
        </p:txBody>
      </p:sp>
      <p:grpSp>
        <p:nvGrpSpPr>
          <p:cNvPr id="24" name="object 16"/>
          <p:cNvGrpSpPr/>
          <p:nvPr/>
        </p:nvGrpSpPr>
        <p:grpSpPr>
          <a:xfrm>
            <a:off x="5105650" y="3240827"/>
            <a:ext cx="751205" cy="139065"/>
            <a:chOff x="4042900" y="1531312"/>
            <a:chExt cx="751205" cy="139065"/>
          </a:xfrm>
        </p:grpSpPr>
        <p:pic>
          <p:nvPicPr>
            <p:cNvPr id="25" name="object 17"/>
            <p:cNvPicPr/>
            <p:nvPr/>
          </p:nvPicPr>
          <p:blipFill>
            <a:blip r:embed="rId6" cstate="print"/>
            <a:stretch>
              <a:fillRect/>
            </a:stretch>
          </p:blipFill>
          <p:spPr>
            <a:xfrm>
              <a:off x="4042900" y="1562962"/>
              <a:ext cx="183382" cy="107109"/>
            </a:xfrm>
            <a:prstGeom prst="rect">
              <a:avLst/>
            </a:prstGeom>
          </p:spPr>
        </p:pic>
        <p:sp>
          <p:nvSpPr>
            <p:cNvPr id="26" name="object 18"/>
            <p:cNvSpPr/>
            <p:nvPr/>
          </p:nvSpPr>
          <p:spPr>
            <a:xfrm>
              <a:off x="4754068" y="1536075"/>
              <a:ext cx="34925" cy="83185"/>
            </a:xfrm>
            <a:custGeom>
              <a:avLst/>
              <a:gdLst/>
              <a:ahLst/>
              <a:cxnLst/>
              <a:rect l="l" t="t" r="r" b="b"/>
              <a:pathLst>
                <a:path w="34925" h="83184">
                  <a:moveTo>
                    <a:pt x="34694" y="0"/>
                  </a:moveTo>
                  <a:lnTo>
                    <a:pt x="0" y="83156"/>
                  </a:lnTo>
                </a:path>
              </a:pathLst>
            </a:custGeom>
            <a:ln w="9524">
              <a:solidFill>
                <a:srgbClr val="FF0000"/>
              </a:solidFill>
            </a:ln>
          </p:spPr>
          <p:txBody>
            <a:bodyPr wrap="square" lIns="0" tIns="0" rIns="0" bIns="0" rtlCol="0"/>
            <a:lstStyle/>
            <a:p/>
          </p:txBody>
        </p:sp>
        <p:sp>
          <p:nvSpPr>
            <p:cNvPr id="27" name="object 19"/>
            <p:cNvSpPr/>
            <p:nvPr/>
          </p:nvSpPr>
          <p:spPr>
            <a:xfrm>
              <a:off x="4737424" y="1613173"/>
              <a:ext cx="31750" cy="46355"/>
            </a:xfrm>
            <a:custGeom>
              <a:avLst/>
              <a:gdLst/>
              <a:ahLst/>
              <a:cxnLst/>
              <a:rect l="l" t="t" r="r" b="b"/>
              <a:pathLst>
                <a:path w="31750" h="46355">
                  <a:moveTo>
                    <a:pt x="0" y="45950"/>
                  </a:moveTo>
                  <a:lnTo>
                    <a:pt x="2124" y="0"/>
                  </a:lnTo>
                  <a:lnTo>
                    <a:pt x="31163" y="12115"/>
                  </a:lnTo>
                  <a:lnTo>
                    <a:pt x="0" y="45950"/>
                  </a:lnTo>
                  <a:close/>
                </a:path>
              </a:pathLst>
            </a:custGeom>
            <a:solidFill>
              <a:srgbClr val="FF0000"/>
            </a:solidFill>
          </p:spPr>
          <p:txBody>
            <a:bodyPr wrap="square" lIns="0" tIns="0" rIns="0" bIns="0" rtlCol="0"/>
            <a:lstStyle/>
            <a:p/>
          </p:txBody>
        </p:sp>
        <p:sp>
          <p:nvSpPr>
            <p:cNvPr id="28" name="object 20"/>
            <p:cNvSpPr/>
            <p:nvPr/>
          </p:nvSpPr>
          <p:spPr>
            <a:xfrm>
              <a:off x="4737424" y="1613173"/>
              <a:ext cx="31750" cy="46355"/>
            </a:xfrm>
            <a:custGeom>
              <a:avLst/>
              <a:gdLst/>
              <a:ahLst/>
              <a:cxnLst/>
              <a:rect l="l" t="t" r="r" b="b"/>
              <a:pathLst>
                <a:path w="31750" h="46355">
                  <a:moveTo>
                    <a:pt x="2124" y="0"/>
                  </a:moveTo>
                  <a:lnTo>
                    <a:pt x="0" y="45950"/>
                  </a:lnTo>
                  <a:lnTo>
                    <a:pt x="31163" y="12115"/>
                  </a:lnTo>
                  <a:lnTo>
                    <a:pt x="2124" y="0"/>
                  </a:lnTo>
                  <a:close/>
                </a:path>
              </a:pathLst>
            </a:custGeom>
            <a:ln w="9524">
              <a:solidFill>
                <a:srgbClr val="FF0000"/>
              </a:solidFill>
            </a:ln>
          </p:spPr>
          <p:txBody>
            <a:bodyPr wrap="square" lIns="0" tIns="0" rIns="0" bIns="0" rtlCol="0"/>
            <a:lstStyle/>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b="0" i="0" dirty="0">
                <a:solidFill>
                  <a:srgbClr val="333333"/>
                </a:solidFill>
                <a:effectLst/>
                <a:latin typeface="Arial" panose="020B0604020202020204" pitchFamily="34" charset="0"/>
              </a:rPr>
              <a:t>Properties of activation function</a:t>
            </a:r>
            <a:endParaRPr lang="zh-CN" altLang="en-US" dirty="0"/>
          </a:p>
        </p:txBody>
      </p:sp>
      <p:sp>
        <p:nvSpPr>
          <p:cNvPr id="3" name="内容占位符 2"/>
          <p:cNvSpPr>
            <a:spLocks noGrp="1"/>
          </p:cNvSpPr>
          <p:nvPr>
            <p:ph idx="1"/>
          </p:nvPr>
        </p:nvSpPr>
        <p:spPr/>
        <p:txBody>
          <a:bodyPr/>
          <a:lstStyle/>
          <a:p>
            <a:r>
              <a:rPr lang="en-GB" altLang="zh-CN" dirty="0"/>
              <a:t>A nonlinear function that is </a:t>
            </a:r>
            <a:r>
              <a:rPr lang="en-GB" altLang="zh-CN" dirty="0">
                <a:solidFill>
                  <a:srgbClr val="00B050"/>
                </a:solidFill>
              </a:rPr>
              <a:t>continuous and differentiable.</a:t>
            </a:r>
            <a:endParaRPr lang="en-GB" altLang="zh-CN" dirty="0"/>
          </a:p>
          <a:p>
            <a:pPr lvl="1"/>
            <a:r>
              <a:rPr lang="en-GB" altLang="zh-CN" b="0" i="0" dirty="0">
                <a:solidFill>
                  <a:srgbClr val="333333"/>
                </a:solidFill>
                <a:effectLst/>
              </a:rPr>
              <a:t>Derivable activation function can directly use numerical optimization method to learn network parameters.</a:t>
            </a:r>
            <a:endParaRPr lang="en-US" altLang="zh-CN" dirty="0"/>
          </a:p>
          <a:p>
            <a:r>
              <a:rPr lang="en-GB" altLang="zh-CN" dirty="0"/>
              <a:t>Activation function and its </a:t>
            </a:r>
            <a:r>
              <a:rPr lang="en-GB" altLang="zh-CN" dirty="0">
                <a:solidFill>
                  <a:srgbClr val="00B050"/>
                </a:solidFill>
              </a:rPr>
              <a:t>derivative should be simple</a:t>
            </a:r>
            <a:r>
              <a:rPr lang="en-GB" altLang="zh-CN" dirty="0"/>
              <a:t>.</a:t>
            </a:r>
            <a:endParaRPr lang="en-GB" altLang="zh-CN" dirty="0"/>
          </a:p>
          <a:p>
            <a:pPr lvl="1"/>
            <a:r>
              <a:rPr lang="en-GB" altLang="zh-CN" b="0" i="0" dirty="0">
                <a:solidFill>
                  <a:srgbClr val="333333"/>
                </a:solidFill>
                <a:effectLst/>
              </a:rPr>
              <a:t>beneficial to improving the network computing efficiency.</a:t>
            </a:r>
            <a:endParaRPr lang="en-GB" altLang="zh-CN" b="0" i="0" dirty="0">
              <a:solidFill>
                <a:srgbClr val="333333"/>
              </a:solidFill>
              <a:effectLst/>
            </a:endParaRPr>
          </a:p>
          <a:p>
            <a:r>
              <a:rPr lang="en-GB" altLang="zh-CN" dirty="0"/>
              <a:t>The range of the </a:t>
            </a:r>
            <a:r>
              <a:rPr lang="en-GB" altLang="zh-CN" dirty="0">
                <a:solidFill>
                  <a:srgbClr val="00B050"/>
                </a:solidFill>
              </a:rPr>
              <a:t>derivative of the activation function should be in an appropriate interval</a:t>
            </a:r>
            <a:r>
              <a:rPr lang="en-GB" altLang="zh-CN" dirty="0"/>
              <a:t>.</a:t>
            </a:r>
            <a:endParaRPr lang="en-GB" altLang="zh-CN" dirty="0"/>
          </a:p>
          <a:p>
            <a:pPr lvl="1"/>
            <a:r>
              <a:rPr lang="en-GB" altLang="zh-CN" b="0" i="0" dirty="0">
                <a:solidFill>
                  <a:srgbClr val="333333"/>
                </a:solidFill>
                <a:effectLst/>
              </a:rPr>
              <a:t>Neither too big nor too small, otherwise it will affect the efficiency and stability of training.</a:t>
            </a:r>
            <a:endParaRPr lang="en-GB" altLang="zh-CN" b="0" i="0" dirty="0">
              <a:solidFill>
                <a:srgbClr val="333333"/>
              </a:solidFill>
              <a:effectLst/>
            </a:endParaRPr>
          </a:p>
          <a:p>
            <a:r>
              <a:rPr lang="en-GB" altLang="zh-CN" dirty="0"/>
              <a:t>Monotonically increasing</a:t>
            </a:r>
            <a:endParaRPr lang="en-US" altLang="zh-CN" dirty="0"/>
          </a:p>
          <a:p>
            <a:pPr lvl="1"/>
            <a:r>
              <a:rPr lang="en-GB" altLang="zh-CN" b="0" i="0" dirty="0">
                <a:solidFill>
                  <a:srgbClr val="333333"/>
                </a:solidFill>
                <a:effectLst/>
              </a:rPr>
              <a:t>Maybe not. But on the whole, it is on the rise.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endParaRPr lang="en-US" dirty="0"/>
          </a:p>
        </p:txBody>
      </p:sp>
      <p:pic>
        <p:nvPicPr>
          <p:cNvPr id="19" name="object 2"/>
          <p:cNvPicPr/>
          <p:nvPr/>
        </p:nvPicPr>
        <p:blipFill>
          <a:blip r:embed="rId1" cstate="print"/>
          <a:stretch>
            <a:fillRect/>
          </a:stretch>
        </p:blipFill>
        <p:spPr>
          <a:xfrm>
            <a:off x="990600" y="1143000"/>
            <a:ext cx="3047999" cy="685799"/>
          </a:xfrm>
          <a:prstGeom prst="rect">
            <a:avLst/>
          </a:prstGeom>
        </p:spPr>
      </p:pic>
      <p:grpSp>
        <p:nvGrpSpPr>
          <p:cNvPr id="21" name="object 4"/>
          <p:cNvGrpSpPr/>
          <p:nvPr/>
        </p:nvGrpSpPr>
        <p:grpSpPr>
          <a:xfrm>
            <a:off x="1371600" y="2328970"/>
            <a:ext cx="7661909" cy="3445510"/>
            <a:chOff x="267124" y="858425"/>
            <a:chExt cx="7661909" cy="3445510"/>
          </a:xfrm>
        </p:grpSpPr>
        <p:pic>
          <p:nvPicPr>
            <p:cNvPr id="22" name="object 5"/>
            <p:cNvPicPr/>
            <p:nvPr/>
          </p:nvPicPr>
          <p:blipFill>
            <a:blip r:embed="rId2" cstate="print"/>
            <a:stretch>
              <a:fillRect/>
            </a:stretch>
          </p:blipFill>
          <p:spPr>
            <a:xfrm>
              <a:off x="1340725" y="858425"/>
              <a:ext cx="6587699" cy="2369574"/>
            </a:xfrm>
            <a:prstGeom prst="rect">
              <a:avLst/>
            </a:prstGeom>
          </p:spPr>
        </p:pic>
        <p:sp>
          <p:nvSpPr>
            <p:cNvPr id="23" name="object 6"/>
            <p:cNvSpPr/>
            <p:nvPr/>
          </p:nvSpPr>
          <p:spPr>
            <a:xfrm>
              <a:off x="3283374" y="1571074"/>
              <a:ext cx="1209675" cy="1252855"/>
            </a:xfrm>
            <a:custGeom>
              <a:avLst/>
              <a:gdLst/>
              <a:ahLst/>
              <a:cxnLst/>
              <a:rect l="l" t="t" r="r" b="b"/>
              <a:pathLst>
                <a:path w="1209675" h="1252855">
                  <a:moveTo>
                    <a:pt x="0" y="0"/>
                  </a:moveTo>
                  <a:lnTo>
                    <a:pt x="1209299" y="0"/>
                  </a:lnTo>
                  <a:lnTo>
                    <a:pt x="1209299" y="1252799"/>
                  </a:lnTo>
                  <a:lnTo>
                    <a:pt x="0" y="1252799"/>
                  </a:lnTo>
                  <a:lnTo>
                    <a:pt x="0" y="0"/>
                  </a:lnTo>
                  <a:close/>
                </a:path>
              </a:pathLst>
            </a:custGeom>
            <a:ln w="19049">
              <a:solidFill>
                <a:srgbClr val="FF0000"/>
              </a:solidFill>
            </a:ln>
          </p:spPr>
          <p:txBody>
            <a:bodyPr wrap="square" lIns="0" tIns="0" rIns="0" bIns="0" rtlCol="0"/>
            <a:lstStyle/>
            <a:p/>
          </p:txBody>
        </p:sp>
        <p:pic>
          <p:nvPicPr>
            <p:cNvPr id="29" name="object 7"/>
            <p:cNvPicPr/>
            <p:nvPr/>
          </p:nvPicPr>
          <p:blipFill>
            <a:blip r:embed="rId3" cstate="print"/>
            <a:stretch>
              <a:fillRect/>
            </a:stretch>
          </p:blipFill>
          <p:spPr>
            <a:xfrm>
              <a:off x="267124" y="3307025"/>
              <a:ext cx="3920760" cy="996536"/>
            </a:xfrm>
            <a:prstGeom prst="rect">
              <a:avLst/>
            </a:prstGeom>
          </p:spPr>
        </p:pic>
        <p:sp>
          <p:nvSpPr>
            <p:cNvPr id="30" name="object 8"/>
            <p:cNvSpPr/>
            <p:nvPr/>
          </p:nvSpPr>
          <p:spPr>
            <a:xfrm>
              <a:off x="1340724" y="2744974"/>
              <a:ext cx="795655" cy="600710"/>
            </a:xfrm>
            <a:custGeom>
              <a:avLst/>
              <a:gdLst/>
              <a:ahLst/>
              <a:cxnLst/>
              <a:rect l="l" t="t" r="r" b="b"/>
              <a:pathLst>
                <a:path w="795655" h="600710">
                  <a:moveTo>
                    <a:pt x="0" y="0"/>
                  </a:moveTo>
                  <a:lnTo>
                    <a:pt x="795299" y="0"/>
                  </a:lnTo>
                  <a:lnTo>
                    <a:pt x="795299" y="600299"/>
                  </a:lnTo>
                  <a:lnTo>
                    <a:pt x="0" y="600299"/>
                  </a:lnTo>
                  <a:lnTo>
                    <a:pt x="0" y="0"/>
                  </a:lnTo>
                  <a:close/>
                </a:path>
              </a:pathLst>
            </a:custGeom>
            <a:ln w="19049">
              <a:solidFill>
                <a:srgbClr val="FF0000"/>
              </a:solidFill>
            </a:ln>
          </p:spPr>
          <p:txBody>
            <a:bodyPr wrap="square" lIns="0" tIns="0" rIns="0" bIns="0" rtlCol="0"/>
            <a:lstStyle/>
            <a:p/>
          </p:txBody>
        </p:sp>
        <p:sp>
          <p:nvSpPr>
            <p:cNvPr id="31" name="object 9"/>
            <p:cNvSpPr/>
            <p:nvPr/>
          </p:nvSpPr>
          <p:spPr>
            <a:xfrm>
              <a:off x="1577314" y="1078826"/>
              <a:ext cx="2034539" cy="2164715"/>
            </a:xfrm>
            <a:custGeom>
              <a:avLst/>
              <a:gdLst/>
              <a:ahLst/>
              <a:cxnLst/>
              <a:rect l="l" t="t" r="r" b="b"/>
              <a:pathLst>
                <a:path w="2034539" h="2164715">
                  <a:moveTo>
                    <a:pt x="319798" y="494652"/>
                  </a:moveTo>
                  <a:lnTo>
                    <a:pt x="0" y="494652"/>
                  </a:lnTo>
                  <a:lnTo>
                    <a:pt x="0" y="650951"/>
                  </a:lnTo>
                  <a:lnTo>
                    <a:pt x="319798" y="650951"/>
                  </a:lnTo>
                  <a:lnTo>
                    <a:pt x="319798" y="494652"/>
                  </a:lnTo>
                  <a:close/>
                </a:path>
                <a:path w="2034539" h="2164715">
                  <a:moveTo>
                    <a:pt x="331203" y="989304"/>
                  </a:moveTo>
                  <a:lnTo>
                    <a:pt x="0" y="989304"/>
                  </a:lnTo>
                  <a:lnTo>
                    <a:pt x="0" y="1145603"/>
                  </a:lnTo>
                  <a:lnTo>
                    <a:pt x="331203" y="1145603"/>
                  </a:lnTo>
                  <a:lnTo>
                    <a:pt x="331203" y="989304"/>
                  </a:lnTo>
                  <a:close/>
                </a:path>
                <a:path w="2034539" h="2164715">
                  <a:moveTo>
                    <a:pt x="331203" y="0"/>
                  </a:moveTo>
                  <a:lnTo>
                    <a:pt x="0" y="0"/>
                  </a:lnTo>
                  <a:lnTo>
                    <a:pt x="0" y="156298"/>
                  </a:lnTo>
                  <a:lnTo>
                    <a:pt x="331203" y="156298"/>
                  </a:lnTo>
                  <a:lnTo>
                    <a:pt x="331203" y="0"/>
                  </a:lnTo>
                  <a:close/>
                </a:path>
                <a:path w="2034539" h="2164715">
                  <a:moveTo>
                    <a:pt x="353148" y="2008352"/>
                  </a:moveTo>
                  <a:lnTo>
                    <a:pt x="33350" y="2008352"/>
                  </a:lnTo>
                  <a:lnTo>
                    <a:pt x="33350" y="2164651"/>
                  </a:lnTo>
                  <a:lnTo>
                    <a:pt x="353148" y="2164651"/>
                  </a:lnTo>
                  <a:lnTo>
                    <a:pt x="353148" y="2008352"/>
                  </a:lnTo>
                  <a:close/>
                </a:path>
                <a:path w="2034539" h="2164715">
                  <a:moveTo>
                    <a:pt x="353148" y="1498828"/>
                  </a:moveTo>
                  <a:lnTo>
                    <a:pt x="33350" y="1498828"/>
                  </a:lnTo>
                  <a:lnTo>
                    <a:pt x="33350" y="1655140"/>
                  </a:lnTo>
                  <a:lnTo>
                    <a:pt x="353148" y="1655140"/>
                  </a:lnTo>
                  <a:lnTo>
                    <a:pt x="353148" y="1498828"/>
                  </a:lnTo>
                  <a:close/>
                </a:path>
                <a:path w="2034539" h="2164715">
                  <a:moveTo>
                    <a:pt x="1178775" y="1238173"/>
                  </a:moveTo>
                  <a:lnTo>
                    <a:pt x="858977" y="1238173"/>
                  </a:lnTo>
                  <a:lnTo>
                    <a:pt x="858977" y="1394485"/>
                  </a:lnTo>
                  <a:lnTo>
                    <a:pt x="1178775" y="1394485"/>
                  </a:lnTo>
                  <a:lnTo>
                    <a:pt x="1178775" y="1238173"/>
                  </a:lnTo>
                  <a:close/>
                </a:path>
                <a:path w="2034539" h="2164715">
                  <a:moveTo>
                    <a:pt x="1178775" y="264769"/>
                  </a:moveTo>
                  <a:lnTo>
                    <a:pt x="858977" y="264769"/>
                  </a:lnTo>
                  <a:lnTo>
                    <a:pt x="858977" y="421068"/>
                  </a:lnTo>
                  <a:lnTo>
                    <a:pt x="1178775" y="421068"/>
                  </a:lnTo>
                  <a:lnTo>
                    <a:pt x="1178775" y="264769"/>
                  </a:lnTo>
                  <a:close/>
                </a:path>
                <a:path w="2034539" h="2164715">
                  <a:moveTo>
                    <a:pt x="2034159" y="761758"/>
                  </a:moveTo>
                  <a:lnTo>
                    <a:pt x="1714360" y="761758"/>
                  </a:lnTo>
                  <a:lnTo>
                    <a:pt x="1714360" y="918057"/>
                  </a:lnTo>
                  <a:lnTo>
                    <a:pt x="2034159" y="918057"/>
                  </a:lnTo>
                  <a:lnTo>
                    <a:pt x="2034159" y="761758"/>
                  </a:lnTo>
                  <a:close/>
                </a:path>
              </a:pathLst>
            </a:custGeom>
            <a:solidFill>
              <a:srgbClr val="FFFFFF"/>
            </a:solidFill>
          </p:spPr>
          <p:txBody>
            <a:bodyPr wrap="square" lIns="0" tIns="0" rIns="0" bIns="0" rtlCol="0"/>
            <a:lstStyle/>
            <a:p/>
          </p:txBody>
        </p:sp>
      </p:grpSp>
      <p:pic>
        <p:nvPicPr>
          <p:cNvPr id="32" name="object 10"/>
          <p:cNvPicPr/>
          <p:nvPr/>
        </p:nvPicPr>
        <p:blipFill>
          <a:blip r:embed="rId4" cstate="print"/>
          <a:stretch>
            <a:fillRect/>
          </a:stretch>
        </p:blipFill>
        <p:spPr>
          <a:xfrm>
            <a:off x="5890278" y="4777570"/>
            <a:ext cx="4145497" cy="996524"/>
          </a:xfrm>
          <a:prstGeom prst="rect">
            <a:avLst/>
          </a:prstGeom>
        </p:spPr>
      </p:pic>
      <p:sp>
        <p:nvSpPr>
          <p:cNvPr id="38" name="object 11"/>
          <p:cNvSpPr/>
          <p:nvPr/>
        </p:nvSpPr>
        <p:spPr>
          <a:xfrm>
            <a:off x="5597051" y="4815695"/>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endParaRPr lang="en-US" dirty="0"/>
          </a:p>
        </p:txBody>
      </p:sp>
      <p:pic>
        <p:nvPicPr>
          <p:cNvPr id="19" name="object 2"/>
          <p:cNvPicPr/>
          <p:nvPr/>
        </p:nvPicPr>
        <p:blipFill>
          <a:blip r:embed="rId1" cstate="print"/>
          <a:stretch>
            <a:fillRect/>
          </a:stretch>
        </p:blipFill>
        <p:spPr>
          <a:xfrm>
            <a:off x="990600" y="1143000"/>
            <a:ext cx="3047999" cy="685799"/>
          </a:xfrm>
          <a:prstGeom prst="rect">
            <a:avLst/>
          </a:prstGeom>
        </p:spPr>
      </p:pic>
      <p:grpSp>
        <p:nvGrpSpPr>
          <p:cNvPr id="16" name="object 4"/>
          <p:cNvGrpSpPr/>
          <p:nvPr/>
        </p:nvGrpSpPr>
        <p:grpSpPr>
          <a:xfrm>
            <a:off x="1295400" y="2269490"/>
            <a:ext cx="7661909" cy="3445510"/>
            <a:chOff x="267124" y="858425"/>
            <a:chExt cx="7661909" cy="3445510"/>
          </a:xfrm>
        </p:grpSpPr>
        <p:pic>
          <p:nvPicPr>
            <p:cNvPr id="17" name="object 5"/>
            <p:cNvPicPr/>
            <p:nvPr/>
          </p:nvPicPr>
          <p:blipFill>
            <a:blip r:embed="rId2" cstate="print"/>
            <a:stretch>
              <a:fillRect/>
            </a:stretch>
          </p:blipFill>
          <p:spPr>
            <a:xfrm>
              <a:off x="1340725" y="858425"/>
              <a:ext cx="6587699" cy="2369574"/>
            </a:xfrm>
            <a:prstGeom prst="rect">
              <a:avLst/>
            </a:prstGeom>
          </p:spPr>
        </p:pic>
        <p:sp>
          <p:nvSpPr>
            <p:cNvPr id="18" name="object 6"/>
            <p:cNvSpPr/>
            <p:nvPr/>
          </p:nvSpPr>
          <p:spPr>
            <a:xfrm>
              <a:off x="3283374" y="1571074"/>
              <a:ext cx="1209675" cy="1252855"/>
            </a:xfrm>
            <a:custGeom>
              <a:avLst/>
              <a:gdLst/>
              <a:ahLst/>
              <a:cxnLst/>
              <a:rect l="l" t="t" r="r" b="b"/>
              <a:pathLst>
                <a:path w="1209675" h="1252855">
                  <a:moveTo>
                    <a:pt x="0" y="0"/>
                  </a:moveTo>
                  <a:lnTo>
                    <a:pt x="1209299" y="0"/>
                  </a:lnTo>
                  <a:lnTo>
                    <a:pt x="1209299" y="1252799"/>
                  </a:lnTo>
                  <a:lnTo>
                    <a:pt x="0" y="1252799"/>
                  </a:lnTo>
                  <a:lnTo>
                    <a:pt x="0" y="0"/>
                  </a:lnTo>
                  <a:close/>
                </a:path>
              </a:pathLst>
            </a:custGeom>
            <a:ln w="19049">
              <a:solidFill>
                <a:srgbClr val="FF0000"/>
              </a:solidFill>
            </a:ln>
          </p:spPr>
          <p:txBody>
            <a:bodyPr wrap="square" lIns="0" tIns="0" rIns="0" bIns="0" rtlCol="0"/>
            <a:lstStyle/>
            <a:p/>
          </p:txBody>
        </p:sp>
        <p:pic>
          <p:nvPicPr>
            <p:cNvPr id="20" name="object 7"/>
            <p:cNvPicPr/>
            <p:nvPr/>
          </p:nvPicPr>
          <p:blipFill>
            <a:blip r:embed="rId3" cstate="print"/>
            <a:stretch>
              <a:fillRect/>
            </a:stretch>
          </p:blipFill>
          <p:spPr>
            <a:xfrm>
              <a:off x="267124" y="3307025"/>
              <a:ext cx="3920760" cy="996536"/>
            </a:xfrm>
            <a:prstGeom prst="rect">
              <a:avLst/>
            </a:prstGeom>
          </p:spPr>
        </p:pic>
      </p:grpSp>
      <p:pic>
        <p:nvPicPr>
          <p:cNvPr id="24" name="object 8"/>
          <p:cNvPicPr/>
          <p:nvPr/>
        </p:nvPicPr>
        <p:blipFill>
          <a:blip r:embed="rId4" cstate="print"/>
          <a:stretch>
            <a:fillRect/>
          </a:stretch>
        </p:blipFill>
        <p:spPr>
          <a:xfrm>
            <a:off x="5814078" y="4718090"/>
            <a:ext cx="4145497" cy="996524"/>
          </a:xfrm>
          <a:prstGeom prst="rect">
            <a:avLst/>
          </a:prstGeom>
        </p:spPr>
      </p:pic>
      <p:sp>
        <p:nvSpPr>
          <p:cNvPr id="25" name="object 9"/>
          <p:cNvSpPr/>
          <p:nvPr/>
        </p:nvSpPr>
        <p:spPr>
          <a:xfrm>
            <a:off x="5520851" y="4756215"/>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p:txBody>
      </p:sp>
      <p:sp>
        <p:nvSpPr>
          <p:cNvPr id="26" name="object 10"/>
          <p:cNvSpPr txBox="1"/>
          <p:nvPr/>
        </p:nvSpPr>
        <p:spPr>
          <a:xfrm>
            <a:off x="5737000" y="2583570"/>
            <a:ext cx="3720465" cy="84836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panose="020B0604020202020204"/>
                <a:cs typeface="Arial" panose="020B0604020202020204"/>
              </a:rPr>
              <a:t>[upstream</a:t>
            </a:r>
            <a:r>
              <a:rPr sz="1800" spc="-30" dirty="0">
                <a:latin typeface="Arial" panose="020B0604020202020204"/>
                <a:cs typeface="Arial" panose="020B0604020202020204"/>
              </a:rPr>
              <a:t> </a:t>
            </a:r>
            <a:r>
              <a:rPr sz="1800" dirty="0">
                <a:latin typeface="Arial" panose="020B0604020202020204"/>
                <a:cs typeface="Arial" panose="020B0604020202020204"/>
              </a:rPr>
              <a:t>gradient]</a:t>
            </a:r>
            <a:r>
              <a:rPr sz="1800" spc="-25" dirty="0">
                <a:latin typeface="Arial" panose="020B0604020202020204"/>
                <a:cs typeface="Arial" panose="020B0604020202020204"/>
              </a:rPr>
              <a:t> </a:t>
            </a:r>
            <a:r>
              <a:rPr sz="1800" dirty="0">
                <a:latin typeface="Arial" panose="020B0604020202020204"/>
                <a:cs typeface="Arial" panose="020B0604020202020204"/>
              </a:rPr>
              <a:t>x</a:t>
            </a:r>
            <a:r>
              <a:rPr sz="1800" spc="-30" dirty="0">
                <a:latin typeface="Arial" panose="020B0604020202020204"/>
                <a:cs typeface="Arial" panose="020B0604020202020204"/>
              </a:rPr>
              <a:t> </a:t>
            </a:r>
            <a:r>
              <a:rPr sz="1800" dirty="0">
                <a:latin typeface="Arial" panose="020B0604020202020204"/>
                <a:cs typeface="Arial" panose="020B0604020202020204"/>
              </a:rPr>
              <a:t>[local</a:t>
            </a:r>
            <a:r>
              <a:rPr sz="1800" spc="-25" dirty="0">
                <a:latin typeface="Arial" panose="020B0604020202020204"/>
                <a:cs typeface="Arial" panose="020B0604020202020204"/>
              </a:rPr>
              <a:t> </a:t>
            </a:r>
            <a:r>
              <a:rPr sz="1800" spc="-10" dirty="0">
                <a:latin typeface="Arial" panose="020B0604020202020204"/>
                <a:cs typeface="Arial" panose="020B0604020202020204"/>
              </a:rPr>
              <a:t>gradient] </a:t>
            </a:r>
            <a:r>
              <a:rPr sz="1800" dirty="0">
                <a:solidFill>
                  <a:srgbClr val="FF0000"/>
                </a:solidFill>
                <a:latin typeface="Arial" panose="020B0604020202020204"/>
                <a:cs typeface="Arial" panose="020B0604020202020204"/>
              </a:rPr>
              <a:t>[0.2]</a:t>
            </a:r>
            <a:r>
              <a:rPr sz="1800" spc="-15" dirty="0">
                <a:solidFill>
                  <a:srgbClr val="FF0000"/>
                </a:solidFill>
                <a:latin typeface="Arial" panose="020B0604020202020204"/>
                <a:cs typeface="Arial" panose="020B0604020202020204"/>
              </a:rPr>
              <a:t> </a:t>
            </a:r>
            <a:r>
              <a:rPr sz="1800" dirty="0">
                <a:solidFill>
                  <a:srgbClr val="FF0000"/>
                </a:solidFill>
                <a:latin typeface="Arial" panose="020B0604020202020204"/>
                <a:cs typeface="Arial" panose="020B0604020202020204"/>
              </a:rPr>
              <a:t>x</a:t>
            </a:r>
            <a:r>
              <a:rPr sz="1800" spc="-10" dirty="0">
                <a:solidFill>
                  <a:srgbClr val="FF0000"/>
                </a:solidFill>
                <a:latin typeface="Arial" panose="020B0604020202020204"/>
                <a:cs typeface="Arial" panose="020B0604020202020204"/>
              </a:rPr>
              <a:t> </a:t>
            </a:r>
            <a:r>
              <a:rPr sz="1800" dirty="0">
                <a:solidFill>
                  <a:srgbClr val="FF0000"/>
                </a:solidFill>
                <a:latin typeface="Arial" panose="020B0604020202020204"/>
                <a:cs typeface="Arial" panose="020B0604020202020204"/>
              </a:rPr>
              <a:t>[1]</a:t>
            </a:r>
            <a:r>
              <a:rPr sz="1800" spc="-15" dirty="0">
                <a:solidFill>
                  <a:srgbClr val="FF0000"/>
                </a:solidFill>
                <a:latin typeface="Arial" panose="020B0604020202020204"/>
                <a:cs typeface="Arial" panose="020B0604020202020204"/>
              </a:rPr>
              <a:t> </a:t>
            </a:r>
            <a:r>
              <a:rPr sz="1800" dirty="0">
                <a:solidFill>
                  <a:srgbClr val="FF0000"/>
                </a:solidFill>
                <a:latin typeface="Arial" panose="020B0604020202020204"/>
                <a:cs typeface="Arial" panose="020B0604020202020204"/>
              </a:rPr>
              <a:t>=</a:t>
            </a:r>
            <a:r>
              <a:rPr sz="1800" spc="-10" dirty="0">
                <a:solidFill>
                  <a:srgbClr val="FF0000"/>
                </a:solidFill>
                <a:latin typeface="Arial" panose="020B0604020202020204"/>
                <a:cs typeface="Arial" panose="020B0604020202020204"/>
              </a:rPr>
              <a:t> </a:t>
            </a:r>
            <a:r>
              <a:rPr sz="1800" spc="-25" dirty="0">
                <a:solidFill>
                  <a:srgbClr val="FF0000"/>
                </a:solidFill>
                <a:latin typeface="Arial" panose="020B0604020202020204"/>
                <a:cs typeface="Arial" panose="020B0604020202020204"/>
              </a:rPr>
              <a:t>0.2</a:t>
            </a:r>
            <a:endParaRPr sz="1800" dirty="0">
              <a:latin typeface="Arial" panose="020B0604020202020204"/>
              <a:cs typeface="Arial" panose="020B0604020202020204"/>
            </a:endParaRPr>
          </a:p>
          <a:p>
            <a:pPr marL="12700">
              <a:lnSpc>
                <a:spcPct val="100000"/>
              </a:lnSpc>
            </a:pPr>
            <a:r>
              <a:rPr sz="1800" dirty="0">
                <a:solidFill>
                  <a:srgbClr val="FF0000"/>
                </a:solidFill>
                <a:latin typeface="Arial" panose="020B0604020202020204"/>
                <a:cs typeface="Arial" panose="020B0604020202020204"/>
              </a:rPr>
              <a:t>[0.2]</a:t>
            </a:r>
            <a:r>
              <a:rPr sz="1800" spc="-15" dirty="0">
                <a:solidFill>
                  <a:srgbClr val="FF0000"/>
                </a:solidFill>
                <a:latin typeface="Arial" panose="020B0604020202020204"/>
                <a:cs typeface="Arial" panose="020B0604020202020204"/>
              </a:rPr>
              <a:t> </a:t>
            </a:r>
            <a:r>
              <a:rPr sz="1800" dirty="0">
                <a:solidFill>
                  <a:srgbClr val="FF0000"/>
                </a:solidFill>
                <a:latin typeface="Arial" panose="020B0604020202020204"/>
                <a:cs typeface="Arial" panose="020B0604020202020204"/>
              </a:rPr>
              <a:t>x</a:t>
            </a:r>
            <a:r>
              <a:rPr sz="1800" spc="-10" dirty="0">
                <a:solidFill>
                  <a:srgbClr val="FF0000"/>
                </a:solidFill>
                <a:latin typeface="Arial" panose="020B0604020202020204"/>
                <a:cs typeface="Arial" panose="020B0604020202020204"/>
              </a:rPr>
              <a:t> </a:t>
            </a:r>
            <a:r>
              <a:rPr sz="1800" dirty="0">
                <a:solidFill>
                  <a:srgbClr val="FF0000"/>
                </a:solidFill>
                <a:latin typeface="Arial" panose="020B0604020202020204"/>
                <a:cs typeface="Arial" panose="020B0604020202020204"/>
              </a:rPr>
              <a:t>[1]</a:t>
            </a:r>
            <a:r>
              <a:rPr sz="1800" spc="-10" dirty="0">
                <a:solidFill>
                  <a:srgbClr val="FF0000"/>
                </a:solidFill>
                <a:latin typeface="Arial" panose="020B0604020202020204"/>
                <a:cs typeface="Arial" panose="020B0604020202020204"/>
              </a:rPr>
              <a:t> </a:t>
            </a:r>
            <a:r>
              <a:rPr sz="1800" dirty="0">
                <a:solidFill>
                  <a:srgbClr val="FF0000"/>
                </a:solidFill>
                <a:latin typeface="Arial" panose="020B0604020202020204"/>
                <a:cs typeface="Arial" panose="020B0604020202020204"/>
              </a:rPr>
              <a:t>=</a:t>
            </a:r>
            <a:r>
              <a:rPr sz="1800" spc="-15" dirty="0">
                <a:solidFill>
                  <a:srgbClr val="FF0000"/>
                </a:solidFill>
                <a:latin typeface="Arial" panose="020B0604020202020204"/>
                <a:cs typeface="Arial" panose="020B0604020202020204"/>
              </a:rPr>
              <a:t> </a:t>
            </a:r>
            <a:r>
              <a:rPr sz="1800" dirty="0">
                <a:solidFill>
                  <a:srgbClr val="FF0000"/>
                </a:solidFill>
                <a:latin typeface="Arial" panose="020B0604020202020204"/>
                <a:cs typeface="Arial" panose="020B0604020202020204"/>
              </a:rPr>
              <a:t>0.2</a:t>
            </a:r>
            <a:r>
              <a:rPr sz="1800" spc="484" dirty="0">
                <a:solidFill>
                  <a:srgbClr val="FF0000"/>
                </a:solidFill>
                <a:latin typeface="Arial" panose="020B0604020202020204"/>
                <a:cs typeface="Arial" panose="020B0604020202020204"/>
              </a:rPr>
              <a:t> </a:t>
            </a:r>
            <a:r>
              <a:rPr sz="1800" dirty="0">
                <a:solidFill>
                  <a:srgbClr val="FF0000"/>
                </a:solidFill>
                <a:latin typeface="Arial" panose="020B0604020202020204"/>
                <a:cs typeface="Arial" panose="020B0604020202020204"/>
              </a:rPr>
              <a:t>(both</a:t>
            </a:r>
            <a:r>
              <a:rPr sz="1800" spc="-10" dirty="0">
                <a:solidFill>
                  <a:srgbClr val="FF0000"/>
                </a:solidFill>
                <a:latin typeface="Arial" panose="020B0604020202020204"/>
                <a:cs typeface="Arial" panose="020B0604020202020204"/>
              </a:rPr>
              <a:t> inputs!)</a:t>
            </a:r>
            <a:endParaRPr sz="1800" dirty="0">
              <a:latin typeface="Arial" panose="020B0604020202020204"/>
              <a:cs typeface="Arial" panose="020B0604020202020204"/>
            </a:endParaRPr>
          </a:p>
        </p:txBody>
      </p:sp>
      <p:grpSp>
        <p:nvGrpSpPr>
          <p:cNvPr id="27" name="object 11"/>
          <p:cNvGrpSpPr/>
          <p:nvPr/>
        </p:nvGrpSpPr>
        <p:grpSpPr>
          <a:xfrm>
            <a:off x="2359475" y="2489890"/>
            <a:ext cx="1424940" cy="2276475"/>
            <a:chOff x="1331199" y="1078825"/>
            <a:chExt cx="1424940" cy="2276475"/>
          </a:xfrm>
        </p:grpSpPr>
        <p:sp>
          <p:nvSpPr>
            <p:cNvPr id="28" name="object 12"/>
            <p:cNvSpPr/>
            <p:nvPr/>
          </p:nvSpPr>
          <p:spPr>
            <a:xfrm>
              <a:off x="1340724" y="2744975"/>
              <a:ext cx="795655" cy="600710"/>
            </a:xfrm>
            <a:custGeom>
              <a:avLst/>
              <a:gdLst/>
              <a:ahLst/>
              <a:cxnLst/>
              <a:rect l="l" t="t" r="r" b="b"/>
              <a:pathLst>
                <a:path w="795655" h="600710">
                  <a:moveTo>
                    <a:pt x="0" y="0"/>
                  </a:moveTo>
                  <a:lnTo>
                    <a:pt x="795299" y="0"/>
                  </a:lnTo>
                  <a:lnTo>
                    <a:pt x="795299" y="600299"/>
                  </a:lnTo>
                  <a:lnTo>
                    <a:pt x="0" y="600299"/>
                  </a:lnTo>
                  <a:lnTo>
                    <a:pt x="0" y="0"/>
                  </a:lnTo>
                  <a:close/>
                </a:path>
              </a:pathLst>
            </a:custGeom>
            <a:ln w="19049">
              <a:solidFill>
                <a:srgbClr val="FF0000"/>
              </a:solidFill>
            </a:ln>
          </p:spPr>
          <p:txBody>
            <a:bodyPr wrap="square" lIns="0" tIns="0" rIns="0" bIns="0" rtlCol="0"/>
            <a:lstStyle/>
            <a:p/>
          </p:txBody>
        </p:sp>
        <p:sp>
          <p:nvSpPr>
            <p:cNvPr id="33" name="object 13"/>
            <p:cNvSpPr/>
            <p:nvPr/>
          </p:nvSpPr>
          <p:spPr>
            <a:xfrm>
              <a:off x="1577314" y="1078826"/>
              <a:ext cx="1179195" cy="1655445"/>
            </a:xfrm>
            <a:custGeom>
              <a:avLst/>
              <a:gdLst/>
              <a:ahLst/>
              <a:cxnLst/>
              <a:rect l="l" t="t" r="r" b="b"/>
              <a:pathLst>
                <a:path w="1179195" h="1655445">
                  <a:moveTo>
                    <a:pt x="319798" y="494652"/>
                  </a:moveTo>
                  <a:lnTo>
                    <a:pt x="0" y="494652"/>
                  </a:lnTo>
                  <a:lnTo>
                    <a:pt x="0" y="650951"/>
                  </a:lnTo>
                  <a:lnTo>
                    <a:pt x="319798" y="650951"/>
                  </a:lnTo>
                  <a:lnTo>
                    <a:pt x="319798" y="494652"/>
                  </a:lnTo>
                  <a:close/>
                </a:path>
                <a:path w="1179195" h="1655445">
                  <a:moveTo>
                    <a:pt x="331203" y="989304"/>
                  </a:moveTo>
                  <a:lnTo>
                    <a:pt x="0" y="989304"/>
                  </a:lnTo>
                  <a:lnTo>
                    <a:pt x="0" y="1145603"/>
                  </a:lnTo>
                  <a:lnTo>
                    <a:pt x="331203" y="1145603"/>
                  </a:lnTo>
                  <a:lnTo>
                    <a:pt x="331203" y="989304"/>
                  </a:lnTo>
                  <a:close/>
                </a:path>
                <a:path w="1179195" h="1655445">
                  <a:moveTo>
                    <a:pt x="331203" y="0"/>
                  </a:moveTo>
                  <a:lnTo>
                    <a:pt x="0" y="0"/>
                  </a:lnTo>
                  <a:lnTo>
                    <a:pt x="0" y="156298"/>
                  </a:lnTo>
                  <a:lnTo>
                    <a:pt x="331203" y="156298"/>
                  </a:lnTo>
                  <a:lnTo>
                    <a:pt x="331203" y="0"/>
                  </a:lnTo>
                  <a:close/>
                </a:path>
                <a:path w="1179195" h="1655445">
                  <a:moveTo>
                    <a:pt x="353148" y="1498828"/>
                  </a:moveTo>
                  <a:lnTo>
                    <a:pt x="33350" y="1498828"/>
                  </a:lnTo>
                  <a:lnTo>
                    <a:pt x="33350" y="1655140"/>
                  </a:lnTo>
                  <a:lnTo>
                    <a:pt x="353148" y="1655140"/>
                  </a:lnTo>
                  <a:lnTo>
                    <a:pt x="353148" y="1498828"/>
                  </a:lnTo>
                  <a:close/>
                </a:path>
                <a:path w="1179195" h="1655445">
                  <a:moveTo>
                    <a:pt x="1178775" y="1238173"/>
                  </a:moveTo>
                  <a:lnTo>
                    <a:pt x="858977" y="1238173"/>
                  </a:lnTo>
                  <a:lnTo>
                    <a:pt x="858977" y="1394485"/>
                  </a:lnTo>
                  <a:lnTo>
                    <a:pt x="1178775" y="1394485"/>
                  </a:lnTo>
                  <a:lnTo>
                    <a:pt x="1178775" y="1238173"/>
                  </a:lnTo>
                  <a:close/>
                </a:path>
                <a:path w="1179195" h="1655445">
                  <a:moveTo>
                    <a:pt x="1178775" y="264769"/>
                  </a:moveTo>
                  <a:lnTo>
                    <a:pt x="858977" y="264769"/>
                  </a:lnTo>
                  <a:lnTo>
                    <a:pt x="858977" y="421068"/>
                  </a:lnTo>
                  <a:lnTo>
                    <a:pt x="1178775" y="421068"/>
                  </a:lnTo>
                  <a:lnTo>
                    <a:pt x="1178775" y="264769"/>
                  </a:lnTo>
                  <a:close/>
                </a:path>
              </a:pathLst>
            </a:custGeom>
            <a:solidFill>
              <a:srgbClr val="FFFFFF"/>
            </a:solidFill>
          </p:spPr>
          <p:txBody>
            <a:bodyPr wrap="square" lIns="0" tIns="0" rIns="0" bIns="0" rtlCol="0"/>
            <a:lstStyle/>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endParaRPr lang="en-US" dirty="0"/>
          </a:p>
        </p:txBody>
      </p:sp>
      <p:pic>
        <p:nvPicPr>
          <p:cNvPr id="19" name="object 2"/>
          <p:cNvPicPr/>
          <p:nvPr/>
        </p:nvPicPr>
        <p:blipFill>
          <a:blip r:embed="rId1" cstate="print"/>
          <a:stretch>
            <a:fillRect/>
          </a:stretch>
        </p:blipFill>
        <p:spPr>
          <a:xfrm>
            <a:off x="990600" y="1143000"/>
            <a:ext cx="3047999" cy="685799"/>
          </a:xfrm>
          <a:prstGeom prst="rect">
            <a:avLst/>
          </a:prstGeom>
        </p:spPr>
      </p:pic>
      <p:grpSp>
        <p:nvGrpSpPr>
          <p:cNvPr id="14" name="object 4"/>
          <p:cNvGrpSpPr/>
          <p:nvPr/>
        </p:nvGrpSpPr>
        <p:grpSpPr>
          <a:xfrm>
            <a:off x="2438400" y="2172017"/>
            <a:ext cx="6597650" cy="2513965"/>
            <a:chOff x="1331199" y="714225"/>
            <a:chExt cx="6597650" cy="2513965"/>
          </a:xfrm>
        </p:grpSpPr>
        <p:pic>
          <p:nvPicPr>
            <p:cNvPr id="15" name="object 5"/>
            <p:cNvPicPr/>
            <p:nvPr/>
          </p:nvPicPr>
          <p:blipFill>
            <a:blip r:embed="rId2" cstate="print"/>
            <a:stretch>
              <a:fillRect/>
            </a:stretch>
          </p:blipFill>
          <p:spPr>
            <a:xfrm>
              <a:off x="1340724" y="858425"/>
              <a:ext cx="6587699" cy="2369574"/>
            </a:xfrm>
            <a:prstGeom prst="rect">
              <a:avLst/>
            </a:prstGeom>
          </p:spPr>
        </p:pic>
        <p:sp>
          <p:nvSpPr>
            <p:cNvPr id="21" name="object 6"/>
            <p:cNvSpPr/>
            <p:nvPr/>
          </p:nvSpPr>
          <p:spPr>
            <a:xfrm>
              <a:off x="1340724" y="723750"/>
              <a:ext cx="1483995" cy="1042035"/>
            </a:xfrm>
            <a:custGeom>
              <a:avLst/>
              <a:gdLst/>
              <a:ahLst/>
              <a:cxnLst/>
              <a:rect l="l" t="t" r="r" b="b"/>
              <a:pathLst>
                <a:path w="1483995" h="1042035">
                  <a:moveTo>
                    <a:pt x="0" y="0"/>
                  </a:moveTo>
                  <a:lnTo>
                    <a:pt x="1483799" y="0"/>
                  </a:lnTo>
                  <a:lnTo>
                    <a:pt x="1483799" y="1041599"/>
                  </a:lnTo>
                  <a:lnTo>
                    <a:pt x="0" y="1041599"/>
                  </a:lnTo>
                  <a:lnTo>
                    <a:pt x="0" y="0"/>
                  </a:lnTo>
                  <a:close/>
                </a:path>
              </a:pathLst>
            </a:custGeom>
            <a:ln w="19049">
              <a:solidFill>
                <a:srgbClr val="FF0000"/>
              </a:solidFill>
            </a:ln>
          </p:spPr>
          <p:txBody>
            <a:bodyPr wrap="square" lIns="0" tIns="0" rIns="0" bIns="0" rtlCol="0"/>
            <a:lstStyle/>
            <a:p/>
          </p:txBody>
        </p:sp>
        <p:sp>
          <p:nvSpPr>
            <p:cNvPr id="22" name="object 7"/>
            <p:cNvSpPr/>
            <p:nvPr/>
          </p:nvSpPr>
          <p:spPr>
            <a:xfrm>
              <a:off x="1577314" y="1078826"/>
              <a:ext cx="353695" cy="1655445"/>
            </a:xfrm>
            <a:custGeom>
              <a:avLst/>
              <a:gdLst/>
              <a:ahLst/>
              <a:cxnLst/>
              <a:rect l="l" t="t" r="r" b="b"/>
              <a:pathLst>
                <a:path w="353694" h="1655445">
                  <a:moveTo>
                    <a:pt x="319798" y="494652"/>
                  </a:moveTo>
                  <a:lnTo>
                    <a:pt x="0" y="494652"/>
                  </a:lnTo>
                  <a:lnTo>
                    <a:pt x="0" y="650951"/>
                  </a:lnTo>
                  <a:lnTo>
                    <a:pt x="319798" y="650951"/>
                  </a:lnTo>
                  <a:lnTo>
                    <a:pt x="319798" y="494652"/>
                  </a:lnTo>
                  <a:close/>
                </a:path>
                <a:path w="353694" h="1655445">
                  <a:moveTo>
                    <a:pt x="331203" y="989304"/>
                  </a:moveTo>
                  <a:lnTo>
                    <a:pt x="0" y="989304"/>
                  </a:lnTo>
                  <a:lnTo>
                    <a:pt x="0" y="1145603"/>
                  </a:lnTo>
                  <a:lnTo>
                    <a:pt x="331203" y="1145603"/>
                  </a:lnTo>
                  <a:lnTo>
                    <a:pt x="331203" y="989304"/>
                  </a:lnTo>
                  <a:close/>
                </a:path>
                <a:path w="353694" h="1655445">
                  <a:moveTo>
                    <a:pt x="331203" y="0"/>
                  </a:moveTo>
                  <a:lnTo>
                    <a:pt x="0" y="0"/>
                  </a:lnTo>
                  <a:lnTo>
                    <a:pt x="0" y="156298"/>
                  </a:lnTo>
                  <a:lnTo>
                    <a:pt x="331203" y="156298"/>
                  </a:lnTo>
                  <a:lnTo>
                    <a:pt x="331203" y="0"/>
                  </a:lnTo>
                  <a:close/>
                </a:path>
                <a:path w="353694" h="1655445">
                  <a:moveTo>
                    <a:pt x="353148" y="1498828"/>
                  </a:moveTo>
                  <a:lnTo>
                    <a:pt x="33350" y="1498828"/>
                  </a:lnTo>
                  <a:lnTo>
                    <a:pt x="33350" y="1655140"/>
                  </a:lnTo>
                  <a:lnTo>
                    <a:pt x="353148" y="1655140"/>
                  </a:lnTo>
                  <a:lnTo>
                    <a:pt x="353148" y="1498828"/>
                  </a:lnTo>
                  <a:close/>
                </a:path>
              </a:pathLst>
            </a:custGeom>
            <a:solidFill>
              <a:srgbClr val="FFFFFF"/>
            </a:solidFill>
          </p:spPr>
          <p:txBody>
            <a:bodyPr wrap="square" lIns="0" tIns="0" rIns="0" bIns="0" rtlCol="0"/>
            <a:lstStyle/>
            <a:p/>
          </p:txBody>
        </p:sp>
      </p:grpSp>
      <p:pic>
        <p:nvPicPr>
          <p:cNvPr id="23" name="object 8"/>
          <p:cNvPicPr/>
          <p:nvPr/>
        </p:nvPicPr>
        <p:blipFill>
          <a:blip r:embed="rId3" cstate="print"/>
          <a:stretch>
            <a:fillRect/>
          </a:stretch>
        </p:blipFill>
        <p:spPr>
          <a:xfrm>
            <a:off x="5893003" y="4764817"/>
            <a:ext cx="4145497" cy="996524"/>
          </a:xfrm>
          <a:prstGeom prst="rect">
            <a:avLst/>
          </a:prstGeom>
        </p:spPr>
      </p:pic>
      <p:pic>
        <p:nvPicPr>
          <p:cNvPr id="29" name="object 9"/>
          <p:cNvPicPr/>
          <p:nvPr/>
        </p:nvPicPr>
        <p:blipFill>
          <a:blip r:embed="rId4" cstate="print"/>
          <a:stretch>
            <a:fillRect/>
          </a:stretch>
        </p:blipFill>
        <p:spPr>
          <a:xfrm>
            <a:off x="1374325" y="4764817"/>
            <a:ext cx="3920760" cy="996536"/>
          </a:xfrm>
          <a:prstGeom prst="rect">
            <a:avLst/>
          </a:prstGeom>
        </p:spPr>
      </p:pic>
      <p:sp>
        <p:nvSpPr>
          <p:cNvPr id="30" name="object 10"/>
          <p:cNvSpPr/>
          <p:nvPr/>
        </p:nvSpPr>
        <p:spPr>
          <a:xfrm>
            <a:off x="5599776" y="4802942"/>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endParaRPr lang="en-US" dirty="0"/>
          </a:p>
        </p:txBody>
      </p:sp>
      <p:pic>
        <p:nvPicPr>
          <p:cNvPr id="19" name="object 2"/>
          <p:cNvPicPr/>
          <p:nvPr/>
        </p:nvPicPr>
        <p:blipFill>
          <a:blip r:embed="rId1" cstate="print"/>
          <a:stretch>
            <a:fillRect/>
          </a:stretch>
        </p:blipFill>
        <p:spPr>
          <a:xfrm>
            <a:off x="990600" y="1143000"/>
            <a:ext cx="3047999" cy="685799"/>
          </a:xfrm>
          <a:prstGeom prst="rect">
            <a:avLst/>
          </a:prstGeom>
        </p:spPr>
      </p:pic>
      <p:grpSp>
        <p:nvGrpSpPr>
          <p:cNvPr id="11" name="object 4"/>
          <p:cNvGrpSpPr/>
          <p:nvPr/>
        </p:nvGrpSpPr>
        <p:grpSpPr>
          <a:xfrm>
            <a:off x="2362200" y="2180590"/>
            <a:ext cx="6574155" cy="2496820"/>
            <a:chOff x="1331199" y="714225"/>
            <a:chExt cx="6574155" cy="2496820"/>
          </a:xfrm>
        </p:grpSpPr>
        <p:pic>
          <p:nvPicPr>
            <p:cNvPr id="12" name="object 5"/>
            <p:cNvPicPr/>
            <p:nvPr/>
          </p:nvPicPr>
          <p:blipFill>
            <a:blip r:embed="rId2" cstate="print"/>
            <a:stretch>
              <a:fillRect/>
            </a:stretch>
          </p:blipFill>
          <p:spPr>
            <a:xfrm>
              <a:off x="1451979" y="932294"/>
              <a:ext cx="6452773" cy="2278414"/>
            </a:xfrm>
            <a:prstGeom prst="rect">
              <a:avLst/>
            </a:prstGeom>
          </p:spPr>
        </p:pic>
        <p:sp>
          <p:nvSpPr>
            <p:cNvPr id="13" name="object 6"/>
            <p:cNvSpPr/>
            <p:nvPr/>
          </p:nvSpPr>
          <p:spPr>
            <a:xfrm>
              <a:off x="1340724" y="723750"/>
              <a:ext cx="1483995" cy="1042035"/>
            </a:xfrm>
            <a:custGeom>
              <a:avLst/>
              <a:gdLst/>
              <a:ahLst/>
              <a:cxnLst/>
              <a:rect l="l" t="t" r="r" b="b"/>
              <a:pathLst>
                <a:path w="1483995" h="1042035">
                  <a:moveTo>
                    <a:pt x="0" y="0"/>
                  </a:moveTo>
                  <a:lnTo>
                    <a:pt x="1483799" y="0"/>
                  </a:lnTo>
                  <a:lnTo>
                    <a:pt x="1483799" y="1041599"/>
                  </a:lnTo>
                  <a:lnTo>
                    <a:pt x="0" y="1041599"/>
                  </a:lnTo>
                  <a:lnTo>
                    <a:pt x="0" y="0"/>
                  </a:lnTo>
                  <a:close/>
                </a:path>
              </a:pathLst>
            </a:custGeom>
            <a:ln w="19049">
              <a:solidFill>
                <a:srgbClr val="FF0000"/>
              </a:solidFill>
            </a:ln>
          </p:spPr>
          <p:txBody>
            <a:bodyPr wrap="square" lIns="0" tIns="0" rIns="0" bIns="0" rtlCol="0"/>
            <a:lstStyle/>
            <a:p/>
          </p:txBody>
        </p:sp>
      </p:grpSp>
      <p:pic>
        <p:nvPicPr>
          <p:cNvPr id="16" name="object 7"/>
          <p:cNvPicPr/>
          <p:nvPr/>
        </p:nvPicPr>
        <p:blipFill>
          <a:blip r:embed="rId3" cstate="print"/>
          <a:stretch>
            <a:fillRect/>
          </a:stretch>
        </p:blipFill>
        <p:spPr>
          <a:xfrm>
            <a:off x="5816803" y="4773390"/>
            <a:ext cx="4145497" cy="996524"/>
          </a:xfrm>
          <a:prstGeom prst="rect">
            <a:avLst/>
          </a:prstGeom>
        </p:spPr>
      </p:pic>
      <p:pic>
        <p:nvPicPr>
          <p:cNvPr id="17" name="object 8"/>
          <p:cNvPicPr/>
          <p:nvPr/>
        </p:nvPicPr>
        <p:blipFill>
          <a:blip r:embed="rId4" cstate="print"/>
          <a:stretch>
            <a:fillRect/>
          </a:stretch>
        </p:blipFill>
        <p:spPr>
          <a:xfrm>
            <a:off x="1298125" y="4773390"/>
            <a:ext cx="3920760" cy="996536"/>
          </a:xfrm>
          <a:prstGeom prst="rect">
            <a:avLst/>
          </a:prstGeom>
        </p:spPr>
      </p:pic>
      <p:sp>
        <p:nvSpPr>
          <p:cNvPr id="18" name="object 9"/>
          <p:cNvSpPr/>
          <p:nvPr/>
        </p:nvSpPr>
        <p:spPr>
          <a:xfrm>
            <a:off x="5523576" y="4811515"/>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p:txBody>
      </p:sp>
      <p:sp>
        <p:nvSpPr>
          <p:cNvPr id="20" name="object 10"/>
          <p:cNvSpPr txBox="1"/>
          <p:nvPr/>
        </p:nvSpPr>
        <p:spPr>
          <a:xfrm>
            <a:off x="5698826" y="2553845"/>
            <a:ext cx="3720465" cy="84836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panose="020B0604020202020204"/>
                <a:cs typeface="Arial" panose="020B0604020202020204"/>
              </a:rPr>
              <a:t>[upstream</a:t>
            </a:r>
            <a:r>
              <a:rPr sz="1800" spc="-30" dirty="0">
                <a:latin typeface="Arial" panose="020B0604020202020204"/>
                <a:cs typeface="Arial" panose="020B0604020202020204"/>
              </a:rPr>
              <a:t> </a:t>
            </a:r>
            <a:r>
              <a:rPr sz="1800" dirty="0">
                <a:latin typeface="Arial" panose="020B0604020202020204"/>
                <a:cs typeface="Arial" panose="020B0604020202020204"/>
              </a:rPr>
              <a:t>gradient]</a:t>
            </a:r>
            <a:r>
              <a:rPr sz="1800" spc="-25" dirty="0">
                <a:latin typeface="Arial" panose="020B0604020202020204"/>
                <a:cs typeface="Arial" panose="020B0604020202020204"/>
              </a:rPr>
              <a:t> </a:t>
            </a:r>
            <a:r>
              <a:rPr sz="1800" dirty="0">
                <a:latin typeface="Arial" panose="020B0604020202020204"/>
                <a:cs typeface="Arial" panose="020B0604020202020204"/>
              </a:rPr>
              <a:t>x</a:t>
            </a:r>
            <a:r>
              <a:rPr sz="1800" spc="-30" dirty="0">
                <a:latin typeface="Arial" panose="020B0604020202020204"/>
                <a:cs typeface="Arial" panose="020B0604020202020204"/>
              </a:rPr>
              <a:t> </a:t>
            </a:r>
            <a:r>
              <a:rPr sz="1800" dirty="0">
                <a:latin typeface="Arial" panose="020B0604020202020204"/>
                <a:cs typeface="Arial" panose="020B0604020202020204"/>
              </a:rPr>
              <a:t>[local</a:t>
            </a:r>
            <a:r>
              <a:rPr sz="1800" spc="-25" dirty="0">
                <a:latin typeface="Arial" panose="020B0604020202020204"/>
                <a:cs typeface="Arial" panose="020B0604020202020204"/>
              </a:rPr>
              <a:t> </a:t>
            </a:r>
            <a:r>
              <a:rPr sz="1800" spc="-10" dirty="0">
                <a:latin typeface="Arial" panose="020B0604020202020204"/>
                <a:cs typeface="Arial" panose="020B0604020202020204"/>
              </a:rPr>
              <a:t>gradient] </a:t>
            </a:r>
            <a:r>
              <a:rPr sz="1800" dirty="0">
                <a:solidFill>
                  <a:srgbClr val="FF0000"/>
                </a:solidFill>
                <a:latin typeface="Arial" panose="020B0604020202020204"/>
                <a:cs typeface="Arial" panose="020B0604020202020204"/>
              </a:rPr>
              <a:t>w0:</a:t>
            </a:r>
            <a:r>
              <a:rPr sz="1800" spc="-10" dirty="0">
                <a:solidFill>
                  <a:srgbClr val="FF0000"/>
                </a:solidFill>
                <a:latin typeface="Arial" panose="020B0604020202020204"/>
                <a:cs typeface="Arial" panose="020B0604020202020204"/>
              </a:rPr>
              <a:t> </a:t>
            </a:r>
            <a:r>
              <a:rPr sz="1800" dirty="0">
                <a:solidFill>
                  <a:srgbClr val="FF0000"/>
                </a:solidFill>
                <a:latin typeface="Arial" panose="020B0604020202020204"/>
                <a:cs typeface="Arial" panose="020B0604020202020204"/>
              </a:rPr>
              <a:t>[0.2]</a:t>
            </a:r>
            <a:r>
              <a:rPr sz="1800" spc="-10" dirty="0">
                <a:solidFill>
                  <a:srgbClr val="FF0000"/>
                </a:solidFill>
                <a:latin typeface="Arial" panose="020B0604020202020204"/>
                <a:cs typeface="Arial" panose="020B0604020202020204"/>
              </a:rPr>
              <a:t> </a:t>
            </a:r>
            <a:r>
              <a:rPr sz="1800" dirty="0">
                <a:solidFill>
                  <a:srgbClr val="FF0000"/>
                </a:solidFill>
                <a:latin typeface="Arial" panose="020B0604020202020204"/>
                <a:cs typeface="Arial" panose="020B0604020202020204"/>
              </a:rPr>
              <a:t>x</a:t>
            </a:r>
            <a:r>
              <a:rPr sz="1800" spc="-5" dirty="0">
                <a:solidFill>
                  <a:srgbClr val="FF0000"/>
                </a:solidFill>
                <a:latin typeface="Arial" panose="020B0604020202020204"/>
                <a:cs typeface="Arial" panose="020B0604020202020204"/>
              </a:rPr>
              <a:t> </a:t>
            </a:r>
            <a:r>
              <a:rPr sz="1800" spc="-10" dirty="0">
                <a:solidFill>
                  <a:srgbClr val="FF0000"/>
                </a:solidFill>
                <a:latin typeface="Arial" panose="020B0604020202020204"/>
                <a:cs typeface="Arial" panose="020B0604020202020204"/>
              </a:rPr>
              <a:t>[-</a:t>
            </a:r>
            <a:r>
              <a:rPr sz="1800" dirty="0">
                <a:solidFill>
                  <a:srgbClr val="FF0000"/>
                </a:solidFill>
                <a:latin typeface="Arial" panose="020B0604020202020204"/>
                <a:cs typeface="Arial" panose="020B0604020202020204"/>
              </a:rPr>
              <a:t>1]</a:t>
            </a:r>
            <a:r>
              <a:rPr sz="1800" spc="-10" dirty="0">
                <a:solidFill>
                  <a:srgbClr val="FF0000"/>
                </a:solidFill>
                <a:latin typeface="Arial" panose="020B0604020202020204"/>
                <a:cs typeface="Arial" panose="020B0604020202020204"/>
              </a:rPr>
              <a:t> </a:t>
            </a:r>
            <a:r>
              <a:rPr sz="1800" dirty="0">
                <a:solidFill>
                  <a:srgbClr val="FF0000"/>
                </a:solidFill>
                <a:latin typeface="Arial" panose="020B0604020202020204"/>
                <a:cs typeface="Arial" panose="020B0604020202020204"/>
              </a:rPr>
              <a:t>=</a:t>
            </a:r>
            <a:r>
              <a:rPr sz="1800" spc="-5" dirty="0">
                <a:solidFill>
                  <a:srgbClr val="FF0000"/>
                </a:solidFill>
                <a:latin typeface="Arial" panose="020B0604020202020204"/>
                <a:cs typeface="Arial" panose="020B0604020202020204"/>
              </a:rPr>
              <a:t> </a:t>
            </a:r>
            <a:r>
              <a:rPr sz="1800" dirty="0">
                <a:solidFill>
                  <a:srgbClr val="FF0000"/>
                </a:solidFill>
                <a:latin typeface="Arial" panose="020B0604020202020204"/>
                <a:cs typeface="Arial" panose="020B0604020202020204"/>
              </a:rPr>
              <a:t>-</a:t>
            </a:r>
            <a:r>
              <a:rPr sz="1800" spc="-25" dirty="0">
                <a:solidFill>
                  <a:srgbClr val="FF0000"/>
                </a:solidFill>
                <a:latin typeface="Arial" panose="020B0604020202020204"/>
                <a:cs typeface="Arial" panose="020B0604020202020204"/>
              </a:rPr>
              <a:t>0.2</a:t>
            </a:r>
            <a:endParaRPr sz="1800">
              <a:latin typeface="Arial" panose="020B0604020202020204"/>
              <a:cs typeface="Arial" panose="020B0604020202020204"/>
            </a:endParaRPr>
          </a:p>
          <a:p>
            <a:pPr marL="12700">
              <a:lnSpc>
                <a:spcPct val="100000"/>
              </a:lnSpc>
            </a:pPr>
            <a:r>
              <a:rPr sz="1800" dirty="0">
                <a:solidFill>
                  <a:srgbClr val="FF0000"/>
                </a:solidFill>
                <a:latin typeface="Arial" panose="020B0604020202020204"/>
                <a:cs typeface="Arial" panose="020B0604020202020204"/>
              </a:rPr>
              <a:t>x0:</a:t>
            </a:r>
            <a:r>
              <a:rPr sz="1800" spc="-25" dirty="0">
                <a:solidFill>
                  <a:srgbClr val="FF0000"/>
                </a:solidFill>
                <a:latin typeface="Arial" panose="020B0604020202020204"/>
                <a:cs typeface="Arial" panose="020B0604020202020204"/>
              </a:rPr>
              <a:t> </a:t>
            </a:r>
            <a:r>
              <a:rPr sz="1800" dirty="0">
                <a:solidFill>
                  <a:srgbClr val="FF0000"/>
                </a:solidFill>
                <a:latin typeface="Arial" panose="020B0604020202020204"/>
                <a:cs typeface="Arial" panose="020B0604020202020204"/>
              </a:rPr>
              <a:t>[0.2]</a:t>
            </a:r>
            <a:r>
              <a:rPr sz="1800" spc="-10" dirty="0">
                <a:solidFill>
                  <a:srgbClr val="FF0000"/>
                </a:solidFill>
                <a:latin typeface="Arial" panose="020B0604020202020204"/>
                <a:cs typeface="Arial" panose="020B0604020202020204"/>
              </a:rPr>
              <a:t> </a:t>
            </a:r>
            <a:r>
              <a:rPr sz="1800" dirty="0">
                <a:solidFill>
                  <a:srgbClr val="FF0000"/>
                </a:solidFill>
                <a:latin typeface="Arial" panose="020B0604020202020204"/>
                <a:cs typeface="Arial" panose="020B0604020202020204"/>
              </a:rPr>
              <a:t>x</a:t>
            </a:r>
            <a:r>
              <a:rPr sz="1800" spc="-10" dirty="0">
                <a:solidFill>
                  <a:srgbClr val="FF0000"/>
                </a:solidFill>
                <a:latin typeface="Arial" panose="020B0604020202020204"/>
                <a:cs typeface="Arial" panose="020B0604020202020204"/>
              </a:rPr>
              <a:t> </a:t>
            </a:r>
            <a:r>
              <a:rPr sz="1800" dirty="0">
                <a:solidFill>
                  <a:srgbClr val="FF0000"/>
                </a:solidFill>
                <a:latin typeface="Arial" panose="020B0604020202020204"/>
                <a:cs typeface="Arial" panose="020B0604020202020204"/>
              </a:rPr>
              <a:t>[2]</a:t>
            </a:r>
            <a:r>
              <a:rPr sz="1800" spc="-10" dirty="0">
                <a:solidFill>
                  <a:srgbClr val="FF0000"/>
                </a:solidFill>
                <a:latin typeface="Arial" panose="020B0604020202020204"/>
                <a:cs typeface="Arial" panose="020B0604020202020204"/>
              </a:rPr>
              <a:t> </a:t>
            </a:r>
            <a:r>
              <a:rPr sz="1800" dirty="0">
                <a:solidFill>
                  <a:srgbClr val="FF0000"/>
                </a:solidFill>
                <a:latin typeface="Arial" panose="020B0604020202020204"/>
                <a:cs typeface="Arial" panose="020B0604020202020204"/>
              </a:rPr>
              <a:t>=</a:t>
            </a:r>
            <a:r>
              <a:rPr sz="1800" spc="-10" dirty="0">
                <a:solidFill>
                  <a:srgbClr val="FF0000"/>
                </a:solidFill>
                <a:latin typeface="Arial" panose="020B0604020202020204"/>
                <a:cs typeface="Arial" panose="020B0604020202020204"/>
              </a:rPr>
              <a:t> </a:t>
            </a:r>
            <a:r>
              <a:rPr sz="1800" spc="-25" dirty="0">
                <a:solidFill>
                  <a:srgbClr val="FF0000"/>
                </a:solidFill>
                <a:latin typeface="Arial" panose="020B0604020202020204"/>
                <a:cs typeface="Arial" panose="020B0604020202020204"/>
              </a:rPr>
              <a:t>0.4</a:t>
            </a:r>
            <a:endParaRPr sz="1800">
              <a:latin typeface="Arial" panose="020B0604020202020204"/>
              <a:cs typeface="Arial" panose="020B0604020202020204"/>
            </a:endParaRPr>
          </a:p>
        </p:txBody>
      </p:sp>
      <p:sp>
        <p:nvSpPr>
          <p:cNvPr id="24" name="object 11"/>
          <p:cNvSpPr/>
          <p:nvPr/>
        </p:nvSpPr>
        <p:spPr>
          <a:xfrm>
            <a:off x="2609268" y="3572456"/>
            <a:ext cx="344170" cy="653415"/>
          </a:xfrm>
          <a:custGeom>
            <a:avLst/>
            <a:gdLst/>
            <a:ahLst/>
            <a:cxnLst/>
            <a:rect l="l" t="t" r="r" b="b"/>
            <a:pathLst>
              <a:path w="344169" h="653414">
                <a:moveTo>
                  <a:pt x="319798" y="0"/>
                </a:moveTo>
                <a:lnTo>
                  <a:pt x="0" y="0"/>
                </a:lnTo>
                <a:lnTo>
                  <a:pt x="0" y="156298"/>
                </a:lnTo>
                <a:lnTo>
                  <a:pt x="319798" y="156298"/>
                </a:lnTo>
                <a:lnTo>
                  <a:pt x="319798" y="0"/>
                </a:lnTo>
                <a:close/>
              </a:path>
              <a:path w="344169" h="653414">
                <a:moveTo>
                  <a:pt x="343700" y="497039"/>
                </a:moveTo>
                <a:lnTo>
                  <a:pt x="23901" y="497039"/>
                </a:lnTo>
                <a:lnTo>
                  <a:pt x="23901" y="653338"/>
                </a:lnTo>
                <a:lnTo>
                  <a:pt x="343700" y="653338"/>
                </a:lnTo>
                <a:lnTo>
                  <a:pt x="343700" y="497039"/>
                </a:lnTo>
                <a:close/>
              </a:path>
            </a:pathLst>
          </a:custGeom>
          <a:solidFill>
            <a:srgbClr val="FFFFFF"/>
          </a:solidFill>
        </p:spPr>
        <p:txBody>
          <a:bodyPr wrap="square" lIns="0" tIns="0" rIns="0" bIns="0" rtlCol="0"/>
          <a:lstStyle/>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endParaRPr lang="en-US" dirty="0"/>
          </a:p>
        </p:txBody>
      </p:sp>
      <p:pic>
        <p:nvPicPr>
          <p:cNvPr id="19" name="object 2"/>
          <p:cNvPicPr/>
          <p:nvPr/>
        </p:nvPicPr>
        <p:blipFill>
          <a:blip r:embed="rId1" cstate="print"/>
          <a:stretch>
            <a:fillRect/>
          </a:stretch>
        </p:blipFill>
        <p:spPr>
          <a:xfrm>
            <a:off x="990600" y="1143000"/>
            <a:ext cx="3047999" cy="685799"/>
          </a:xfrm>
          <a:prstGeom prst="rect">
            <a:avLst/>
          </a:prstGeom>
        </p:spPr>
      </p:pic>
      <p:grpSp>
        <p:nvGrpSpPr>
          <p:cNvPr id="14" name="object 4"/>
          <p:cNvGrpSpPr/>
          <p:nvPr/>
        </p:nvGrpSpPr>
        <p:grpSpPr>
          <a:xfrm>
            <a:off x="2485529" y="2273422"/>
            <a:ext cx="6452870" cy="2279015"/>
            <a:chOff x="1451979" y="932294"/>
            <a:chExt cx="6452870" cy="2279015"/>
          </a:xfrm>
        </p:grpSpPr>
        <p:pic>
          <p:nvPicPr>
            <p:cNvPr id="15" name="object 5"/>
            <p:cNvPicPr/>
            <p:nvPr/>
          </p:nvPicPr>
          <p:blipFill>
            <a:blip r:embed="rId2" cstate="print"/>
            <a:stretch>
              <a:fillRect/>
            </a:stretch>
          </p:blipFill>
          <p:spPr>
            <a:xfrm>
              <a:off x="1451979" y="932294"/>
              <a:ext cx="6452773" cy="2278414"/>
            </a:xfrm>
            <a:prstGeom prst="rect">
              <a:avLst/>
            </a:prstGeom>
          </p:spPr>
        </p:pic>
        <p:sp>
          <p:nvSpPr>
            <p:cNvPr id="21" name="object 6"/>
            <p:cNvSpPr/>
            <p:nvPr/>
          </p:nvSpPr>
          <p:spPr>
            <a:xfrm>
              <a:off x="1578267" y="2106091"/>
              <a:ext cx="344170" cy="653415"/>
            </a:xfrm>
            <a:custGeom>
              <a:avLst/>
              <a:gdLst/>
              <a:ahLst/>
              <a:cxnLst/>
              <a:rect l="l" t="t" r="r" b="b"/>
              <a:pathLst>
                <a:path w="344169" h="653414">
                  <a:moveTo>
                    <a:pt x="319798" y="0"/>
                  </a:moveTo>
                  <a:lnTo>
                    <a:pt x="0" y="0"/>
                  </a:lnTo>
                  <a:lnTo>
                    <a:pt x="0" y="156298"/>
                  </a:lnTo>
                  <a:lnTo>
                    <a:pt x="319798" y="156298"/>
                  </a:lnTo>
                  <a:lnTo>
                    <a:pt x="319798" y="0"/>
                  </a:lnTo>
                  <a:close/>
                </a:path>
                <a:path w="344169" h="653414">
                  <a:moveTo>
                    <a:pt x="343700" y="497039"/>
                  </a:moveTo>
                  <a:lnTo>
                    <a:pt x="23901" y="497039"/>
                  </a:lnTo>
                  <a:lnTo>
                    <a:pt x="23901" y="653338"/>
                  </a:lnTo>
                  <a:lnTo>
                    <a:pt x="343700" y="653338"/>
                  </a:lnTo>
                  <a:lnTo>
                    <a:pt x="343700" y="497039"/>
                  </a:lnTo>
                  <a:close/>
                </a:path>
              </a:pathLst>
            </a:custGeom>
            <a:solidFill>
              <a:srgbClr val="FFFFFF"/>
            </a:solidFill>
          </p:spPr>
          <p:txBody>
            <a:bodyPr wrap="square" lIns="0" tIns="0" rIns="0" bIns="0" rtlCol="0"/>
            <a:lstStyle/>
            <a:p/>
          </p:txBody>
        </p:sp>
      </p:grpSp>
      <p:sp>
        <p:nvSpPr>
          <p:cNvPr id="22" name="object 7"/>
          <p:cNvSpPr txBox="1"/>
          <p:nvPr/>
        </p:nvSpPr>
        <p:spPr>
          <a:xfrm>
            <a:off x="5527450" y="3158052"/>
            <a:ext cx="3027680" cy="1147445"/>
          </a:xfrm>
          <a:prstGeom prst="rect">
            <a:avLst/>
          </a:prstGeom>
          <a:ln w="19049">
            <a:solidFill>
              <a:srgbClr val="0000FF"/>
            </a:solidFill>
          </a:ln>
        </p:spPr>
        <p:txBody>
          <a:bodyPr vert="horz" wrap="square" lIns="0" tIns="76200" rIns="0" bIns="0" rtlCol="0">
            <a:spAutoFit/>
          </a:bodyPr>
          <a:lstStyle/>
          <a:p>
            <a:pPr marR="116840" algn="ctr">
              <a:lnSpc>
                <a:spcPct val="100000"/>
              </a:lnSpc>
              <a:spcBef>
                <a:spcPts val="600"/>
              </a:spcBef>
            </a:pPr>
            <a:r>
              <a:rPr sz="1800" spc="-10" dirty="0">
                <a:solidFill>
                  <a:srgbClr val="0000FF"/>
                </a:solidFill>
                <a:latin typeface="Arial" panose="020B0604020202020204"/>
                <a:cs typeface="Arial" panose="020B0604020202020204"/>
              </a:rPr>
              <a:t>Sigmoid</a:t>
            </a:r>
            <a:endParaRPr sz="1800">
              <a:latin typeface="Arial" panose="020B0604020202020204"/>
              <a:cs typeface="Arial" panose="020B0604020202020204"/>
            </a:endParaRPr>
          </a:p>
        </p:txBody>
      </p:sp>
      <p:grpSp>
        <p:nvGrpSpPr>
          <p:cNvPr id="23" name="object 8"/>
          <p:cNvGrpSpPr/>
          <p:nvPr/>
        </p:nvGrpSpPr>
        <p:grpSpPr>
          <a:xfrm>
            <a:off x="5793974" y="2245703"/>
            <a:ext cx="1600200" cy="638175"/>
            <a:chOff x="4760424" y="904575"/>
            <a:chExt cx="1600200" cy="638175"/>
          </a:xfrm>
        </p:grpSpPr>
        <p:pic>
          <p:nvPicPr>
            <p:cNvPr id="25" name="object 9"/>
            <p:cNvPicPr/>
            <p:nvPr/>
          </p:nvPicPr>
          <p:blipFill>
            <a:blip r:embed="rId3" cstate="print"/>
            <a:stretch>
              <a:fillRect/>
            </a:stretch>
          </p:blipFill>
          <p:spPr>
            <a:xfrm>
              <a:off x="4769950" y="914100"/>
              <a:ext cx="1581149" cy="619124"/>
            </a:xfrm>
            <a:prstGeom prst="rect">
              <a:avLst/>
            </a:prstGeom>
          </p:spPr>
        </p:pic>
        <p:sp>
          <p:nvSpPr>
            <p:cNvPr id="26" name="object 10"/>
            <p:cNvSpPr/>
            <p:nvPr/>
          </p:nvSpPr>
          <p:spPr>
            <a:xfrm>
              <a:off x="4765187" y="909337"/>
              <a:ext cx="1590675" cy="628650"/>
            </a:xfrm>
            <a:custGeom>
              <a:avLst/>
              <a:gdLst/>
              <a:ahLst/>
              <a:cxnLst/>
              <a:rect l="l" t="t" r="r" b="b"/>
              <a:pathLst>
                <a:path w="1590675" h="628650">
                  <a:moveTo>
                    <a:pt x="0" y="0"/>
                  </a:moveTo>
                  <a:lnTo>
                    <a:pt x="1590674" y="0"/>
                  </a:lnTo>
                  <a:lnTo>
                    <a:pt x="1590674" y="628649"/>
                  </a:lnTo>
                  <a:lnTo>
                    <a:pt x="0" y="628649"/>
                  </a:lnTo>
                  <a:lnTo>
                    <a:pt x="0" y="0"/>
                  </a:lnTo>
                  <a:close/>
                </a:path>
              </a:pathLst>
            </a:custGeom>
            <a:ln w="9524">
              <a:solidFill>
                <a:srgbClr val="0000FF"/>
              </a:solidFill>
            </a:ln>
          </p:spPr>
          <p:txBody>
            <a:bodyPr wrap="square" lIns="0" tIns="0" rIns="0" bIns="0" rtlCol="0"/>
            <a:lstStyle/>
            <a:p/>
          </p:txBody>
        </p:sp>
      </p:grpSp>
      <p:sp>
        <p:nvSpPr>
          <p:cNvPr id="27" name="object 11"/>
          <p:cNvSpPr txBox="1"/>
          <p:nvPr/>
        </p:nvSpPr>
        <p:spPr>
          <a:xfrm>
            <a:off x="4688924" y="2271521"/>
            <a:ext cx="850900" cy="574040"/>
          </a:xfrm>
          <a:prstGeom prst="rect">
            <a:avLst/>
          </a:prstGeom>
        </p:spPr>
        <p:txBody>
          <a:bodyPr vert="horz" wrap="square" lIns="0" tIns="12700" rIns="0" bIns="0" rtlCol="0">
            <a:spAutoFit/>
          </a:bodyPr>
          <a:lstStyle/>
          <a:p>
            <a:pPr marL="12700" marR="5080">
              <a:lnSpc>
                <a:spcPct val="100000"/>
              </a:lnSpc>
              <a:spcBef>
                <a:spcPts val="100"/>
              </a:spcBef>
            </a:pPr>
            <a:r>
              <a:rPr sz="1800" spc="-10" dirty="0">
                <a:solidFill>
                  <a:srgbClr val="0000FF"/>
                </a:solidFill>
                <a:latin typeface="Arial" panose="020B0604020202020204"/>
                <a:cs typeface="Arial" panose="020B0604020202020204"/>
              </a:rPr>
              <a:t>Sigmoid function</a:t>
            </a:r>
            <a:endParaRPr sz="1800">
              <a:latin typeface="Arial" panose="020B0604020202020204"/>
              <a:cs typeface="Arial" panose="020B0604020202020204"/>
            </a:endParaRPr>
          </a:p>
        </p:txBody>
      </p:sp>
      <p:sp>
        <p:nvSpPr>
          <p:cNvPr id="28" name="object 12"/>
          <p:cNvSpPr txBox="1"/>
          <p:nvPr/>
        </p:nvSpPr>
        <p:spPr>
          <a:xfrm>
            <a:off x="7620000" y="1524000"/>
            <a:ext cx="2216150" cy="1488440"/>
          </a:xfrm>
          <a:prstGeom prst="rect">
            <a:avLst/>
          </a:prstGeom>
        </p:spPr>
        <p:txBody>
          <a:bodyPr vert="horz" wrap="square" lIns="0" tIns="12700" rIns="0" bIns="0" rtlCol="0">
            <a:spAutoFit/>
          </a:bodyPr>
          <a:lstStyle/>
          <a:p>
            <a:pPr marL="12700" marR="5080">
              <a:lnSpc>
                <a:spcPct val="100000"/>
              </a:lnSpc>
              <a:spcBef>
                <a:spcPts val="100"/>
              </a:spcBef>
            </a:pPr>
            <a:r>
              <a:rPr sz="1600" dirty="0">
                <a:solidFill>
                  <a:srgbClr val="0000FF"/>
                </a:solidFill>
                <a:latin typeface="Arial" panose="020B0604020202020204"/>
                <a:cs typeface="Arial" panose="020B0604020202020204"/>
              </a:rPr>
              <a:t>Computational</a:t>
            </a:r>
            <a:r>
              <a:rPr sz="1600" spc="-65" dirty="0">
                <a:solidFill>
                  <a:srgbClr val="0000FF"/>
                </a:solidFill>
                <a:latin typeface="Arial" panose="020B0604020202020204"/>
                <a:cs typeface="Arial" panose="020B0604020202020204"/>
              </a:rPr>
              <a:t> </a:t>
            </a:r>
            <a:r>
              <a:rPr sz="1600" spc="-10" dirty="0">
                <a:solidFill>
                  <a:srgbClr val="0000FF"/>
                </a:solidFill>
                <a:latin typeface="Arial" panose="020B0604020202020204"/>
                <a:cs typeface="Arial" panose="020B0604020202020204"/>
              </a:rPr>
              <a:t>graph </a:t>
            </a:r>
            <a:r>
              <a:rPr sz="1600" dirty="0">
                <a:solidFill>
                  <a:srgbClr val="0000FF"/>
                </a:solidFill>
                <a:latin typeface="Arial" panose="020B0604020202020204"/>
                <a:cs typeface="Arial" panose="020B0604020202020204"/>
              </a:rPr>
              <a:t>representation</a:t>
            </a:r>
            <a:r>
              <a:rPr sz="1600" spc="-30"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may</a:t>
            </a:r>
            <a:r>
              <a:rPr sz="1600" spc="-15" dirty="0">
                <a:solidFill>
                  <a:srgbClr val="0000FF"/>
                </a:solidFill>
                <a:latin typeface="Arial" panose="020B0604020202020204"/>
                <a:cs typeface="Arial" panose="020B0604020202020204"/>
              </a:rPr>
              <a:t> </a:t>
            </a:r>
            <a:r>
              <a:rPr sz="1600" spc="-25" dirty="0">
                <a:solidFill>
                  <a:srgbClr val="0000FF"/>
                </a:solidFill>
                <a:latin typeface="Arial" panose="020B0604020202020204"/>
                <a:cs typeface="Arial" panose="020B0604020202020204"/>
              </a:rPr>
              <a:t>not </a:t>
            </a:r>
            <a:r>
              <a:rPr sz="1600" dirty="0">
                <a:solidFill>
                  <a:srgbClr val="0000FF"/>
                </a:solidFill>
                <a:latin typeface="Arial" panose="020B0604020202020204"/>
                <a:cs typeface="Arial" panose="020B0604020202020204"/>
              </a:rPr>
              <a:t>be</a:t>
            </a:r>
            <a:r>
              <a:rPr sz="1600" spc="-25"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unique.</a:t>
            </a:r>
            <a:r>
              <a:rPr sz="1600" spc="-25"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Choose</a:t>
            </a:r>
            <a:r>
              <a:rPr sz="1600" spc="-25" dirty="0">
                <a:solidFill>
                  <a:srgbClr val="0000FF"/>
                </a:solidFill>
                <a:latin typeface="Arial" panose="020B0604020202020204"/>
                <a:cs typeface="Arial" panose="020B0604020202020204"/>
              </a:rPr>
              <a:t> one </a:t>
            </a:r>
            <a:r>
              <a:rPr sz="1600" dirty="0">
                <a:solidFill>
                  <a:srgbClr val="0000FF"/>
                </a:solidFill>
                <a:latin typeface="Arial" panose="020B0604020202020204"/>
                <a:cs typeface="Arial" panose="020B0604020202020204"/>
              </a:rPr>
              <a:t>where</a:t>
            </a:r>
            <a:r>
              <a:rPr sz="1600" spc="-35"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local</a:t>
            </a:r>
            <a:r>
              <a:rPr sz="1600" spc="-30"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gradients</a:t>
            </a:r>
            <a:r>
              <a:rPr sz="1600" spc="-30" dirty="0">
                <a:solidFill>
                  <a:srgbClr val="0000FF"/>
                </a:solidFill>
                <a:latin typeface="Arial" panose="020B0604020202020204"/>
                <a:cs typeface="Arial" panose="020B0604020202020204"/>
              </a:rPr>
              <a:t> </a:t>
            </a:r>
            <a:r>
              <a:rPr sz="1600" spc="-25" dirty="0">
                <a:solidFill>
                  <a:srgbClr val="0000FF"/>
                </a:solidFill>
                <a:latin typeface="Arial" panose="020B0604020202020204"/>
                <a:cs typeface="Arial" panose="020B0604020202020204"/>
              </a:rPr>
              <a:t>at </a:t>
            </a:r>
            <a:r>
              <a:rPr sz="1600" dirty="0">
                <a:solidFill>
                  <a:srgbClr val="0000FF"/>
                </a:solidFill>
                <a:latin typeface="Arial" panose="020B0604020202020204"/>
                <a:cs typeface="Arial" panose="020B0604020202020204"/>
              </a:rPr>
              <a:t>each</a:t>
            </a:r>
            <a:r>
              <a:rPr sz="1600" spc="-15"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node</a:t>
            </a:r>
            <a:r>
              <a:rPr sz="1600" spc="-15"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can</a:t>
            </a:r>
            <a:r>
              <a:rPr sz="1600" spc="-15"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be</a:t>
            </a:r>
            <a:r>
              <a:rPr sz="1600" spc="-10" dirty="0">
                <a:solidFill>
                  <a:srgbClr val="0000FF"/>
                </a:solidFill>
                <a:latin typeface="Arial" panose="020B0604020202020204"/>
                <a:cs typeface="Arial" panose="020B0604020202020204"/>
              </a:rPr>
              <a:t> easily expressed!</a:t>
            </a:r>
            <a:endParaRPr sz="1600">
              <a:latin typeface="Arial" panose="020B0604020202020204"/>
              <a:cs typeface="Arial" panose="020B0604020202020204"/>
            </a:endParaRPr>
          </a:p>
        </p:txBody>
      </p:sp>
      <p:pic>
        <p:nvPicPr>
          <p:cNvPr id="29" name="object 12"/>
          <p:cNvPicPr/>
          <p:nvPr/>
        </p:nvPicPr>
        <p:blipFill>
          <a:blip r:embed="rId4" cstate="print"/>
          <a:stretch>
            <a:fillRect/>
          </a:stretch>
        </p:blipFill>
        <p:spPr>
          <a:xfrm>
            <a:off x="3048000" y="5037727"/>
            <a:ext cx="6747575" cy="619124"/>
          </a:xfrm>
          <a:prstGeom prst="rect">
            <a:avLst/>
          </a:prstGeom>
        </p:spPr>
      </p:pic>
      <p:sp>
        <p:nvSpPr>
          <p:cNvPr id="30" name="object 14"/>
          <p:cNvSpPr txBox="1"/>
          <p:nvPr/>
        </p:nvSpPr>
        <p:spPr>
          <a:xfrm>
            <a:off x="1443576" y="5075663"/>
            <a:ext cx="1384300" cy="555625"/>
          </a:xfrm>
          <a:prstGeom prst="rect">
            <a:avLst/>
          </a:prstGeom>
        </p:spPr>
        <p:txBody>
          <a:bodyPr vert="horz" wrap="square" lIns="0" tIns="0" rIns="0" bIns="0" rtlCol="0">
            <a:spAutoFit/>
          </a:bodyPr>
          <a:lstStyle/>
          <a:p>
            <a:pPr marL="12700" marR="5080">
              <a:lnSpc>
                <a:spcPts val="2160"/>
              </a:lnSpc>
            </a:pPr>
            <a:r>
              <a:rPr sz="1800" dirty="0">
                <a:solidFill>
                  <a:srgbClr val="0000FF"/>
                </a:solidFill>
                <a:latin typeface="Arial" panose="020B0604020202020204"/>
                <a:cs typeface="Arial" panose="020B0604020202020204"/>
              </a:rPr>
              <a:t>Sigmoid</a:t>
            </a:r>
            <a:r>
              <a:rPr sz="1800" spc="-35" dirty="0">
                <a:solidFill>
                  <a:srgbClr val="0000FF"/>
                </a:solidFill>
                <a:latin typeface="Arial" panose="020B0604020202020204"/>
                <a:cs typeface="Arial" panose="020B0604020202020204"/>
              </a:rPr>
              <a:t> </a:t>
            </a:r>
            <a:r>
              <a:rPr sz="1800" spc="-10" dirty="0">
                <a:solidFill>
                  <a:srgbClr val="0000FF"/>
                </a:solidFill>
                <a:latin typeface="Arial" panose="020B0604020202020204"/>
                <a:cs typeface="Arial" panose="020B0604020202020204"/>
              </a:rPr>
              <a:t>local gradient:</a:t>
            </a:r>
            <a:endParaRPr sz="1800">
              <a:latin typeface="Arial" panose="020B0604020202020204"/>
              <a:cs typeface="Arial" panose="020B0604020202020204"/>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endParaRPr lang="en-US" dirty="0"/>
          </a:p>
        </p:txBody>
      </p:sp>
      <p:pic>
        <p:nvPicPr>
          <p:cNvPr id="19" name="object 2"/>
          <p:cNvPicPr/>
          <p:nvPr/>
        </p:nvPicPr>
        <p:blipFill>
          <a:blip r:embed="rId1" cstate="print"/>
          <a:stretch>
            <a:fillRect/>
          </a:stretch>
        </p:blipFill>
        <p:spPr>
          <a:xfrm>
            <a:off x="990600" y="1143000"/>
            <a:ext cx="3047999" cy="685799"/>
          </a:xfrm>
          <a:prstGeom prst="rect">
            <a:avLst/>
          </a:prstGeom>
        </p:spPr>
      </p:pic>
      <p:grpSp>
        <p:nvGrpSpPr>
          <p:cNvPr id="16" name="object 4"/>
          <p:cNvGrpSpPr/>
          <p:nvPr/>
        </p:nvGrpSpPr>
        <p:grpSpPr>
          <a:xfrm>
            <a:off x="2485529" y="2301242"/>
            <a:ext cx="6452870" cy="2279015"/>
            <a:chOff x="1451979" y="932294"/>
            <a:chExt cx="6452870" cy="2279015"/>
          </a:xfrm>
        </p:grpSpPr>
        <p:pic>
          <p:nvPicPr>
            <p:cNvPr id="17" name="object 5"/>
            <p:cNvPicPr/>
            <p:nvPr/>
          </p:nvPicPr>
          <p:blipFill>
            <a:blip r:embed="rId2" cstate="print"/>
            <a:stretch>
              <a:fillRect/>
            </a:stretch>
          </p:blipFill>
          <p:spPr>
            <a:xfrm>
              <a:off x="1451979" y="932294"/>
              <a:ext cx="6452773" cy="2278414"/>
            </a:xfrm>
            <a:prstGeom prst="rect">
              <a:avLst/>
            </a:prstGeom>
          </p:spPr>
        </p:pic>
        <p:sp>
          <p:nvSpPr>
            <p:cNvPr id="18" name="object 6"/>
            <p:cNvSpPr/>
            <p:nvPr/>
          </p:nvSpPr>
          <p:spPr>
            <a:xfrm>
              <a:off x="1578267" y="2106091"/>
              <a:ext cx="344170" cy="653415"/>
            </a:xfrm>
            <a:custGeom>
              <a:avLst/>
              <a:gdLst/>
              <a:ahLst/>
              <a:cxnLst/>
              <a:rect l="l" t="t" r="r" b="b"/>
              <a:pathLst>
                <a:path w="344169" h="653414">
                  <a:moveTo>
                    <a:pt x="319798" y="0"/>
                  </a:moveTo>
                  <a:lnTo>
                    <a:pt x="0" y="0"/>
                  </a:lnTo>
                  <a:lnTo>
                    <a:pt x="0" y="156298"/>
                  </a:lnTo>
                  <a:lnTo>
                    <a:pt x="319798" y="156298"/>
                  </a:lnTo>
                  <a:lnTo>
                    <a:pt x="319798" y="0"/>
                  </a:lnTo>
                  <a:close/>
                </a:path>
                <a:path w="344169" h="653414">
                  <a:moveTo>
                    <a:pt x="343700" y="497039"/>
                  </a:moveTo>
                  <a:lnTo>
                    <a:pt x="23901" y="497039"/>
                  </a:lnTo>
                  <a:lnTo>
                    <a:pt x="23901" y="653338"/>
                  </a:lnTo>
                  <a:lnTo>
                    <a:pt x="343700" y="653338"/>
                  </a:lnTo>
                  <a:lnTo>
                    <a:pt x="343700" y="497039"/>
                  </a:lnTo>
                  <a:close/>
                </a:path>
              </a:pathLst>
            </a:custGeom>
            <a:solidFill>
              <a:srgbClr val="FFFFFF"/>
            </a:solidFill>
          </p:spPr>
          <p:txBody>
            <a:bodyPr wrap="square" lIns="0" tIns="0" rIns="0" bIns="0" rtlCol="0"/>
            <a:lstStyle/>
            <a:p/>
          </p:txBody>
        </p:sp>
        <p:sp>
          <p:nvSpPr>
            <p:cNvPr id="20" name="object 7"/>
            <p:cNvSpPr/>
            <p:nvPr/>
          </p:nvSpPr>
          <p:spPr>
            <a:xfrm>
              <a:off x="4493899" y="1816924"/>
              <a:ext cx="3027680" cy="1147445"/>
            </a:xfrm>
            <a:custGeom>
              <a:avLst/>
              <a:gdLst/>
              <a:ahLst/>
              <a:cxnLst/>
              <a:rect l="l" t="t" r="r" b="b"/>
              <a:pathLst>
                <a:path w="3027679" h="1147445">
                  <a:moveTo>
                    <a:pt x="0" y="0"/>
                  </a:moveTo>
                  <a:lnTo>
                    <a:pt x="3027299" y="0"/>
                  </a:lnTo>
                  <a:lnTo>
                    <a:pt x="3027299" y="1147199"/>
                  </a:lnTo>
                  <a:lnTo>
                    <a:pt x="0" y="1147199"/>
                  </a:lnTo>
                  <a:lnTo>
                    <a:pt x="0" y="0"/>
                  </a:lnTo>
                  <a:close/>
                </a:path>
              </a:pathLst>
            </a:custGeom>
            <a:ln w="19049">
              <a:solidFill>
                <a:srgbClr val="0000FF"/>
              </a:solidFill>
            </a:ln>
          </p:spPr>
          <p:txBody>
            <a:bodyPr wrap="square" lIns="0" tIns="0" rIns="0" bIns="0" rtlCol="0"/>
            <a:lstStyle/>
            <a:p/>
          </p:txBody>
        </p:sp>
      </p:grpSp>
      <p:sp>
        <p:nvSpPr>
          <p:cNvPr id="24" name="object 8"/>
          <p:cNvSpPr txBox="1"/>
          <p:nvPr/>
        </p:nvSpPr>
        <p:spPr>
          <a:xfrm>
            <a:off x="5541574" y="3249754"/>
            <a:ext cx="3004185" cy="299720"/>
          </a:xfrm>
          <a:prstGeom prst="rect">
            <a:avLst/>
          </a:prstGeom>
        </p:spPr>
        <p:txBody>
          <a:bodyPr vert="horz" wrap="square" lIns="0" tIns="12700" rIns="0" bIns="0" rtlCol="0">
            <a:spAutoFit/>
          </a:bodyPr>
          <a:lstStyle/>
          <a:p>
            <a:pPr marR="121285" algn="ctr">
              <a:lnSpc>
                <a:spcPct val="100000"/>
              </a:lnSpc>
              <a:spcBef>
                <a:spcPts val="100"/>
              </a:spcBef>
            </a:pPr>
            <a:r>
              <a:rPr sz="1800" spc="-10" dirty="0">
                <a:solidFill>
                  <a:srgbClr val="0000FF"/>
                </a:solidFill>
                <a:latin typeface="Arial" panose="020B0604020202020204"/>
                <a:cs typeface="Arial" panose="020B0604020202020204"/>
              </a:rPr>
              <a:t>Sigmoid</a:t>
            </a:r>
            <a:endParaRPr sz="1800">
              <a:latin typeface="Arial" panose="020B0604020202020204"/>
              <a:cs typeface="Arial" panose="020B0604020202020204"/>
            </a:endParaRPr>
          </a:p>
        </p:txBody>
      </p:sp>
      <p:grpSp>
        <p:nvGrpSpPr>
          <p:cNvPr id="31" name="object 9"/>
          <p:cNvGrpSpPr/>
          <p:nvPr/>
        </p:nvGrpSpPr>
        <p:grpSpPr>
          <a:xfrm>
            <a:off x="5122024" y="2273523"/>
            <a:ext cx="3858260" cy="1772285"/>
            <a:chOff x="4088474" y="904575"/>
            <a:chExt cx="3858260" cy="1772285"/>
          </a:xfrm>
        </p:grpSpPr>
        <p:pic>
          <p:nvPicPr>
            <p:cNvPr id="32" name="object 10"/>
            <p:cNvPicPr/>
            <p:nvPr/>
          </p:nvPicPr>
          <p:blipFill>
            <a:blip r:embed="rId3" cstate="print"/>
            <a:stretch>
              <a:fillRect/>
            </a:stretch>
          </p:blipFill>
          <p:spPr>
            <a:xfrm>
              <a:off x="4769950" y="914100"/>
              <a:ext cx="1581149" cy="619124"/>
            </a:xfrm>
            <a:prstGeom prst="rect">
              <a:avLst/>
            </a:prstGeom>
          </p:spPr>
        </p:pic>
        <p:sp>
          <p:nvSpPr>
            <p:cNvPr id="33" name="object 11"/>
            <p:cNvSpPr/>
            <p:nvPr/>
          </p:nvSpPr>
          <p:spPr>
            <a:xfrm>
              <a:off x="4765187" y="909337"/>
              <a:ext cx="1590675" cy="628650"/>
            </a:xfrm>
            <a:custGeom>
              <a:avLst/>
              <a:gdLst/>
              <a:ahLst/>
              <a:cxnLst/>
              <a:rect l="l" t="t" r="r" b="b"/>
              <a:pathLst>
                <a:path w="1590675" h="628650">
                  <a:moveTo>
                    <a:pt x="0" y="0"/>
                  </a:moveTo>
                  <a:lnTo>
                    <a:pt x="1590674" y="0"/>
                  </a:lnTo>
                  <a:lnTo>
                    <a:pt x="1590674" y="628649"/>
                  </a:lnTo>
                  <a:lnTo>
                    <a:pt x="0" y="628649"/>
                  </a:lnTo>
                  <a:lnTo>
                    <a:pt x="0" y="0"/>
                  </a:lnTo>
                  <a:close/>
                </a:path>
              </a:pathLst>
            </a:custGeom>
            <a:ln w="9524">
              <a:solidFill>
                <a:srgbClr val="0000FF"/>
              </a:solidFill>
            </a:ln>
          </p:spPr>
          <p:txBody>
            <a:bodyPr wrap="square" lIns="0" tIns="0" rIns="0" bIns="0" rtlCol="0"/>
            <a:lstStyle/>
            <a:p/>
          </p:txBody>
        </p:sp>
        <p:sp>
          <p:nvSpPr>
            <p:cNvPr id="34" name="object 12"/>
            <p:cNvSpPr/>
            <p:nvPr/>
          </p:nvSpPr>
          <p:spPr>
            <a:xfrm>
              <a:off x="7550074" y="2446536"/>
              <a:ext cx="386715" cy="220979"/>
            </a:xfrm>
            <a:custGeom>
              <a:avLst/>
              <a:gdLst/>
              <a:ahLst/>
              <a:cxnLst/>
              <a:rect l="l" t="t" r="r" b="b"/>
              <a:pathLst>
                <a:path w="386715" h="220980">
                  <a:moveTo>
                    <a:pt x="0" y="0"/>
                  </a:moveTo>
                  <a:lnTo>
                    <a:pt x="386699" y="0"/>
                  </a:lnTo>
                  <a:lnTo>
                    <a:pt x="386699" y="220499"/>
                  </a:lnTo>
                  <a:lnTo>
                    <a:pt x="0" y="220499"/>
                  </a:lnTo>
                  <a:lnTo>
                    <a:pt x="0" y="0"/>
                  </a:lnTo>
                  <a:close/>
                </a:path>
              </a:pathLst>
            </a:custGeom>
            <a:ln w="19049">
              <a:solidFill>
                <a:srgbClr val="FF0000"/>
              </a:solidFill>
            </a:ln>
          </p:spPr>
          <p:txBody>
            <a:bodyPr wrap="square" lIns="0" tIns="0" rIns="0" bIns="0" rtlCol="0"/>
            <a:lstStyle/>
            <a:p/>
          </p:txBody>
        </p:sp>
        <p:sp>
          <p:nvSpPr>
            <p:cNvPr id="35" name="object 13"/>
            <p:cNvSpPr/>
            <p:nvPr/>
          </p:nvSpPr>
          <p:spPr>
            <a:xfrm>
              <a:off x="4097999" y="2210416"/>
              <a:ext cx="386715" cy="220979"/>
            </a:xfrm>
            <a:custGeom>
              <a:avLst/>
              <a:gdLst/>
              <a:ahLst/>
              <a:cxnLst/>
              <a:rect l="l" t="t" r="r" b="b"/>
              <a:pathLst>
                <a:path w="386714" h="220980">
                  <a:moveTo>
                    <a:pt x="0" y="0"/>
                  </a:moveTo>
                  <a:lnTo>
                    <a:pt x="386699" y="0"/>
                  </a:lnTo>
                  <a:lnTo>
                    <a:pt x="386699" y="220499"/>
                  </a:lnTo>
                  <a:lnTo>
                    <a:pt x="0" y="220499"/>
                  </a:lnTo>
                  <a:lnTo>
                    <a:pt x="0" y="0"/>
                  </a:lnTo>
                  <a:close/>
                </a:path>
              </a:pathLst>
            </a:custGeom>
            <a:ln w="19049">
              <a:solidFill>
                <a:srgbClr val="6AA84F"/>
              </a:solidFill>
            </a:ln>
          </p:spPr>
          <p:txBody>
            <a:bodyPr wrap="square" lIns="0" tIns="0" rIns="0" bIns="0" rtlCol="0"/>
            <a:lstStyle/>
            <a:p/>
          </p:txBody>
        </p:sp>
      </p:grpSp>
      <p:sp>
        <p:nvSpPr>
          <p:cNvPr id="36" name="object 14"/>
          <p:cNvSpPr txBox="1"/>
          <p:nvPr/>
        </p:nvSpPr>
        <p:spPr>
          <a:xfrm>
            <a:off x="4688924" y="2299341"/>
            <a:ext cx="850900" cy="574040"/>
          </a:xfrm>
          <a:prstGeom prst="rect">
            <a:avLst/>
          </a:prstGeom>
        </p:spPr>
        <p:txBody>
          <a:bodyPr vert="horz" wrap="square" lIns="0" tIns="12700" rIns="0" bIns="0" rtlCol="0">
            <a:spAutoFit/>
          </a:bodyPr>
          <a:lstStyle/>
          <a:p>
            <a:pPr marL="12700" marR="5080">
              <a:lnSpc>
                <a:spcPct val="100000"/>
              </a:lnSpc>
              <a:spcBef>
                <a:spcPts val="100"/>
              </a:spcBef>
            </a:pPr>
            <a:r>
              <a:rPr sz="1800" spc="-10" dirty="0">
                <a:solidFill>
                  <a:srgbClr val="0000FF"/>
                </a:solidFill>
                <a:latin typeface="Arial" panose="020B0604020202020204"/>
                <a:cs typeface="Arial" panose="020B0604020202020204"/>
              </a:rPr>
              <a:t>Sigmoid function</a:t>
            </a:r>
            <a:endParaRPr sz="1800">
              <a:latin typeface="Arial" panose="020B0604020202020204"/>
              <a:cs typeface="Arial" panose="020B0604020202020204"/>
            </a:endParaRPr>
          </a:p>
        </p:txBody>
      </p:sp>
      <p:pic>
        <p:nvPicPr>
          <p:cNvPr id="37" name="object 15"/>
          <p:cNvPicPr/>
          <p:nvPr/>
        </p:nvPicPr>
        <p:blipFill>
          <a:blip r:embed="rId4" cstate="print"/>
          <a:stretch>
            <a:fillRect/>
          </a:stretch>
        </p:blipFill>
        <p:spPr>
          <a:xfrm>
            <a:off x="3070487" y="5062010"/>
            <a:ext cx="6747575" cy="619124"/>
          </a:xfrm>
          <a:prstGeom prst="rect">
            <a:avLst/>
          </a:prstGeom>
        </p:spPr>
      </p:pic>
      <p:sp>
        <p:nvSpPr>
          <p:cNvPr id="38" name="object 16"/>
          <p:cNvSpPr txBox="1"/>
          <p:nvPr/>
        </p:nvSpPr>
        <p:spPr>
          <a:xfrm>
            <a:off x="7620000" y="1551820"/>
            <a:ext cx="2216150" cy="1488440"/>
          </a:xfrm>
          <a:prstGeom prst="rect">
            <a:avLst/>
          </a:prstGeom>
        </p:spPr>
        <p:txBody>
          <a:bodyPr vert="horz" wrap="square" lIns="0" tIns="12700" rIns="0" bIns="0" rtlCol="0">
            <a:spAutoFit/>
          </a:bodyPr>
          <a:lstStyle/>
          <a:p>
            <a:pPr marL="12700" marR="5080">
              <a:lnSpc>
                <a:spcPct val="100000"/>
              </a:lnSpc>
              <a:spcBef>
                <a:spcPts val="100"/>
              </a:spcBef>
            </a:pPr>
            <a:r>
              <a:rPr sz="1600" dirty="0">
                <a:solidFill>
                  <a:srgbClr val="0000FF"/>
                </a:solidFill>
                <a:latin typeface="Arial" panose="020B0604020202020204"/>
                <a:cs typeface="Arial" panose="020B0604020202020204"/>
              </a:rPr>
              <a:t>Computational</a:t>
            </a:r>
            <a:r>
              <a:rPr sz="1600" spc="-65" dirty="0">
                <a:solidFill>
                  <a:srgbClr val="0000FF"/>
                </a:solidFill>
                <a:latin typeface="Arial" panose="020B0604020202020204"/>
                <a:cs typeface="Arial" panose="020B0604020202020204"/>
              </a:rPr>
              <a:t> </a:t>
            </a:r>
            <a:r>
              <a:rPr sz="1600" spc="-10" dirty="0">
                <a:solidFill>
                  <a:srgbClr val="0000FF"/>
                </a:solidFill>
                <a:latin typeface="Arial" panose="020B0604020202020204"/>
                <a:cs typeface="Arial" panose="020B0604020202020204"/>
              </a:rPr>
              <a:t>graph </a:t>
            </a:r>
            <a:r>
              <a:rPr sz="1600" dirty="0">
                <a:solidFill>
                  <a:srgbClr val="0000FF"/>
                </a:solidFill>
                <a:latin typeface="Arial" panose="020B0604020202020204"/>
                <a:cs typeface="Arial" panose="020B0604020202020204"/>
              </a:rPr>
              <a:t>representation</a:t>
            </a:r>
            <a:r>
              <a:rPr sz="1600" spc="-30"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may</a:t>
            </a:r>
            <a:r>
              <a:rPr sz="1600" spc="-15" dirty="0">
                <a:solidFill>
                  <a:srgbClr val="0000FF"/>
                </a:solidFill>
                <a:latin typeface="Arial" panose="020B0604020202020204"/>
                <a:cs typeface="Arial" panose="020B0604020202020204"/>
              </a:rPr>
              <a:t> </a:t>
            </a:r>
            <a:r>
              <a:rPr sz="1600" spc="-25" dirty="0">
                <a:solidFill>
                  <a:srgbClr val="0000FF"/>
                </a:solidFill>
                <a:latin typeface="Arial" panose="020B0604020202020204"/>
                <a:cs typeface="Arial" panose="020B0604020202020204"/>
              </a:rPr>
              <a:t>not </a:t>
            </a:r>
            <a:r>
              <a:rPr sz="1600" dirty="0">
                <a:solidFill>
                  <a:srgbClr val="0000FF"/>
                </a:solidFill>
                <a:latin typeface="Arial" panose="020B0604020202020204"/>
                <a:cs typeface="Arial" panose="020B0604020202020204"/>
              </a:rPr>
              <a:t>be</a:t>
            </a:r>
            <a:r>
              <a:rPr sz="1600" spc="-25"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unique.</a:t>
            </a:r>
            <a:r>
              <a:rPr sz="1600" spc="-25"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Choose</a:t>
            </a:r>
            <a:r>
              <a:rPr sz="1600" spc="-25" dirty="0">
                <a:solidFill>
                  <a:srgbClr val="0000FF"/>
                </a:solidFill>
                <a:latin typeface="Arial" panose="020B0604020202020204"/>
                <a:cs typeface="Arial" panose="020B0604020202020204"/>
              </a:rPr>
              <a:t> one </a:t>
            </a:r>
            <a:r>
              <a:rPr sz="1600" dirty="0">
                <a:solidFill>
                  <a:srgbClr val="0000FF"/>
                </a:solidFill>
                <a:latin typeface="Arial" panose="020B0604020202020204"/>
                <a:cs typeface="Arial" panose="020B0604020202020204"/>
              </a:rPr>
              <a:t>where</a:t>
            </a:r>
            <a:r>
              <a:rPr sz="1600" spc="-35"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local</a:t>
            </a:r>
            <a:r>
              <a:rPr sz="1600" spc="-30"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gradients</a:t>
            </a:r>
            <a:r>
              <a:rPr sz="1600" spc="-30" dirty="0">
                <a:solidFill>
                  <a:srgbClr val="0000FF"/>
                </a:solidFill>
                <a:latin typeface="Arial" panose="020B0604020202020204"/>
                <a:cs typeface="Arial" panose="020B0604020202020204"/>
              </a:rPr>
              <a:t> </a:t>
            </a:r>
            <a:r>
              <a:rPr sz="1600" spc="-25" dirty="0">
                <a:solidFill>
                  <a:srgbClr val="0000FF"/>
                </a:solidFill>
                <a:latin typeface="Arial" panose="020B0604020202020204"/>
                <a:cs typeface="Arial" panose="020B0604020202020204"/>
              </a:rPr>
              <a:t>at </a:t>
            </a:r>
            <a:r>
              <a:rPr sz="1600" dirty="0">
                <a:solidFill>
                  <a:srgbClr val="0000FF"/>
                </a:solidFill>
                <a:latin typeface="Arial" panose="020B0604020202020204"/>
                <a:cs typeface="Arial" panose="020B0604020202020204"/>
              </a:rPr>
              <a:t>each</a:t>
            </a:r>
            <a:r>
              <a:rPr sz="1600" spc="-15"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node</a:t>
            </a:r>
            <a:r>
              <a:rPr sz="1600" spc="-15"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can</a:t>
            </a:r>
            <a:r>
              <a:rPr sz="1600" spc="-15"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be</a:t>
            </a:r>
            <a:r>
              <a:rPr sz="1600" spc="-10" dirty="0">
                <a:solidFill>
                  <a:srgbClr val="0000FF"/>
                </a:solidFill>
                <a:latin typeface="Arial" panose="020B0604020202020204"/>
                <a:cs typeface="Arial" panose="020B0604020202020204"/>
              </a:rPr>
              <a:t> easily expressed!</a:t>
            </a:r>
            <a:endParaRPr sz="1600">
              <a:latin typeface="Arial" panose="020B0604020202020204"/>
              <a:cs typeface="Arial" panose="020B0604020202020204"/>
            </a:endParaRPr>
          </a:p>
        </p:txBody>
      </p:sp>
      <p:sp>
        <p:nvSpPr>
          <p:cNvPr id="39" name="object 18"/>
          <p:cNvSpPr txBox="1"/>
          <p:nvPr/>
        </p:nvSpPr>
        <p:spPr>
          <a:xfrm>
            <a:off x="1466063" y="5099946"/>
            <a:ext cx="1384300" cy="555625"/>
          </a:xfrm>
          <a:prstGeom prst="rect">
            <a:avLst/>
          </a:prstGeom>
        </p:spPr>
        <p:txBody>
          <a:bodyPr vert="horz" wrap="square" lIns="0" tIns="0" rIns="0" bIns="0" rtlCol="0">
            <a:spAutoFit/>
          </a:bodyPr>
          <a:lstStyle/>
          <a:p>
            <a:pPr marL="12700" marR="5080">
              <a:lnSpc>
                <a:spcPts val="2160"/>
              </a:lnSpc>
            </a:pPr>
            <a:r>
              <a:rPr sz="1800" dirty="0">
                <a:solidFill>
                  <a:srgbClr val="0000FF"/>
                </a:solidFill>
                <a:latin typeface="Arial" panose="020B0604020202020204"/>
                <a:cs typeface="Arial" panose="020B0604020202020204"/>
              </a:rPr>
              <a:t>Sigmoid</a:t>
            </a:r>
            <a:r>
              <a:rPr sz="1800" spc="-35" dirty="0">
                <a:solidFill>
                  <a:srgbClr val="0000FF"/>
                </a:solidFill>
                <a:latin typeface="Arial" panose="020B0604020202020204"/>
                <a:cs typeface="Arial" panose="020B0604020202020204"/>
              </a:rPr>
              <a:t> </a:t>
            </a:r>
            <a:r>
              <a:rPr sz="1800" spc="-10" dirty="0">
                <a:solidFill>
                  <a:srgbClr val="0000FF"/>
                </a:solidFill>
                <a:latin typeface="Arial" panose="020B0604020202020204"/>
                <a:cs typeface="Arial" panose="020B0604020202020204"/>
              </a:rPr>
              <a:t>local gradient:</a:t>
            </a:r>
            <a:endParaRPr sz="1800">
              <a:latin typeface="Arial" panose="020B0604020202020204"/>
              <a:cs typeface="Arial" panose="020B0604020202020204"/>
            </a:endParaRPr>
          </a:p>
        </p:txBody>
      </p:sp>
      <p:sp>
        <p:nvSpPr>
          <p:cNvPr id="40" name="object 17"/>
          <p:cNvSpPr txBox="1"/>
          <p:nvPr/>
        </p:nvSpPr>
        <p:spPr>
          <a:xfrm>
            <a:off x="5348125" y="4322179"/>
            <a:ext cx="4025265" cy="574040"/>
          </a:xfrm>
          <a:prstGeom prst="rect">
            <a:avLst/>
          </a:prstGeom>
        </p:spPr>
        <p:txBody>
          <a:bodyPr vert="horz" wrap="square" lIns="0" tIns="12700" rIns="0" bIns="0" rtlCol="0">
            <a:spAutoFit/>
          </a:bodyPr>
          <a:lstStyle/>
          <a:p>
            <a:pPr marL="38100" marR="30480">
              <a:lnSpc>
                <a:spcPct val="100000"/>
              </a:lnSpc>
              <a:spcBef>
                <a:spcPts val="100"/>
              </a:spcBef>
            </a:pPr>
            <a:r>
              <a:rPr sz="1800" dirty="0">
                <a:solidFill>
                  <a:srgbClr val="FF0000"/>
                </a:solidFill>
                <a:latin typeface="Arial" panose="020B0604020202020204"/>
                <a:cs typeface="Arial" panose="020B0604020202020204"/>
              </a:rPr>
              <a:t>[upstream</a:t>
            </a:r>
            <a:r>
              <a:rPr sz="1800" spc="-30" dirty="0">
                <a:solidFill>
                  <a:srgbClr val="FF0000"/>
                </a:solidFill>
                <a:latin typeface="Arial" panose="020B0604020202020204"/>
                <a:cs typeface="Arial" panose="020B0604020202020204"/>
              </a:rPr>
              <a:t> </a:t>
            </a:r>
            <a:r>
              <a:rPr sz="1800" dirty="0">
                <a:solidFill>
                  <a:srgbClr val="FF0000"/>
                </a:solidFill>
                <a:latin typeface="Arial" panose="020B0604020202020204"/>
                <a:cs typeface="Arial" panose="020B0604020202020204"/>
              </a:rPr>
              <a:t>gradient]</a:t>
            </a:r>
            <a:r>
              <a:rPr sz="1800" spc="-20" dirty="0">
                <a:solidFill>
                  <a:srgbClr val="FF0000"/>
                </a:solidFill>
                <a:latin typeface="Arial" panose="020B0604020202020204"/>
                <a:cs typeface="Arial" panose="020B0604020202020204"/>
              </a:rPr>
              <a:t> </a:t>
            </a:r>
            <a:r>
              <a:rPr sz="1800" dirty="0">
                <a:latin typeface="Arial" panose="020B0604020202020204"/>
                <a:cs typeface="Arial" panose="020B0604020202020204"/>
              </a:rPr>
              <a:t>x</a:t>
            </a:r>
            <a:r>
              <a:rPr sz="1800" spc="-25" dirty="0">
                <a:latin typeface="Arial" panose="020B0604020202020204"/>
                <a:cs typeface="Arial" panose="020B0604020202020204"/>
              </a:rPr>
              <a:t> </a:t>
            </a:r>
            <a:r>
              <a:rPr sz="1800" dirty="0">
                <a:latin typeface="Arial" panose="020B0604020202020204"/>
                <a:cs typeface="Arial" panose="020B0604020202020204"/>
              </a:rPr>
              <a:t>[local</a:t>
            </a:r>
            <a:r>
              <a:rPr sz="1800" spc="-25" dirty="0">
                <a:latin typeface="Arial" panose="020B0604020202020204"/>
                <a:cs typeface="Arial" panose="020B0604020202020204"/>
              </a:rPr>
              <a:t> </a:t>
            </a:r>
            <a:r>
              <a:rPr sz="1800" spc="-10" dirty="0">
                <a:latin typeface="Arial" panose="020B0604020202020204"/>
                <a:cs typeface="Arial" panose="020B0604020202020204"/>
              </a:rPr>
              <a:t>gradient] </a:t>
            </a:r>
            <a:r>
              <a:rPr sz="1800" dirty="0">
                <a:solidFill>
                  <a:srgbClr val="FF0000"/>
                </a:solidFill>
                <a:latin typeface="Arial" panose="020B0604020202020204"/>
                <a:cs typeface="Arial" panose="020B0604020202020204"/>
              </a:rPr>
              <a:t>[1.00] </a:t>
            </a:r>
            <a:r>
              <a:rPr sz="1800" dirty="0">
                <a:latin typeface="Arial" panose="020B0604020202020204"/>
                <a:cs typeface="Arial" panose="020B0604020202020204"/>
              </a:rPr>
              <a:t>x</a:t>
            </a:r>
            <a:r>
              <a:rPr sz="1800" spc="10" dirty="0">
                <a:latin typeface="Arial" panose="020B0604020202020204"/>
                <a:cs typeface="Arial" panose="020B0604020202020204"/>
              </a:rPr>
              <a:t> </a:t>
            </a:r>
            <a:r>
              <a:rPr sz="1800" dirty="0">
                <a:latin typeface="Arial" panose="020B0604020202020204"/>
                <a:cs typeface="Arial" panose="020B0604020202020204"/>
              </a:rPr>
              <a:t>[(1</a:t>
            </a:r>
            <a:r>
              <a:rPr sz="1800" spc="5" dirty="0">
                <a:latin typeface="Arial" panose="020B0604020202020204"/>
                <a:cs typeface="Arial" panose="020B0604020202020204"/>
              </a:rPr>
              <a:t> </a:t>
            </a:r>
            <a:r>
              <a:rPr sz="1800" dirty="0">
                <a:latin typeface="Arial" panose="020B0604020202020204"/>
                <a:cs typeface="Arial" panose="020B0604020202020204"/>
              </a:rPr>
              <a:t>-</a:t>
            </a:r>
            <a:r>
              <a:rPr sz="1800" spc="20" dirty="0">
                <a:latin typeface="Arial" panose="020B0604020202020204"/>
                <a:cs typeface="Arial" panose="020B0604020202020204"/>
              </a:rPr>
              <a:t> </a:t>
            </a:r>
            <a:r>
              <a:rPr sz="1800" spc="-10" dirty="0">
                <a:solidFill>
                  <a:srgbClr val="6AA84F"/>
                </a:solidFill>
                <a:latin typeface="Arial" panose="020B0604020202020204"/>
                <a:cs typeface="Arial" panose="020B0604020202020204"/>
              </a:rPr>
              <a:t>1/(1+e</a:t>
            </a:r>
            <a:r>
              <a:rPr sz="1800" spc="-15" baseline="30000" dirty="0">
                <a:solidFill>
                  <a:srgbClr val="6AA84F"/>
                </a:solidFill>
                <a:latin typeface="Arial" panose="020B0604020202020204"/>
                <a:cs typeface="Arial" panose="020B0604020202020204"/>
              </a:rPr>
              <a:t>-</a:t>
            </a:r>
            <a:r>
              <a:rPr sz="1800" baseline="30000" dirty="0">
                <a:solidFill>
                  <a:srgbClr val="6AA84F"/>
                </a:solidFill>
                <a:latin typeface="Arial" panose="020B0604020202020204"/>
                <a:cs typeface="Arial" panose="020B0604020202020204"/>
              </a:rPr>
              <a:t>1</a:t>
            </a:r>
            <a:r>
              <a:rPr sz="1800" dirty="0">
                <a:solidFill>
                  <a:srgbClr val="6AA84F"/>
                </a:solidFill>
                <a:latin typeface="Arial" panose="020B0604020202020204"/>
                <a:cs typeface="Arial" panose="020B0604020202020204"/>
              </a:rPr>
              <a:t>)</a:t>
            </a:r>
            <a:r>
              <a:rPr sz="1800" dirty="0">
                <a:latin typeface="Arial" panose="020B0604020202020204"/>
                <a:cs typeface="Arial" panose="020B0604020202020204"/>
              </a:rPr>
              <a:t>)</a:t>
            </a:r>
            <a:r>
              <a:rPr sz="1800" spc="5" dirty="0">
                <a:latin typeface="Arial" panose="020B0604020202020204"/>
                <a:cs typeface="Arial" panose="020B0604020202020204"/>
              </a:rPr>
              <a:t> </a:t>
            </a:r>
            <a:r>
              <a:rPr sz="1800" spc="-10" dirty="0">
                <a:latin typeface="Arial" panose="020B0604020202020204"/>
                <a:cs typeface="Arial" panose="020B0604020202020204"/>
              </a:rPr>
              <a:t>(</a:t>
            </a:r>
            <a:r>
              <a:rPr sz="1800" spc="-10" dirty="0">
                <a:solidFill>
                  <a:srgbClr val="6AA84F"/>
                </a:solidFill>
                <a:latin typeface="Arial" panose="020B0604020202020204"/>
                <a:cs typeface="Arial" panose="020B0604020202020204"/>
              </a:rPr>
              <a:t>1/(1+e</a:t>
            </a:r>
            <a:r>
              <a:rPr sz="1800" spc="-15" baseline="30000" dirty="0">
                <a:solidFill>
                  <a:srgbClr val="6AA84F"/>
                </a:solidFill>
                <a:latin typeface="Arial" panose="020B0604020202020204"/>
                <a:cs typeface="Arial" panose="020B0604020202020204"/>
              </a:rPr>
              <a:t>-</a:t>
            </a:r>
            <a:r>
              <a:rPr sz="1800" baseline="30000" dirty="0">
                <a:solidFill>
                  <a:srgbClr val="6AA84F"/>
                </a:solidFill>
                <a:latin typeface="Arial" panose="020B0604020202020204"/>
                <a:cs typeface="Arial" panose="020B0604020202020204"/>
              </a:rPr>
              <a:t>1</a:t>
            </a:r>
            <a:r>
              <a:rPr sz="1800" dirty="0">
                <a:solidFill>
                  <a:srgbClr val="6AA84F"/>
                </a:solidFill>
                <a:latin typeface="Arial" panose="020B0604020202020204"/>
                <a:cs typeface="Arial" panose="020B0604020202020204"/>
              </a:rPr>
              <a:t>)</a:t>
            </a:r>
            <a:r>
              <a:rPr sz="1800" dirty="0">
                <a:latin typeface="Arial" panose="020B0604020202020204"/>
                <a:cs typeface="Arial" panose="020B0604020202020204"/>
              </a:rPr>
              <a:t>)]</a:t>
            </a:r>
            <a:r>
              <a:rPr sz="1800" spc="10" dirty="0">
                <a:latin typeface="Arial" panose="020B0604020202020204"/>
                <a:cs typeface="Arial" panose="020B0604020202020204"/>
              </a:rPr>
              <a:t> </a:t>
            </a:r>
            <a:r>
              <a:rPr sz="1800" dirty="0">
                <a:latin typeface="Arial" panose="020B0604020202020204"/>
                <a:cs typeface="Arial" panose="020B0604020202020204"/>
              </a:rPr>
              <a:t>=</a:t>
            </a:r>
            <a:r>
              <a:rPr sz="1800" spc="15" dirty="0">
                <a:latin typeface="Arial" panose="020B0604020202020204"/>
                <a:cs typeface="Arial" panose="020B0604020202020204"/>
              </a:rPr>
              <a:t> </a:t>
            </a:r>
            <a:r>
              <a:rPr sz="1800" spc="-25" dirty="0">
                <a:solidFill>
                  <a:srgbClr val="CC4125"/>
                </a:solidFill>
                <a:latin typeface="Arial" panose="020B0604020202020204"/>
                <a:cs typeface="Arial" panose="020B0604020202020204"/>
              </a:rPr>
              <a:t>0.2</a:t>
            </a:r>
            <a:endParaRPr sz="1800">
              <a:latin typeface="Arial" panose="020B0604020202020204"/>
              <a:cs typeface="Arial" panose="020B0604020202020204"/>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endParaRPr lang="en-US" dirty="0"/>
          </a:p>
        </p:txBody>
      </p:sp>
      <p:pic>
        <p:nvPicPr>
          <p:cNvPr id="19" name="object 2"/>
          <p:cNvPicPr/>
          <p:nvPr/>
        </p:nvPicPr>
        <p:blipFill>
          <a:blip r:embed="rId1" cstate="print"/>
          <a:stretch>
            <a:fillRect/>
          </a:stretch>
        </p:blipFill>
        <p:spPr>
          <a:xfrm>
            <a:off x="990600" y="1143000"/>
            <a:ext cx="3047999" cy="685799"/>
          </a:xfrm>
          <a:prstGeom prst="rect">
            <a:avLst/>
          </a:prstGeom>
        </p:spPr>
      </p:pic>
      <p:grpSp>
        <p:nvGrpSpPr>
          <p:cNvPr id="21" name="object 4"/>
          <p:cNvGrpSpPr/>
          <p:nvPr/>
        </p:nvGrpSpPr>
        <p:grpSpPr>
          <a:xfrm>
            <a:off x="2485529" y="2273422"/>
            <a:ext cx="6452870" cy="2279015"/>
            <a:chOff x="1451979" y="932294"/>
            <a:chExt cx="6452870" cy="2279015"/>
          </a:xfrm>
        </p:grpSpPr>
        <p:pic>
          <p:nvPicPr>
            <p:cNvPr id="22" name="object 5"/>
            <p:cNvPicPr/>
            <p:nvPr/>
          </p:nvPicPr>
          <p:blipFill>
            <a:blip r:embed="rId2" cstate="print"/>
            <a:stretch>
              <a:fillRect/>
            </a:stretch>
          </p:blipFill>
          <p:spPr>
            <a:xfrm>
              <a:off x="1451979" y="932294"/>
              <a:ext cx="6452773" cy="2278414"/>
            </a:xfrm>
            <a:prstGeom prst="rect">
              <a:avLst/>
            </a:prstGeom>
          </p:spPr>
        </p:pic>
        <p:sp>
          <p:nvSpPr>
            <p:cNvPr id="23" name="object 6"/>
            <p:cNvSpPr/>
            <p:nvPr/>
          </p:nvSpPr>
          <p:spPr>
            <a:xfrm>
              <a:off x="1578267" y="2106091"/>
              <a:ext cx="344170" cy="653415"/>
            </a:xfrm>
            <a:custGeom>
              <a:avLst/>
              <a:gdLst/>
              <a:ahLst/>
              <a:cxnLst/>
              <a:rect l="l" t="t" r="r" b="b"/>
              <a:pathLst>
                <a:path w="344169" h="653414">
                  <a:moveTo>
                    <a:pt x="319798" y="0"/>
                  </a:moveTo>
                  <a:lnTo>
                    <a:pt x="0" y="0"/>
                  </a:lnTo>
                  <a:lnTo>
                    <a:pt x="0" y="156298"/>
                  </a:lnTo>
                  <a:lnTo>
                    <a:pt x="319798" y="156298"/>
                  </a:lnTo>
                  <a:lnTo>
                    <a:pt x="319798" y="0"/>
                  </a:lnTo>
                  <a:close/>
                </a:path>
                <a:path w="344169" h="653414">
                  <a:moveTo>
                    <a:pt x="343700" y="497039"/>
                  </a:moveTo>
                  <a:lnTo>
                    <a:pt x="23901" y="497039"/>
                  </a:lnTo>
                  <a:lnTo>
                    <a:pt x="23901" y="653338"/>
                  </a:lnTo>
                  <a:lnTo>
                    <a:pt x="343700" y="653338"/>
                  </a:lnTo>
                  <a:lnTo>
                    <a:pt x="343700" y="497039"/>
                  </a:lnTo>
                  <a:close/>
                </a:path>
              </a:pathLst>
            </a:custGeom>
            <a:solidFill>
              <a:srgbClr val="FFFFFF"/>
            </a:solidFill>
          </p:spPr>
          <p:txBody>
            <a:bodyPr wrap="square" lIns="0" tIns="0" rIns="0" bIns="0" rtlCol="0"/>
            <a:lstStyle/>
            <a:p/>
          </p:txBody>
        </p:sp>
        <p:sp>
          <p:nvSpPr>
            <p:cNvPr id="25" name="object 7"/>
            <p:cNvSpPr/>
            <p:nvPr/>
          </p:nvSpPr>
          <p:spPr>
            <a:xfrm>
              <a:off x="4493899" y="1816924"/>
              <a:ext cx="3027680" cy="1147445"/>
            </a:xfrm>
            <a:custGeom>
              <a:avLst/>
              <a:gdLst/>
              <a:ahLst/>
              <a:cxnLst/>
              <a:rect l="l" t="t" r="r" b="b"/>
              <a:pathLst>
                <a:path w="3027679" h="1147445">
                  <a:moveTo>
                    <a:pt x="0" y="0"/>
                  </a:moveTo>
                  <a:lnTo>
                    <a:pt x="3027299" y="0"/>
                  </a:lnTo>
                  <a:lnTo>
                    <a:pt x="3027299" y="1147199"/>
                  </a:lnTo>
                  <a:lnTo>
                    <a:pt x="0" y="1147199"/>
                  </a:lnTo>
                  <a:lnTo>
                    <a:pt x="0" y="0"/>
                  </a:lnTo>
                  <a:close/>
                </a:path>
              </a:pathLst>
            </a:custGeom>
            <a:ln w="19049">
              <a:solidFill>
                <a:srgbClr val="0000FF"/>
              </a:solidFill>
            </a:ln>
          </p:spPr>
          <p:txBody>
            <a:bodyPr wrap="square" lIns="0" tIns="0" rIns="0" bIns="0" rtlCol="0"/>
            <a:lstStyle/>
            <a:p/>
          </p:txBody>
        </p:sp>
      </p:grpSp>
      <p:sp>
        <p:nvSpPr>
          <p:cNvPr id="26" name="object 8"/>
          <p:cNvSpPr txBox="1"/>
          <p:nvPr/>
        </p:nvSpPr>
        <p:spPr>
          <a:xfrm>
            <a:off x="5541574" y="3221934"/>
            <a:ext cx="3004185" cy="299720"/>
          </a:xfrm>
          <a:prstGeom prst="rect">
            <a:avLst/>
          </a:prstGeom>
        </p:spPr>
        <p:txBody>
          <a:bodyPr vert="horz" wrap="square" lIns="0" tIns="12700" rIns="0" bIns="0" rtlCol="0">
            <a:spAutoFit/>
          </a:bodyPr>
          <a:lstStyle/>
          <a:p>
            <a:pPr marR="121285" algn="ctr">
              <a:lnSpc>
                <a:spcPct val="100000"/>
              </a:lnSpc>
              <a:spcBef>
                <a:spcPts val="100"/>
              </a:spcBef>
            </a:pPr>
            <a:r>
              <a:rPr sz="1800" spc="-10" dirty="0">
                <a:solidFill>
                  <a:srgbClr val="0000FF"/>
                </a:solidFill>
                <a:latin typeface="Arial" panose="020B0604020202020204"/>
                <a:cs typeface="Arial" panose="020B0604020202020204"/>
              </a:rPr>
              <a:t>Sigmoid</a:t>
            </a:r>
            <a:endParaRPr sz="1800">
              <a:latin typeface="Arial" panose="020B0604020202020204"/>
              <a:cs typeface="Arial" panose="020B0604020202020204"/>
            </a:endParaRPr>
          </a:p>
        </p:txBody>
      </p:sp>
      <p:grpSp>
        <p:nvGrpSpPr>
          <p:cNvPr id="27" name="object 9"/>
          <p:cNvGrpSpPr/>
          <p:nvPr/>
        </p:nvGrpSpPr>
        <p:grpSpPr>
          <a:xfrm>
            <a:off x="5122024" y="2245703"/>
            <a:ext cx="3858260" cy="1772285"/>
            <a:chOff x="4088474" y="904575"/>
            <a:chExt cx="3858260" cy="1772285"/>
          </a:xfrm>
        </p:grpSpPr>
        <p:pic>
          <p:nvPicPr>
            <p:cNvPr id="28" name="object 10"/>
            <p:cNvPicPr/>
            <p:nvPr/>
          </p:nvPicPr>
          <p:blipFill>
            <a:blip r:embed="rId3" cstate="print"/>
            <a:stretch>
              <a:fillRect/>
            </a:stretch>
          </p:blipFill>
          <p:spPr>
            <a:xfrm>
              <a:off x="4769950" y="914100"/>
              <a:ext cx="1581149" cy="619124"/>
            </a:xfrm>
            <a:prstGeom prst="rect">
              <a:avLst/>
            </a:prstGeom>
          </p:spPr>
        </p:pic>
        <p:sp>
          <p:nvSpPr>
            <p:cNvPr id="29" name="object 11"/>
            <p:cNvSpPr/>
            <p:nvPr/>
          </p:nvSpPr>
          <p:spPr>
            <a:xfrm>
              <a:off x="4765187" y="909337"/>
              <a:ext cx="1590675" cy="628650"/>
            </a:xfrm>
            <a:custGeom>
              <a:avLst/>
              <a:gdLst/>
              <a:ahLst/>
              <a:cxnLst/>
              <a:rect l="l" t="t" r="r" b="b"/>
              <a:pathLst>
                <a:path w="1590675" h="628650">
                  <a:moveTo>
                    <a:pt x="0" y="0"/>
                  </a:moveTo>
                  <a:lnTo>
                    <a:pt x="1590674" y="0"/>
                  </a:lnTo>
                  <a:lnTo>
                    <a:pt x="1590674" y="628649"/>
                  </a:lnTo>
                  <a:lnTo>
                    <a:pt x="0" y="628649"/>
                  </a:lnTo>
                  <a:lnTo>
                    <a:pt x="0" y="0"/>
                  </a:lnTo>
                  <a:close/>
                </a:path>
              </a:pathLst>
            </a:custGeom>
            <a:ln w="9524">
              <a:solidFill>
                <a:srgbClr val="0000FF"/>
              </a:solidFill>
            </a:ln>
          </p:spPr>
          <p:txBody>
            <a:bodyPr wrap="square" lIns="0" tIns="0" rIns="0" bIns="0" rtlCol="0"/>
            <a:lstStyle/>
            <a:p/>
          </p:txBody>
        </p:sp>
        <p:sp>
          <p:nvSpPr>
            <p:cNvPr id="30" name="object 12"/>
            <p:cNvSpPr/>
            <p:nvPr/>
          </p:nvSpPr>
          <p:spPr>
            <a:xfrm>
              <a:off x="7550074" y="2446536"/>
              <a:ext cx="386715" cy="220979"/>
            </a:xfrm>
            <a:custGeom>
              <a:avLst/>
              <a:gdLst/>
              <a:ahLst/>
              <a:cxnLst/>
              <a:rect l="l" t="t" r="r" b="b"/>
              <a:pathLst>
                <a:path w="386715" h="220980">
                  <a:moveTo>
                    <a:pt x="0" y="0"/>
                  </a:moveTo>
                  <a:lnTo>
                    <a:pt x="386699" y="0"/>
                  </a:lnTo>
                  <a:lnTo>
                    <a:pt x="386699" y="220499"/>
                  </a:lnTo>
                  <a:lnTo>
                    <a:pt x="0" y="220499"/>
                  </a:lnTo>
                  <a:lnTo>
                    <a:pt x="0" y="0"/>
                  </a:lnTo>
                  <a:close/>
                </a:path>
              </a:pathLst>
            </a:custGeom>
            <a:ln w="19049">
              <a:solidFill>
                <a:srgbClr val="FF0000"/>
              </a:solidFill>
            </a:ln>
          </p:spPr>
          <p:txBody>
            <a:bodyPr wrap="square" lIns="0" tIns="0" rIns="0" bIns="0" rtlCol="0"/>
            <a:lstStyle/>
            <a:p/>
          </p:txBody>
        </p:sp>
        <p:sp>
          <p:nvSpPr>
            <p:cNvPr id="41" name="object 13"/>
            <p:cNvSpPr/>
            <p:nvPr/>
          </p:nvSpPr>
          <p:spPr>
            <a:xfrm>
              <a:off x="4097999" y="2210416"/>
              <a:ext cx="386715" cy="220979"/>
            </a:xfrm>
            <a:custGeom>
              <a:avLst/>
              <a:gdLst/>
              <a:ahLst/>
              <a:cxnLst/>
              <a:rect l="l" t="t" r="r" b="b"/>
              <a:pathLst>
                <a:path w="386714" h="220980">
                  <a:moveTo>
                    <a:pt x="0" y="0"/>
                  </a:moveTo>
                  <a:lnTo>
                    <a:pt x="386699" y="0"/>
                  </a:lnTo>
                  <a:lnTo>
                    <a:pt x="386699" y="220499"/>
                  </a:lnTo>
                  <a:lnTo>
                    <a:pt x="0" y="220499"/>
                  </a:lnTo>
                  <a:lnTo>
                    <a:pt x="0" y="0"/>
                  </a:lnTo>
                  <a:close/>
                </a:path>
              </a:pathLst>
            </a:custGeom>
            <a:ln w="19049">
              <a:solidFill>
                <a:srgbClr val="6AA84F"/>
              </a:solidFill>
            </a:ln>
          </p:spPr>
          <p:txBody>
            <a:bodyPr wrap="square" lIns="0" tIns="0" rIns="0" bIns="0" rtlCol="0"/>
            <a:lstStyle/>
            <a:p/>
          </p:txBody>
        </p:sp>
        <p:sp>
          <p:nvSpPr>
            <p:cNvPr id="42" name="object 14"/>
            <p:cNvSpPr/>
            <p:nvPr/>
          </p:nvSpPr>
          <p:spPr>
            <a:xfrm>
              <a:off x="7550074" y="2210416"/>
              <a:ext cx="386715" cy="220979"/>
            </a:xfrm>
            <a:custGeom>
              <a:avLst/>
              <a:gdLst/>
              <a:ahLst/>
              <a:cxnLst/>
              <a:rect l="l" t="t" r="r" b="b"/>
              <a:pathLst>
                <a:path w="386715" h="220980">
                  <a:moveTo>
                    <a:pt x="0" y="0"/>
                  </a:moveTo>
                  <a:lnTo>
                    <a:pt x="386699" y="0"/>
                  </a:lnTo>
                  <a:lnTo>
                    <a:pt x="386699" y="220499"/>
                  </a:lnTo>
                  <a:lnTo>
                    <a:pt x="0" y="220499"/>
                  </a:lnTo>
                  <a:lnTo>
                    <a:pt x="0" y="0"/>
                  </a:lnTo>
                  <a:close/>
                </a:path>
              </a:pathLst>
            </a:custGeom>
            <a:ln w="19049">
              <a:solidFill>
                <a:srgbClr val="9900FF"/>
              </a:solidFill>
            </a:ln>
          </p:spPr>
          <p:txBody>
            <a:bodyPr wrap="square" lIns="0" tIns="0" rIns="0" bIns="0" rtlCol="0"/>
            <a:lstStyle/>
            <a:p/>
          </p:txBody>
        </p:sp>
      </p:grpSp>
      <p:sp>
        <p:nvSpPr>
          <p:cNvPr id="43" name="object 15"/>
          <p:cNvSpPr txBox="1"/>
          <p:nvPr/>
        </p:nvSpPr>
        <p:spPr>
          <a:xfrm>
            <a:off x="4688924" y="2271521"/>
            <a:ext cx="850900" cy="574040"/>
          </a:xfrm>
          <a:prstGeom prst="rect">
            <a:avLst/>
          </a:prstGeom>
        </p:spPr>
        <p:txBody>
          <a:bodyPr vert="horz" wrap="square" lIns="0" tIns="12700" rIns="0" bIns="0" rtlCol="0">
            <a:spAutoFit/>
          </a:bodyPr>
          <a:lstStyle/>
          <a:p>
            <a:pPr marL="12700" marR="5080">
              <a:lnSpc>
                <a:spcPct val="100000"/>
              </a:lnSpc>
              <a:spcBef>
                <a:spcPts val="100"/>
              </a:spcBef>
            </a:pPr>
            <a:r>
              <a:rPr sz="1800" spc="-10" dirty="0">
                <a:solidFill>
                  <a:srgbClr val="0000FF"/>
                </a:solidFill>
                <a:latin typeface="Arial" panose="020B0604020202020204"/>
                <a:cs typeface="Arial" panose="020B0604020202020204"/>
              </a:rPr>
              <a:t>Sigmoid function</a:t>
            </a:r>
            <a:endParaRPr sz="1800">
              <a:latin typeface="Arial" panose="020B0604020202020204"/>
              <a:cs typeface="Arial" panose="020B0604020202020204"/>
            </a:endParaRPr>
          </a:p>
        </p:txBody>
      </p:sp>
      <p:pic>
        <p:nvPicPr>
          <p:cNvPr id="44" name="object 16"/>
          <p:cNvPicPr/>
          <p:nvPr/>
        </p:nvPicPr>
        <p:blipFill>
          <a:blip r:embed="rId4" cstate="print"/>
          <a:stretch>
            <a:fillRect/>
          </a:stretch>
        </p:blipFill>
        <p:spPr>
          <a:xfrm>
            <a:off x="3070487" y="5034190"/>
            <a:ext cx="6747575" cy="619124"/>
          </a:xfrm>
          <a:prstGeom prst="rect">
            <a:avLst/>
          </a:prstGeom>
        </p:spPr>
      </p:pic>
      <p:sp>
        <p:nvSpPr>
          <p:cNvPr id="45" name="object 17"/>
          <p:cNvSpPr txBox="1"/>
          <p:nvPr/>
        </p:nvSpPr>
        <p:spPr>
          <a:xfrm>
            <a:off x="1466063" y="5050472"/>
            <a:ext cx="1384300" cy="574040"/>
          </a:xfrm>
          <a:prstGeom prst="rect">
            <a:avLst/>
          </a:prstGeom>
        </p:spPr>
        <p:txBody>
          <a:bodyPr vert="horz" wrap="square" lIns="0" tIns="12700" rIns="0" bIns="0" rtlCol="0">
            <a:spAutoFit/>
          </a:bodyPr>
          <a:lstStyle/>
          <a:p>
            <a:pPr marL="12700" marR="5080">
              <a:lnSpc>
                <a:spcPct val="100000"/>
              </a:lnSpc>
              <a:spcBef>
                <a:spcPts val="100"/>
              </a:spcBef>
            </a:pPr>
            <a:r>
              <a:rPr sz="1800" dirty="0">
                <a:solidFill>
                  <a:srgbClr val="0000FF"/>
                </a:solidFill>
                <a:latin typeface="Arial" panose="020B0604020202020204"/>
                <a:cs typeface="Arial" panose="020B0604020202020204"/>
              </a:rPr>
              <a:t>Sigmoid</a:t>
            </a:r>
            <a:r>
              <a:rPr sz="1800" spc="-35" dirty="0">
                <a:solidFill>
                  <a:srgbClr val="0000FF"/>
                </a:solidFill>
                <a:latin typeface="Arial" panose="020B0604020202020204"/>
                <a:cs typeface="Arial" panose="020B0604020202020204"/>
              </a:rPr>
              <a:t> </a:t>
            </a:r>
            <a:r>
              <a:rPr sz="1800" spc="-10" dirty="0">
                <a:solidFill>
                  <a:srgbClr val="0000FF"/>
                </a:solidFill>
                <a:latin typeface="Arial" panose="020B0604020202020204"/>
                <a:cs typeface="Arial" panose="020B0604020202020204"/>
              </a:rPr>
              <a:t>local gradient:</a:t>
            </a:r>
            <a:endParaRPr sz="1800">
              <a:latin typeface="Arial" panose="020B0604020202020204"/>
              <a:cs typeface="Arial" panose="020B0604020202020204"/>
            </a:endParaRPr>
          </a:p>
        </p:txBody>
      </p:sp>
      <p:sp>
        <p:nvSpPr>
          <p:cNvPr id="46" name="object 18"/>
          <p:cNvSpPr txBox="1"/>
          <p:nvPr/>
        </p:nvSpPr>
        <p:spPr>
          <a:xfrm>
            <a:off x="7620000" y="1524000"/>
            <a:ext cx="2216150" cy="1488440"/>
          </a:xfrm>
          <a:prstGeom prst="rect">
            <a:avLst/>
          </a:prstGeom>
        </p:spPr>
        <p:txBody>
          <a:bodyPr vert="horz" wrap="square" lIns="0" tIns="12700" rIns="0" bIns="0" rtlCol="0">
            <a:spAutoFit/>
          </a:bodyPr>
          <a:lstStyle/>
          <a:p>
            <a:pPr marL="12700" marR="5080">
              <a:lnSpc>
                <a:spcPct val="100000"/>
              </a:lnSpc>
              <a:spcBef>
                <a:spcPts val="100"/>
              </a:spcBef>
            </a:pPr>
            <a:r>
              <a:rPr sz="1600" dirty="0">
                <a:solidFill>
                  <a:srgbClr val="0000FF"/>
                </a:solidFill>
                <a:latin typeface="Arial" panose="020B0604020202020204"/>
                <a:cs typeface="Arial" panose="020B0604020202020204"/>
              </a:rPr>
              <a:t>Computational</a:t>
            </a:r>
            <a:r>
              <a:rPr sz="1600" spc="-65" dirty="0">
                <a:solidFill>
                  <a:srgbClr val="0000FF"/>
                </a:solidFill>
                <a:latin typeface="Arial" panose="020B0604020202020204"/>
                <a:cs typeface="Arial" panose="020B0604020202020204"/>
              </a:rPr>
              <a:t> </a:t>
            </a:r>
            <a:r>
              <a:rPr sz="1600" spc="-10" dirty="0">
                <a:solidFill>
                  <a:srgbClr val="0000FF"/>
                </a:solidFill>
                <a:latin typeface="Arial" panose="020B0604020202020204"/>
                <a:cs typeface="Arial" panose="020B0604020202020204"/>
              </a:rPr>
              <a:t>graph </a:t>
            </a:r>
            <a:r>
              <a:rPr sz="1600" dirty="0">
                <a:solidFill>
                  <a:srgbClr val="0000FF"/>
                </a:solidFill>
                <a:latin typeface="Arial" panose="020B0604020202020204"/>
                <a:cs typeface="Arial" panose="020B0604020202020204"/>
              </a:rPr>
              <a:t>representation</a:t>
            </a:r>
            <a:r>
              <a:rPr sz="1600" spc="-30"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may</a:t>
            </a:r>
            <a:r>
              <a:rPr sz="1600" spc="-15" dirty="0">
                <a:solidFill>
                  <a:srgbClr val="0000FF"/>
                </a:solidFill>
                <a:latin typeface="Arial" panose="020B0604020202020204"/>
                <a:cs typeface="Arial" panose="020B0604020202020204"/>
              </a:rPr>
              <a:t> </a:t>
            </a:r>
            <a:r>
              <a:rPr sz="1600" spc="-25" dirty="0">
                <a:solidFill>
                  <a:srgbClr val="0000FF"/>
                </a:solidFill>
                <a:latin typeface="Arial" panose="020B0604020202020204"/>
                <a:cs typeface="Arial" panose="020B0604020202020204"/>
              </a:rPr>
              <a:t>not </a:t>
            </a:r>
            <a:r>
              <a:rPr sz="1600" dirty="0">
                <a:solidFill>
                  <a:srgbClr val="0000FF"/>
                </a:solidFill>
                <a:latin typeface="Arial" panose="020B0604020202020204"/>
                <a:cs typeface="Arial" panose="020B0604020202020204"/>
              </a:rPr>
              <a:t>be</a:t>
            </a:r>
            <a:r>
              <a:rPr sz="1600" spc="-25"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unique.</a:t>
            </a:r>
            <a:r>
              <a:rPr sz="1600" spc="-25"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Choose</a:t>
            </a:r>
            <a:r>
              <a:rPr sz="1600" spc="-25" dirty="0">
                <a:solidFill>
                  <a:srgbClr val="0000FF"/>
                </a:solidFill>
                <a:latin typeface="Arial" panose="020B0604020202020204"/>
                <a:cs typeface="Arial" panose="020B0604020202020204"/>
              </a:rPr>
              <a:t> one </a:t>
            </a:r>
            <a:r>
              <a:rPr sz="1600" dirty="0">
                <a:solidFill>
                  <a:srgbClr val="0000FF"/>
                </a:solidFill>
                <a:latin typeface="Arial" panose="020B0604020202020204"/>
                <a:cs typeface="Arial" panose="020B0604020202020204"/>
              </a:rPr>
              <a:t>where</a:t>
            </a:r>
            <a:r>
              <a:rPr sz="1600" spc="-35"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local</a:t>
            </a:r>
            <a:r>
              <a:rPr sz="1600" spc="-30"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gradients</a:t>
            </a:r>
            <a:r>
              <a:rPr sz="1600" spc="-30" dirty="0">
                <a:solidFill>
                  <a:srgbClr val="0000FF"/>
                </a:solidFill>
                <a:latin typeface="Arial" panose="020B0604020202020204"/>
                <a:cs typeface="Arial" panose="020B0604020202020204"/>
              </a:rPr>
              <a:t> </a:t>
            </a:r>
            <a:r>
              <a:rPr sz="1600" spc="-25" dirty="0">
                <a:solidFill>
                  <a:srgbClr val="0000FF"/>
                </a:solidFill>
                <a:latin typeface="Arial" panose="020B0604020202020204"/>
                <a:cs typeface="Arial" panose="020B0604020202020204"/>
              </a:rPr>
              <a:t>at </a:t>
            </a:r>
            <a:r>
              <a:rPr sz="1600" dirty="0">
                <a:solidFill>
                  <a:srgbClr val="0000FF"/>
                </a:solidFill>
                <a:latin typeface="Arial" panose="020B0604020202020204"/>
                <a:cs typeface="Arial" panose="020B0604020202020204"/>
              </a:rPr>
              <a:t>each</a:t>
            </a:r>
            <a:r>
              <a:rPr sz="1600" spc="-15"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node</a:t>
            </a:r>
            <a:r>
              <a:rPr sz="1600" spc="-15"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can</a:t>
            </a:r>
            <a:r>
              <a:rPr sz="1600" spc="-15"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be</a:t>
            </a:r>
            <a:r>
              <a:rPr sz="1600" spc="-10" dirty="0">
                <a:solidFill>
                  <a:srgbClr val="0000FF"/>
                </a:solidFill>
                <a:latin typeface="Arial" panose="020B0604020202020204"/>
                <a:cs typeface="Arial" panose="020B0604020202020204"/>
              </a:rPr>
              <a:t> easily expressed!</a:t>
            </a:r>
            <a:endParaRPr sz="1600">
              <a:latin typeface="Arial" panose="020B0604020202020204"/>
              <a:cs typeface="Arial" panose="020B0604020202020204"/>
            </a:endParaRPr>
          </a:p>
        </p:txBody>
      </p:sp>
      <p:sp>
        <p:nvSpPr>
          <p:cNvPr id="47" name="object 19"/>
          <p:cNvSpPr txBox="1"/>
          <p:nvPr/>
        </p:nvSpPr>
        <p:spPr>
          <a:xfrm>
            <a:off x="5373525" y="4294359"/>
            <a:ext cx="3721735" cy="574040"/>
          </a:xfrm>
          <a:prstGeom prst="rect">
            <a:avLst/>
          </a:prstGeom>
        </p:spPr>
        <p:txBody>
          <a:bodyPr vert="horz" wrap="square" lIns="0" tIns="12700" rIns="0" bIns="0" rtlCol="0">
            <a:spAutoFit/>
          </a:bodyPr>
          <a:lstStyle/>
          <a:p>
            <a:pPr marL="12700" marR="5080">
              <a:lnSpc>
                <a:spcPct val="100000"/>
              </a:lnSpc>
              <a:spcBef>
                <a:spcPts val="100"/>
              </a:spcBef>
            </a:pPr>
            <a:r>
              <a:rPr sz="1800" dirty="0">
                <a:solidFill>
                  <a:srgbClr val="FF0000"/>
                </a:solidFill>
                <a:latin typeface="Arial" panose="020B0604020202020204"/>
                <a:cs typeface="Arial" panose="020B0604020202020204"/>
              </a:rPr>
              <a:t>[upstream</a:t>
            </a:r>
            <a:r>
              <a:rPr sz="1800" spc="-30" dirty="0">
                <a:solidFill>
                  <a:srgbClr val="FF0000"/>
                </a:solidFill>
                <a:latin typeface="Arial" panose="020B0604020202020204"/>
                <a:cs typeface="Arial" panose="020B0604020202020204"/>
              </a:rPr>
              <a:t> </a:t>
            </a:r>
            <a:r>
              <a:rPr sz="1800" dirty="0">
                <a:solidFill>
                  <a:srgbClr val="FF0000"/>
                </a:solidFill>
                <a:latin typeface="Arial" panose="020B0604020202020204"/>
                <a:cs typeface="Arial" panose="020B0604020202020204"/>
              </a:rPr>
              <a:t>gradient]</a:t>
            </a:r>
            <a:r>
              <a:rPr sz="1800" spc="-20" dirty="0">
                <a:solidFill>
                  <a:srgbClr val="FF0000"/>
                </a:solidFill>
                <a:latin typeface="Arial" panose="020B0604020202020204"/>
                <a:cs typeface="Arial" panose="020B0604020202020204"/>
              </a:rPr>
              <a:t> </a:t>
            </a:r>
            <a:r>
              <a:rPr sz="1800" dirty="0">
                <a:latin typeface="Arial" panose="020B0604020202020204"/>
                <a:cs typeface="Arial" panose="020B0604020202020204"/>
              </a:rPr>
              <a:t>x</a:t>
            </a:r>
            <a:r>
              <a:rPr sz="1800" spc="-25" dirty="0">
                <a:latin typeface="Arial" panose="020B0604020202020204"/>
                <a:cs typeface="Arial" panose="020B0604020202020204"/>
              </a:rPr>
              <a:t> </a:t>
            </a:r>
            <a:r>
              <a:rPr sz="1800" dirty="0">
                <a:latin typeface="Arial" panose="020B0604020202020204"/>
                <a:cs typeface="Arial" panose="020B0604020202020204"/>
              </a:rPr>
              <a:t>[local</a:t>
            </a:r>
            <a:r>
              <a:rPr sz="1800" spc="-25" dirty="0">
                <a:latin typeface="Arial" panose="020B0604020202020204"/>
                <a:cs typeface="Arial" panose="020B0604020202020204"/>
              </a:rPr>
              <a:t> </a:t>
            </a:r>
            <a:r>
              <a:rPr sz="1800" spc="-10" dirty="0">
                <a:latin typeface="Arial" panose="020B0604020202020204"/>
                <a:cs typeface="Arial" panose="020B0604020202020204"/>
              </a:rPr>
              <a:t>gradient] </a:t>
            </a:r>
            <a:r>
              <a:rPr sz="1800" dirty="0">
                <a:solidFill>
                  <a:srgbClr val="FF0000"/>
                </a:solidFill>
                <a:latin typeface="Arial" panose="020B0604020202020204"/>
                <a:cs typeface="Arial" panose="020B0604020202020204"/>
              </a:rPr>
              <a:t>[1.00]</a:t>
            </a:r>
            <a:r>
              <a:rPr sz="1800" spc="-10" dirty="0">
                <a:solidFill>
                  <a:srgbClr val="FF0000"/>
                </a:solidFill>
                <a:latin typeface="Arial" panose="020B0604020202020204"/>
                <a:cs typeface="Arial" panose="020B0604020202020204"/>
              </a:rPr>
              <a:t> </a:t>
            </a:r>
            <a:r>
              <a:rPr sz="1800" dirty="0">
                <a:latin typeface="Arial" panose="020B0604020202020204"/>
                <a:cs typeface="Arial" panose="020B0604020202020204"/>
              </a:rPr>
              <a:t>x</a:t>
            </a:r>
            <a:r>
              <a:rPr sz="1800" spc="-15" dirty="0">
                <a:latin typeface="Arial" panose="020B0604020202020204"/>
                <a:cs typeface="Arial" panose="020B0604020202020204"/>
              </a:rPr>
              <a:t> </a:t>
            </a:r>
            <a:r>
              <a:rPr sz="1800" dirty="0">
                <a:latin typeface="Arial" panose="020B0604020202020204"/>
                <a:cs typeface="Arial" panose="020B0604020202020204"/>
              </a:rPr>
              <a:t>[(1</a:t>
            </a:r>
            <a:r>
              <a:rPr sz="1800" spc="-15" dirty="0">
                <a:latin typeface="Arial" panose="020B0604020202020204"/>
                <a:cs typeface="Arial" panose="020B0604020202020204"/>
              </a:rPr>
              <a:t> </a:t>
            </a:r>
            <a:r>
              <a:rPr sz="1800" dirty="0">
                <a:latin typeface="Arial" panose="020B0604020202020204"/>
                <a:cs typeface="Arial" panose="020B0604020202020204"/>
              </a:rPr>
              <a:t>- </a:t>
            </a:r>
            <a:r>
              <a:rPr sz="1800" dirty="0">
                <a:solidFill>
                  <a:srgbClr val="9900FF"/>
                </a:solidFill>
                <a:latin typeface="Arial" panose="020B0604020202020204"/>
                <a:cs typeface="Arial" panose="020B0604020202020204"/>
              </a:rPr>
              <a:t>0.73</a:t>
            </a:r>
            <a:r>
              <a:rPr sz="1800" dirty="0">
                <a:latin typeface="Arial" panose="020B0604020202020204"/>
                <a:cs typeface="Arial" panose="020B0604020202020204"/>
              </a:rPr>
              <a:t>)</a:t>
            </a:r>
            <a:r>
              <a:rPr sz="1800" spc="-15" dirty="0">
                <a:latin typeface="Arial" panose="020B0604020202020204"/>
                <a:cs typeface="Arial" panose="020B0604020202020204"/>
              </a:rPr>
              <a:t> </a:t>
            </a:r>
            <a:r>
              <a:rPr sz="1800" dirty="0">
                <a:latin typeface="Arial" panose="020B0604020202020204"/>
                <a:cs typeface="Arial" panose="020B0604020202020204"/>
              </a:rPr>
              <a:t>(</a:t>
            </a:r>
            <a:r>
              <a:rPr sz="1800" dirty="0">
                <a:solidFill>
                  <a:srgbClr val="9900FF"/>
                </a:solidFill>
                <a:latin typeface="Arial" panose="020B0604020202020204"/>
                <a:cs typeface="Arial" panose="020B0604020202020204"/>
              </a:rPr>
              <a:t>0.73</a:t>
            </a:r>
            <a:r>
              <a:rPr sz="1800" dirty="0">
                <a:latin typeface="Arial" panose="020B0604020202020204"/>
                <a:cs typeface="Arial" panose="020B0604020202020204"/>
              </a:rPr>
              <a:t>)]</a:t>
            </a:r>
            <a:r>
              <a:rPr sz="1800" spc="-15" dirty="0">
                <a:latin typeface="Arial" panose="020B0604020202020204"/>
                <a:cs typeface="Arial" panose="020B0604020202020204"/>
              </a:rPr>
              <a:t> </a:t>
            </a:r>
            <a:r>
              <a:rPr sz="1800" dirty="0">
                <a:latin typeface="Arial" panose="020B0604020202020204"/>
                <a:cs typeface="Arial" panose="020B0604020202020204"/>
              </a:rPr>
              <a:t>=</a:t>
            </a:r>
            <a:r>
              <a:rPr sz="1800" spc="-5" dirty="0">
                <a:latin typeface="Arial" panose="020B0604020202020204"/>
                <a:cs typeface="Arial" panose="020B0604020202020204"/>
              </a:rPr>
              <a:t> </a:t>
            </a:r>
            <a:r>
              <a:rPr sz="1800" spc="-25" dirty="0">
                <a:solidFill>
                  <a:srgbClr val="CC4125"/>
                </a:solidFill>
                <a:latin typeface="Arial" panose="020B0604020202020204"/>
                <a:cs typeface="Arial" panose="020B0604020202020204"/>
              </a:rPr>
              <a:t>0.2</a:t>
            </a:r>
            <a:endParaRPr sz="1800">
              <a:latin typeface="Arial" panose="020B0604020202020204"/>
              <a:cs typeface="Arial" panose="020B0604020202020204"/>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1"/>
            <a:ext cx="10972800" cy="733410"/>
          </a:xfrm>
        </p:spPr>
        <p:txBody>
          <a:bodyPr/>
          <a:lstStyle/>
          <a:p>
            <a:r>
              <a:rPr lang="en-US" dirty="0"/>
              <a:t>Patterns in gradient flow</a:t>
            </a:r>
            <a:endParaRPr lang="en-US" dirty="0"/>
          </a:p>
        </p:txBody>
      </p:sp>
      <p:sp>
        <p:nvSpPr>
          <p:cNvPr id="17" name="object 2"/>
          <p:cNvSpPr txBox="1"/>
          <p:nvPr/>
        </p:nvSpPr>
        <p:spPr>
          <a:xfrm>
            <a:off x="2501000" y="1512735"/>
            <a:ext cx="2959100" cy="791845"/>
          </a:xfrm>
          <a:prstGeom prst="rect">
            <a:avLst/>
          </a:prstGeom>
        </p:spPr>
        <p:txBody>
          <a:bodyPr vert="horz" wrap="square" lIns="0" tIns="12700" rIns="0" bIns="0" rtlCol="0">
            <a:spAutoFit/>
          </a:bodyPr>
          <a:lstStyle/>
          <a:p>
            <a:pPr marL="638175" marR="5080" indent="-626110">
              <a:lnSpc>
                <a:spcPct val="140000"/>
              </a:lnSpc>
              <a:spcBef>
                <a:spcPts val="100"/>
              </a:spcBef>
            </a:pPr>
            <a:r>
              <a:rPr sz="1800" b="1" dirty="0">
                <a:latin typeface="Arial" panose="020B0604020202020204"/>
                <a:cs typeface="Arial" panose="020B0604020202020204"/>
              </a:rPr>
              <a:t>add</a:t>
            </a:r>
            <a:r>
              <a:rPr sz="1800" b="1" spc="-35" dirty="0">
                <a:latin typeface="Arial" panose="020B0604020202020204"/>
                <a:cs typeface="Arial" panose="020B0604020202020204"/>
              </a:rPr>
              <a:t> </a:t>
            </a:r>
            <a:r>
              <a:rPr sz="1800" dirty="0">
                <a:latin typeface="Arial" panose="020B0604020202020204"/>
                <a:cs typeface="Arial" panose="020B0604020202020204"/>
              </a:rPr>
              <a:t>gate:</a:t>
            </a:r>
            <a:r>
              <a:rPr sz="1800" spc="-25" dirty="0">
                <a:latin typeface="Arial" panose="020B0604020202020204"/>
                <a:cs typeface="Arial" panose="020B0604020202020204"/>
              </a:rPr>
              <a:t> </a:t>
            </a:r>
            <a:r>
              <a:rPr sz="1800" dirty="0">
                <a:latin typeface="Arial" panose="020B0604020202020204"/>
                <a:cs typeface="Arial" panose="020B0604020202020204"/>
              </a:rPr>
              <a:t>gradient</a:t>
            </a:r>
            <a:r>
              <a:rPr sz="1800" spc="-25" dirty="0">
                <a:latin typeface="Arial" panose="020B0604020202020204"/>
                <a:cs typeface="Arial" panose="020B0604020202020204"/>
              </a:rPr>
              <a:t> </a:t>
            </a:r>
            <a:r>
              <a:rPr sz="1800" spc="-10" dirty="0">
                <a:latin typeface="Arial" panose="020B0604020202020204"/>
                <a:cs typeface="Arial" panose="020B0604020202020204"/>
              </a:rPr>
              <a:t>distributor </a:t>
            </a:r>
            <a:r>
              <a:rPr sz="1800" spc="-50" dirty="0">
                <a:solidFill>
                  <a:srgbClr val="6AA84F"/>
                </a:solidFill>
                <a:latin typeface="Arial" panose="020B0604020202020204"/>
                <a:cs typeface="Arial" panose="020B0604020202020204"/>
              </a:rPr>
              <a:t>3</a:t>
            </a:r>
            <a:endParaRPr sz="1800" dirty="0">
              <a:latin typeface="Arial" panose="020B0604020202020204"/>
              <a:cs typeface="Arial" panose="020B0604020202020204"/>
            </a:endParaRPr>
          </a:p>
        </p:txBody>
      </p:sp>
      <p:sp>
        <p:nvSpPr>
          <p:cNvPr id="18" name="object 4"/>
          <p:cNvSpPr/>
          <p:nvPr/>
        </p:nvSpPr>
        <p:spPr>
          <a:xfrm>
            <a:off x="3916719" y="2515205"/>
            <a:ext cx="452120" cy="452120"/>
          </a:xfrm>
          <a:custGeom>
            <a:avLst/>
            <a:gdLst/>
            <a:ahLst/>
            <a:cxnLst/>
            <a:rect l="l" t="t" r="r" b="b"/>
            <a:pathLst>
              <a:path w="452119" h="452119">
                <a:moveTo>
                  <a:pt x="0" y="226049"/>
                </a:moveTo>
                <a:lnTo>
                  <a:pt x="4592" y="180493"/>
                </a:lnTo>
                <a:lnTo>
                  <a:pt x="17764" y="138061"/>
                </a:lnTo>
                <a:lnTo>
                  <a:pt x="38605" y="99663"/>
                </a:lnTo>
                <a:lnTo>
                  <a:pt x="66208" y="66208"/>
                </a:lnTo>
                <a:lnTo>
                  <a:pt x="99663" y="38605"/>
                </a:lnTo>
                <a:lnTo>
                  <a:pt x="138061" y="17764"/>
                </a:lnTo>
                <a:lnTo>
                  <a:pt x="180493" y="4592"/>
                </a:lnTo>
                <a:lnTo>
                  <a:pt x="226049" y="0"/>
                </a:lnTo>
                <a:lnTo>
                  <a:pt x="270356" y="4383"/>
                </a:lnTo>
                <a:lnTo>
                  <a:pt x="312555" y="17207"/>
                </a:lnTo>
                <a:lnTo>
                  <a:pt x="351462" y="37979"/>
                </a:lnTo>
                <a:lnTo>
                  <a:pt x="385891" y="66208"/>
                </a:lnTo>
                <a:lnTo>
                  <a:pt x="414120" y="100637"/>
                </a:lnTo>
                <a:lnTo>
                  <a:pt x="434892" y="139544"/>
                </a:lnTo>
                <a:lnTo>
                  <a:pt x="447716" y="181743"/>
                </a:lnTo>
                <a:lnTo>
                  <a:pt x="452099" y="226049"/>
                </a:lnTo>
                <a:lnTo>
                  <a:pt x="447507" y="271606"/>
                </a:lnTo>
                <a:lnTo>
                  <a:pt x="434335" y="314038"/>
                </a:lnTo>
                <a:lnTo>
                  <a:pt x="413494" y="352436"/>
                </a:lnTo>
                <a:lnTo>
                  <a:pt x="385891" y="385891"/>
                </a:lnTo>
                <a:lnTo>
                  <a:pt x="352436" y="413494"/>
                </a:lnTo>
                <a:lnTo>
                  <a:pt x="314038" y="434335"/>
                </a:lnTo>
                <a:lnTo>
                  <a:pt x="271606" y="447507"/>
                </a:lnTo>
                <a:lnTo>
                  <a:pt x="226049" y="452099"/>
                </a:lnTo>
                <a:lnTo>
                  <a:pt x="180493" y="447507"/>
                </a:lnTo>
                <a:lnTo>
                  <a:pt x="138061" y="434335"/>
                </a:lnTo>
                <a:lnTo>
                  <a:pt x="99663" y="413494"/>
                </a:lnTo>
                <a:lnTo>
                  <a:pt x="66208" y="385891"/>
                </a:lnTo>
                <a:lnTo>
                  <a:pt x="38605" y="352436"/>
                </a:lnTo>
                <a:lnTo>
                  <a:pt x="17764" y="314038"/>
                </a:lnTo>
                <a:lnTo>
                  <a:pt x="4592" y="271606"/>
                </a:lnTo>
                <a:lnTo>
                  <a:pt x="0" y="226049"/>
                </a:lnTo>
                <a:close/>
              </a:path>
            </a:pathLst>
          </a:custGeom>
          <a:ln w="19049">
            <a:solidFill>
              <a:srgbClr val="000000"/>
            </a:solidFill>
          </a:ln>
        </p:spPr>
        <p:txBody>
          <a:bodyPr wrap="square" lIns="0" tIns="0" rIns="0" bIns="0" rtlCol="0"/>
          <a:lstStyle/>
          <a:p/>
        </p:txBody>
      </p:sp>
      <p:sp>
        <p:nvSpPr>
          <p:cNvPr id="19" name="object 5"/>
          <p:cNvSpPr txBox="1"/>
          <p:nvPr/>
        </p:nvSpPr>
        <p:spPr>
          <a:xfrm>
            <a:off x="4009040" y="2475306"/>
            <a:ext cx="248285" cy="482600"/>
          </a:xfrm>
          <a:prstGeom prst="rect">
            <a:avLst/>
          </a:prstGeom>
        </p:spPr>
        <p:txBody>
          <a:bodyPr vert="horz" wrap="square" lIns="0" tIns="12700" rIns="0" bIns="0" rtlCol="0">
            <a:spAutoFit/>
          </a:bodyPr>
          <a:lstStyle/>
          <a:p>
            <a:pPr marL="12700">
              <a:lnSpc>
                <a:spcPct val="100000"/>
              </a:lnSpc>
              <a:spcBef>
                <a:spcPts val="100"/>
              </a:spcBef>
            </a:pPr>
            <a:r>
              <a:rPr sz="3000" dirty="0">
                <a:latin typeface="Arial" panose="020B0604020202020204"/>
                <a:cs typeface="Arial" panose="020B0604020202020204"/>
              </a:rPr>
              <a:t>+</a:t>
            </a:r>
            <a:endParaRPr sz="3000">
              <a:latin typeface="Arial" panose="020B0604020202020204"/>
              <a:cs typeface="Arial" panose="020B0604020202020204"/>
            </a:endParaRPr>
          </a:p>
        </p:txBody>
      </p:sp>
      <p:grpSp>
        <p:nvGrpSpPr>
          <p:cNvPr id="20" name="object 6"/>
          <p:cNvGrpSpPr/>
          <p:nvPr/>
        </p:nvGrpSpPr>
        <p:grpSpPr>
          <a:xfrm>
            <a:off x="2920649" y="2315799"/>
            <a:ext cx="2101850" cy="815340"/>
            <a:chOff x="1451224" y="1353614"/>
            <a:chExt cx="2101850" cy="815340"/>
          </a:xfrm>
        </p:grpSpPr>
        <p:sp>
          <p:nvSpPr>
            <p:cNvPr id="21" name="object 7"/>
            <p:cNvSpPr/>
            <p:nvPr/>
          </p:nvSpPr>
          <p:spPr>
            <a:xfrm>
              <a:off x="2918699" y="1779074"/>
              <a:ext cx="538480" cy="0"/>
            </a:xfrm>
            <a:custGeom>
              <a:avLst/>
              <a:gdLst/>
              <a:ahLst/>
              <a:cxnLst/>
              <a:rect l="l" t="t" r="r" b="b"/>
              <a:pathLst>
                <a:path w="538479">
                  <a:moveTo>
                    <a:pt x="0" y="0"/>
                  </a:moveTo>
                  <a:lnTo>
                    <a:pt x="537899" y="0"/>
                  </a:lnTo>
                </a:path>
              </a:pathLst>
            </a:custGeom>
            <a:ln w="19049">
              <a:solidFill>
                <a:srgbClr val="000000"/>
              </a:solidFill>
            </a:ln>
          </p:spPr>
          <p:txBody>
            <a:bodyPr wrap="square" lIns="0" tIns="0" rIns="0" bIns="0" rtlCol="0"/>
            <a:lstStyle/>
            <a:p/>
          </p:txBody>
        </p:sp>
        <p:pic>
          <p:nvPicPr>
            <p:cNvPr id="22" name="object 8"/>
            <p:cNvPicPr/>
            <p:nvPr/>
          </p:nvPicPr>
          <p:blipFill>
            <a:blip r:embed="rId1" cstate="print"/>
            <a:stretch>
              <a:fillRect/>
            </a:stretch>
          </p:blipFill>
          <p:spPr>
            <a:xfrm>
              <a:off x="3447075" y="1738084"/>
              <a:ext cx="105500" cy="81980"/>
            </a:xfrm>
            <a:prstGeom prst="rect">
              <a:avLst/>
            </a:prstGeom>
          </p:spPr>
        </p:pic>
        <p:sp>
          <p:nvSpPr>
            <p:cNvPr id="23" name="object 9"/>
            <p:cNvSpPr/>
            <p:nvPr/>
          </p:nvSpPr>
          <p:spPr>
            <a:xfrm>
              <a:off x="1451224" y="1995228"/>
              <a:ext cx="927100" cy="164465"/>
            </a:xfrm>
            <a:custGeom>
              <a:avLst/>
              <a:gdLst/>
              <a:ahLst/>
              <a:cxnLst/>
              <a:rect l="l" t="t" r="r" b="b"/>
              <a:pathLst>
                <a:path w="927100" h="164464">
                  <a:moveTo>
                    <a:pt x="0" y="163871"/>
                  </a:moveTo>
                  <a:lnTo>
                    <a:pt x="652199" y="163871"/>
                  </a:lnTo>
                </a:path>
                <a:path w="927100" h="164464">
                  <a:moveTo>
                    <a:pt x="652208" y="158812"/>
                  </a:moveTo>
                  <a:lnTo>
                    <a:pt x="927043" y="0"/>
                  </a:lnTo>
                </a:path>
              </a:pathLst>
            </a:custGeom>
            <a:ln w="19049">
              <a:solidFill>
                <a:srgbClr val="000000"/>
              </a:solidFill>
            </a:ln>
          </p:spPr>
          <p:txBody>
            <a:bodyPr wrap="square" lIns="0" tIns="0" rIns="0" bIns="0" rtlCol="0"/>
            <a:lstStyle/>
            <a:p/>
          </p:txBody>
        </p:sp>
        <p:pic>
          <p:nvPicPr>
            <p:cNvPr id="24" name="object 10"/>
            <p:cNvPicPr/>
            <p:nvPr/>
          </p:nvPicPr>
          <p:blipFill>
            <a:blip r:embed="rId2" cstate="print"/>
            <a:stretch>
              <a:fillRect/>
            </a:stretch>
          </p:blipFill>
          <p:spPr>
            <a:xfrm>
              <a:off x="2353000" y="1942449"/>
              <a:ext cx="109645" cy="89547"/>
            </a:xfrm>
            <a:prstGeom prst="rect">
              <a:avLst/>
            </a:prstGeom>
          </p:spPr>
        </p:pic>
        <p:sp>
          <p:nvSpPr>
            <p:cNvPr id="25" name="object 11"/>
            <p:cNvSpPr/>
            <p:nvPr/>
          </p:nvSpPr>
          <p:spPr>
            <a:xfrm>
              <a:off x="1451224" y="1363139"/>
              <a:ext cx="952500" cy="169545"/>
            </a:xfrm>
            <a:custGeom>
              <a:avLst/>
              <a:gdLst/>
              <a:ahLst/>
              <a:cxnLst/>
              <a:rect l="l" t="t" r="r" b="b"/>
              <a:pathLst>
                <a:path w="952500" h="169544">
                  <a:moveTo>
                    <a:pt x="0" y="3284"/>
                  </a:moveTo>
                  <a:lnTo>
                    <a:pt x="652199" y="3284"/>
                  </a:lnTo>
                </a:path>
                <a:path w="952500" h="169544">
                  <a:moveTo>
                    <a:pt x="659494" y="0"/>
                  </a:moveTo>
                  <a:lnTo>
                    <a:pt x="952307" y="169051"/>
                  </a:lnTo>
                </a:path>
              </a:pathLst>
            </a:custGeom>
            <a:ln w="19049">
              <a:solidFill>
                <a:srgbClr val="000000"/>
              </a:solidFill>
            </a:ln>
          </p:spPr>
          <p:txBody>
            <a:bodyPr wrap="square" lIns="0" tIns="0" rIns="0" bIns="0" rtlCol="0"/>
            <a:lstStyle/>
            <a:p/>
          </p:txBody>
        </p:sp>
        <p:pic>
          <p:nvPicPr>
            <p:cNvPr id="26" name="object 12"/>
            <p:cNvPicPr/>
            <p:nvPr/>
          </p:nvPicPr>
          <p:blipFill>
            <a:blip r:embed="rId3" cstate="print"/>
            <a:stretch>
              <a:fillRect/>
            </a:stretch>
          </p:blipFill>
          <p:spPr>
            <a:xfrm>
              <a:off x="2378275" y="1495415"/>
              <a:ext cx="109651" cy="89524"/>
            </a:xfrm>
            <a:prstGeom prst="rect">
              <a:avLst/>
            </a:prstGeom>
          </p:spPr>
        </p:pic>
      </p:grpSp>
      <p:sp>
        <p:nvSpPr>
          <p:cNvPr id="27" name="object 13"/>
          <p:cNvSpPr txBox="1"/>
          <p:nvPr/>
        </p:nvSpPr>
        <p:spPr>
          <a:xfrm>
            <a:off x="4568774" y="2427190"/>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6AA84F"/>
                </a:solidFill>
                <a:latin typeface="Arial" panose="020B0604020202020204"/>
                <a:cs typeface="Arial" panose="020B0604020202020204"/>
              </a:rPr>
              <a:t>7</a:t>
            </a:r>
            <a:endParaRPr sz="1800">
              <a:latin typeface="Arial" panose="020B0604020202020204"/>
              <a:cs typeface="Arial" panose="020B0604020202020204"/>
            </a:endParaRPr>
          </a:p>
        </p:txBody>
      </p:sp>
      <p:sp>
        <p:nvSpPr>
          <p:cNvPr id="28" name="object 14"/>
          <p:cNvSpPr txBox="1"/>
          <p:nvPr/>
        </p:nvSpPr>
        <p:spPr>
          <a:xfrm>
            <a:off x="4578499" y="2726716"/>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CC4125"/>
                </a:solidFill>
                <a:latin typeface="Arial" panose="020B0604020202020204"/>
                <a:cs typeface="Arial" panose="020B0604020202020204"/>
              </a:rPr>
              <a:t>2</a:t>
            </a:r>
            <a:endParaRPr sz="1800">
              <a:latin typeface="Arial" panose="020B0604020202020204"/>
              <a:cs typeface="Arial" panose="020B0604020202020204"/>
            </a:endParaRPr>
          </a:p>
        </p:txBody>
      </p:sp>
      <p:sp>
        <p:nvSpPr>
          <p:cNvPr id="29" name="object 15"/>
          <p:cNvSpPr txBox="1"/>
          <p:nvPr/>
        </p:nvSpPr>
        <p:spPr>
          <a:xfrm>
            <a:off x="3127024" y="2308891"/>
            <a:ext cx="154305" cy="757555"/>
          </a:xfrm>
          <a:prstGeom prst="rect">
            <a:avLst/>
          </a:prstGeom>
        </p:spPr>
        <p:txBody>
          <a:bodyPr vert="horz" wrap="square" lIns="0" tIns="12700" rIns="0" bIns="0" rtlCol="0">
            <a:spAutoFit/>
          </a:bodyPr>
          <a:lstStyle/>
          <a:p>
            <a:pPr marL="13970">
              <a:lnSpc>
                <a:spcPct val="100000"/>
              </a:lnSpc>
              <a:spcBef>
                <a:spcPts val="100"/>
              </a:spcBef>
            </a:pPr>
            <a:r>
              <a:rPr sz="1800" dirty="0">
                <a:solidFill>
                  <a:srgbClr val="CC4125"/>
                </a:solidFill>
                <a:latin typeface="Arial" panose="020B0604020202020204"/>
                <a:cs typeface="Arial" panose="020B0604020202020204"/>
              </a:rPr>
              <a:t>2</a:t>
            </a:r>
            <a:endParaRPr sz="1800">
              <a:latin typeface="Arial" panose="020B0604020202020204"/>
              <a:cs typeface="Arial" panose="020B0604020202020204"/>
            </a:endParaRPr>
          </a:p>
          <a:p>
            <a:pPr marL="12700">
              <a:lnSpc>
                <a:spcPct val="100000"/>
              </a:lnSpc>
              <a:spcBef>
                <a:spcPts val="1445"/>
              </a:spcBef>
            </a:pPr>
            <a:r>
              <a:rPr sz="1800" dirty="0">
                <a:solidFill>
                  <a:srgbClr val="6AA84F"/>
                </a:solidFill>
                <a:latin typeface="Arial" panose="020B0604020202020204"/>
                <a:cs typeface="Arial" panose="020B0604020202020204"/>
              </a:rPr>
              <a:t>4</a:t>
            </a:r>
            <a:endParaRPr sz="1800">
              <a:latin typeface="Arial" panose="020B0604020202020204"/>
              <a:cs typeface="Arial" panose="020B0604020202020204"/>
            </a:endParaRPr>
          </a:p>
        </p:txBody>
      </p:sp>
      <p:sp>
        <p:nvSpPr>
          <p:cNvPr id="30" name="object 16"/>
          <p:cNvSpPr txBox="1"/>
          <p:nvPr/>
        </p:nvSpPr>
        <p:spPr>
          <a:xfrm>
            <a:off x="6477000" y="1524000"/>
            <a:ext cx="2729865" cy="780415"/>
          </a:xfrm>
          <a:prstGeom prst="rect">
            <a:avLst/>
          </a:prstGeom>
        </p:spPr>
        <p:txBody>
          <a:bodyPr vert="horz" wrap="square" lIns="0" tIns="12700" rIns="0" bIns="0" rtlCol="0">
            <a:spAutoFit/>
          </a:bodyPr>
          <a:lstStyle/>
          <a:p>
            <a:pPr marL="701040" marR="5080" indent="-688975">
              <a:lnSpc>
                <a:spcPct val="138000"/>
              </a:lnSpc>
              <a:spcBef>
                <a:spcPts val="100"/>
              </a:spcBef>
            </a:pPr>
            <a:r>
              <a:rPr sz="1800" b="1" dirty="0">
                <a:latin typeface="Arial" panose="020B0604020202020204"/>
                <a:cs typeface="Arial" panose="020B0604020202020204"/>
              </a:rPr>
              <a:t>mul</a:t>
            </a:r>
            <a:r>
              <a:rPr sz="1800" b="1" spc="-25" dirty="0">
                <a:latin typeface="Arial" panose="020B0604020202020204"/>
                <a:cs typeface="Arial" panose="020B0604020202020204"/>
              </a:rPr>
              <a:t> </a:t>
            </a:r>
            <a:r>
              <a:rPr sz="1800" dirty="0">
                <a:latin typeface="Arial" panose="020B0604020202020204"/>
                <a:cs typeface="Arial" panose="020B0604020202020204"/>
              </a:rPr>
              <a:t>gate:</a:t>
            </a:r>
            <a:r>
              <a:rPr sz="1800" spc="-10" dirty="0">
                <a:latin typeface="Arial" panose="020B0604020202020204"/>
                <a:cs typeface="Arial" panose="020B0604020202020204"/>
              </a:rPr>
              <a:t> </a:t>
            </a:r>
            <a:r>
              <a:rPr sz="1800" dirty="0">
                <a:latin typeface="Arial" panose="020B0604020202020204"/>
                <a:cs typeface="Arial" panose="020B0604020202020204"/>
              </a:rPr>
              <a:t>“swap</a:t>
            </a:r>
            <a:r>
              <a:rPr sz="1800" spc="-15" dirty="0">
                <a:latin typeface="Arial" panose="020B0604020202020204"/>
                <a:cs typeface="Arial" panose="020B0604020202020204"/>
              </a:rPr>
              <a:t> </a:t>
            </a:r>
            <a:r>
              <a:rPr sz="1800" spc="-10" dirty="0">
                <a:latin typeface="Arial" panose="020B0604020202020204"/>
                <a:cs typeface="Arial" panose="020B0604020202020204"/>
              </a:rPr>
              <a:t>multiplier” </a:t>
            </a:r>
            <a:r>
              <a:rPr sz="1800" spc="-50" dirty="0">
                <a:solidFill>
                  <a:srgbClr val="6AA84F"/>
                </a:solidFill>
                <a:latin typeface="Arial" panose="020B0604020202020204"/>
                <a:cs typeface="Arial" panose="020B0604020202020204"/>
              </a:rPr>
              <a:t>2</a:t>
            </a:r>
            <a:endParaRPr sz="1800">
              <a:latin typeface="Arial" panose="020B0604020202020204"/>
              <a:cs typeface="Arial" panose="020B0604020202020204"/>
            </a:endParaRPr>
          </a:p>
        </p:txBody>
      </p:sp>
      <p:sp>
        <p:nvSpPr>
          <p:cNvPr id="31" name="object 17"/>
          <p:cNvSpPr txBox="1"/>
          <p:nvPr/>
        </p:nvSpPr>
        <p:spPr>
          <a:xfrm>
            <a:off x="8003520" y="4498769"/>
            <a:ext cx="361315" cy="238760"/>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panose="020B0604020202020204"/>
                <a:cs typeface="Arial" panose="020B0604020202020204"/>
              </a:rPr>
              <a:t>max</a:t>
            </a:r>
            <a:endParaRPr sz="1400">
              <a:latin typeface="Arial" panose="020B0604020202020204"/>
              <a:cs typeface="Arial" panose="020B0604020202020204"/>
            </a:endParaRPr>
          </a:p>
        </p:txBody>
      </p:sp>
      <p:sp>
        <p:nvSpPr>
          <p:cNvPr id="32" name="object 18"/>
          <p:cNvSpPr/>
          <p:nvPr/>
        </p:nvSpPr>
        <p:spPr>
          <a:xfrm>
            <a:off x="7955319" y="2515205"/>
            <a:ext cx="452120" cy="452120"/>
          </a:xfrm>
          <a:custGeom>
            <a:avLst/>
            <a:gdLst/>
            <a:ahLst/>
            <a:cxnLst/>
            <a:rect l="l" t="t" r="r" b="b"/>
            <a:pathLst>
              <a:path w="452120" h="452119">
                <a:moveTo>
                  <a:pt x="0" y="226049"/>
                </a:moveTo>
                <a:lnTo>
                  <a:pt x="4592" y="180493"/>
                </a:lnTo>
                <a:lnTo>
                  <a:pt x="17764" y="138061"/>
                </a:lnTo>
                <a:lnTo>
                  <a:pt x="38605" y="99663"/>
                </a:lnTo>
                <a:lnTo>
                  <a:pt x="66208" y="66208"/>
                </a:lnTo>
                <a:lnTo>
                  <a:pt x="99663" y="38605"/>
                </a:lnTo>
                <a:lnTo>
                  <a:pt x="138061" y="17764"/>
                </a:lnTo>
                <a:lnTo>
                  <a:pt x="180492" y="4592"/>
                </a:lnTo>
                <a:lnTo>
                  <a:pt x="226049" y="0"/>
                </a:lnTo>
                <a:lnTo>
                  <a:pt x="270356" y="4383"/>
                </a:lnTo>
                <a:lnTo>
                  <a:pt x="312555" y="17207"/>
                </a:lnTo>
                <a:lnTo>
                  <a:pt x="351462" y="37979"/>
                </a:lnTo>
                <a:lnTo>
                  <a:pt x="385891" y="66208"/>
                </a:lnTo>
                <a:lnTo>
                  <a:pt x="414121" y="100637"/>
                </a:lnTo>
                <a:lnTo>
                  <a:pt x="434892" y="139544"/>
                </a:lnTo>
                <a:lnTo>
                  <a:pt x="447716" y="181743"/>
                </a:lnTo>
                <a:lnTo>
                  <a:pt x="452099" y="226049"/>
                </a:lnTo>
                <a:lnTo>
                  <a:pt x="447507" y="271606"/>
                </a:lnTo>
                <a:lnTo>
                  <a:pt x="434335" y="314038"/>
                </a:lnTo>
                <a:lnTo>
                  <a:pt x="413494" y="352436"/>
                </a:lnTo>
                <a:lnTo>
                  <a:pt x="385891" y="385891"/>
                </a:lnTo>
                <a:lnTo>
                  <a:pt x="352436" y="413494"/>
                </a:lnTo>
                <a:lnTo>
                  <a:pt x="314038" y="434335"/>
                </a:lnTo>
                <a:lnTo>
                  <a:pt x="271606" y="447507"/>
                </a:lnTo>
                <a:lnTo>
                  <a:pt x="226049" y="452099"/>
                </a:lnTo>
                <a:lnTo>
                  <a:pt x="180492" y="447507"/>
                </a:lnTo>
                <a:lnTo>
                  <a:pt x="138061" y="434335"/>
                </a:lnTo>
                <a:lnTo>
                  <a:pt x="99663" y="413494"/>
                </a:lnTo>
                <a:lnTo>
                  <a:pt x="66208" y="385891"/>
                </a:lnTo>
                <a:lnTo>
                  <a:pt x="38605" y="352436"/>
                </a:lnTo>
                <a:lnTo>
                  <a:pt x="17764" y="314038"/>
                </a:lnTo>
                <a:lnTo>
                  <a:pt x="4592" y="271606"/>
                </a:lnTo>
                <a:lnTo>
                  <a:pt x="0" y="226049"/>
                </a:lnTo>
                <a:close/>
              </a:path>
            </a:pathLst>
          </a:custGeom>
          <a:ln w="19049">
            <a:solidFill>
              <a:srgbClr val="000000"/>
            </a:solidFill>
          </a:ln>
        </p:spPr>
        <p:txBody>
          <a:bodyPr wrap="square" lIns="0" tIns="0" rIns="0" bIns="0" rtlCol="0"/>
          <a:lstStyle/>
          <a:p/>
        </p:txBody>
      </p:sp>
      <p:sp>
        <p:nvSpPr>
          <p:cNvPr id="33" name="object 19"/>
          <p:cNvSpPr txBox="1"/>
          <p:nvPr/>
        </p:nvSpPr>
        <p:spPr>
          <a:xfrm>
            <a:off x="7981315" y="2514600"/>
            <a:ext cx="248285" cy="482600"/>
          </a:xfrm>
          <a:prstGeom prst="rect">
            <a:avLst/>
          </a:prstGeom>
        </p:spPr>
        <p:txBody>
          <a:bodyPr vert="horz" wrap="square" lIns="0" tIns="12700" rIns="0" bIns="0" rtlCol="0">
            <a:spAutoFit/>
          </a:bodyPr>
          <a:lstStyle/>
          <a:p>
            <a:pPr marL="12700">
              <a:lnSpc>
                <a:spcPct val="100000"/>
              </a:lnSpc>
              <a:spcBef>
                <a:spcPts val="100"/>
              </a:spcBef>
            </a:pPr>
            <a:r>
              <a:rPr sz="3000" dirty="0">
                <a:latin typeface="Arial" panose="020B0604020202020204"/>
                <a:cs typeface="Arial" panose="020B0604020202020204"/>
              </a:rPr>
              <a:t>×</a:t>
            </a:r>
            <a:endParaRPr sz="3000" dirty="0">
              <a:latin typeface="Arial" panose="020B0604020202020204"/>
              <a:cs typeface="Arial" panose="020B0604020202020204"/>
            </a:endParaRPr>
          </a:p>
        </p:txBody>
      </p:sp>
      <p:grpSp>
        <p:nvGrpSpPr>
          <p:cNvPr id="34" name="object 20"/>
          <p:cNvGrpSpPr/>
          <p:nvPr/>
        </p:nvGrpSpPr>
        <p:grpSpPr>
          <a:xfrm>
            <a:off x="6959249" y="2315799"/>
            <a:ext cx="2101850" cy="815340"/>
            <a:chOff x="5489824" y="1353614"/>
            <a:chExt cx="2101850" cy="815340"/>
          </a:xfrm>
        </p:grpSpPr>
        <p:sp>
          <p:nvSpPr>
            <p:cNvPr id="35" name="object 21"/>
            <p:cNvSpPr/>
            <p:nvPr/>
          </p:nvSpPr>
          <p:spPr>
            <a:xfrm>
              <a:off x="6957299" y="1779074"/>
              <a:ext cx="538480" cy="0"/>
            </a:xfrm>
            <a:custGeom>
              <a:avLst/>
              <a:gdLst/>
              <a:ahLst/>
              <a:cxnLst/>
              <a:rect l="l" t="t" r="r" b="b"/>
              <a:pathLst>
                <a:path w="538479">
                  <a:moveTo>
                    <a:pt x="0" y="0"/>
                  </a:moveTo>
                  <a:lnTo>
                    <a:pt x="537899" y="0"/>
                  </a:lnTo>
                </a:path>
              </a:pathLst>
            </a:custGeom>
            <a:ln w="19049">
              <a:solidFill>
                <a:srgbClr val="000000"/>
              </a:solidFill>
            </a:ln>
          </p:spPr>
          <p:txBody>
            <a:bodyPr wrap="square" lIns="0" tIns="0" rIns="0" bIns="0" rtlCol="0"/>
            <a:lstStyle/>
            <a:p/>
          </p:txBody>
        </p:sp>
        <p:pic>
          <p:nvPicPr>
            <p:cNvPr id="36" name="object 22"/>
            <p:cNvPicPr/>
            <p:nvPr/>
          </p:nvPicPr>
          <p:blipFill>
            <a:blip r:embed="rId1" cstate="print"/>
            <a:stretch>
              <a:fillRect/>
            </a:stretch>
          </p:blipFill>
          <p:spPr>
            <a:xfrm>
              <a:off x="7485675" y="1738084"/>
              <a:ext cx="105500" cy="81980"/>
            </a:xfrm>
            <a:prstGeom prst="rect">
              <a:avLst/>
            </a:prstGeom>
          </p:spPr>
        </p:pic>
        <p:sp>
          <p:nvSpPr>
            <p:cNvPr id="37" name="object 23"/>
            <p:cNvSpPr/>
            <p:nvPr/>
          </p:nvSpPr>
          <p:spPr>
            <a:xfrm>
              <a:off x="5489824" y="1995228"/>
              <a:ext cx="927100" cy="164465"/>
            </a:xfrm>
            <a:custGeom>
              <a:avLst/>
              <a:gdLst/>
              <a:ahLst/>
              <a:cxnLst/>
              <a:rect l="l" t="t" r="r" b="b"/>
              <a:pathLst>
                <a:path w="927100" h="164464">
                  <a:moveTo>
                    <a:pt x="0" y="163871"/>
                  </a:moveTo>
                  <a:lnTo>
                    <a:pt x="652199" y="163871"/>
                  </a:lnTo>
                </a:path>
                <a:path w="927100" h="164464">
                  <a:moveTo>
                    <a:pt x="652208" y="158812"/>
                  </a:moveTo>
                  <a:lnTo>
                    <a:pt x="927043" y="0"/>
                  </a:lnTo>
                </a:path>
              </a:pathLst>
            </a:custGeom>
            <a:ln w="19049">
              <a:solidFill>
                <a:srgbClr val="000000"/>
              </a:solidFill>
            </a:ln>
          </p:spPr>
          <p:txBody>
            <a:bodyPr wrap="square" lIns="0" tIns="0" rIns="0" bIns="0" rtlCol="0"/>
            <a:lstStyle/>
            <a:p/>
          </p:txBody>
        </p:sp>
        <p:pic>
          <p:nvPicPr>
            <p:cNvPr id="38" name="object 24"/>
            <p:cNvPicPr/>
            <p:nvPr/>
          </p:nvPicPr>
          <p:blipFill>
            <a:blip r:embed="rId2" cstate="print"/>
            <a:stretch>
              <a:fillRect/>
            </a:stretch>
          </p:blipFill>
          <p:spPr>
            <a:xfrm>
              <a:off x="6391600" y="1942449"/>
              <a:ext cx="109645" cy="89547"/>
            </a:xfrm>
            <a:prstGeom prst="rect">
              <a:avLst/>
            </a:prstGeom>
          </p:spPr>
        </p:pic>
        <p:sp>
          <p:nvSpPr>
            <p:cNvPr id="39" name="object 25"/>
            <p:cNvSpPr/>
            <p:nvPr/>
          </p:nvSpPr>
          <p:spPr>
            <a:xfrm>
              <a:off x="5489824" y="1363139"/>
              <a:ext cx="952500" cy="169545"/>
            </a:xfrm>
            <a:custGeom>
              <a:avLst/>
              <a:gdLst/>
              <a:ahLst/>
              <a:cxnLst/>
              <a:rect l="l" t="t" r="r" b="b"/>
              <a:pathLst>
                <a:path w="952500" h="169544">
                  <a:moveTo>
                    <a:pt x="0" y="3284"/>
                  </a:moveTo>
                  <a:lnTo>
                    <a:pt x="652199" y="3284"/>
                  </a:lnTo>
                </a:path>
                <a:path w="952500" h="169544">
                  <a:moveTo>
                    <a:pt x="659494" y="0"/>
                  </a:moveTo>
                  <a:lnTo>
                    <a:pt x="952307" y="169051"/>
                  </a:lnTo>
                </a:path>
              </a:pathLst>
            </a:custGeom>
            <a:ln w="19049">
              <a:solidFill>
                <a:srgbClr val="000000"/>
              </a:solidFill>
            </a:ln>
          </p:spPr>
          <p:txBody>
            <a:bodyPr wrap="square" lIns="0" tIns="0" rIns="0" bIns="0" rtlCol="0"/>
            <a:lstStyle/>
            <a:p/>
          </p:txBody>
        </p:sp>
        <p:pic>
          <p:nvPicPr>
            <p:cNvPr id="40" name="object 26"/>
            <p:cNvPicPr/>
            <p:nvPr/>
          </p:nvPicPr>
          <p:blipFill>
            <a:blip r:embed="rId3" cstate="print"/>
            <a:stretch>
              <a:fillRect/>
            </a:stretch>
          </p:blipFill>
          <p:spPr>
            <a:xfrm>
              <a:off x="6416874" y="1495415"/>
              <a:ext cx="109651" cy="89524"/>
            </a:xfrm>
            <a:prstGeom prst="rect">
              <a:avLst/>
            </a:prstGeom>
          </p:spPr>
        </p:pic>
      </p:grpSp>
      <p:sp>
        <p:nvSpPr>
          <p:cNvPr id="41" name="object 27"/>
          <p:cNvSpPr txBox="1"/>
          <p:nvPr/>
        </p:nvSpPr>
        <p:spPr>
          <a:xfrm>
            <a:off x="8607375" y="2427190"/>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6AA84F"/>
                </a:solidFill>
                <a:latin typeface="Arial" panose="020B0604020202020204"/>
                <a:cs typeface="Arial" panose="020B0604020202020204"/>
              </a:rPr>
              <a:t>6</a:t>
            </a:r>
            <a:endParaRPr sz="1800">
              <a:latin typeface="Arial" panose="020B0604020202020204"/>
              <a:cs typeface="Arial" panose="020B0604020202020204"/>
            </a:endParaRPr>
          </a:p>
        </p:txBody>
      </p:sp>
      <p:sp>
        <p:nvSpPr>
          <p:cNvPr id="42" name="object 28"/>
          <p:cNvSpPr txBox="1"/>
          <p:nvPr/>
        </p:nvSpPr>
        <p:spPr>
          <a:xfrm>
            <a:off x="8617100" y="2726716"/>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CC4125"/>
                </a:solidFill>
                <a:latin typeface="Arial" panose="020B0604020202020204"/>
                <a:cs typeface="Arial" panose="020B0604020202020204"/>
              </a:rPr>
              <a:t>5</a:t>
            </a:r>
            <a:endParaRPr sz="1800">
              <a:latin typeface="Arial" panose="020B0604020202020204"/>
              <a:cs typeface="Arial" panose="020B0604020202020204"/>
            </a:endParaRPr>
          </a:p>
        </p:txBody>
      </p:sp>
      <p:sp>
        <p:nvSpPr>
          <p:cNvPr id="43" name="object 29"/>
          <p:cNvSpPr txBox="1"/>
          <p:nvPr/>
        </p:nvSpPr>
        <p:spPr>
          <a:xfrm>
            <a:off x="6844399" y="2308891"/>
            <a:ext cx="756285" cy="757555"/>
          </a:xfrm>
          <a:prstGeom prst="rect">
            <a:avLst/>
          </a:prstGeom>
        </p:spPr>
        <p:txBody>
          <a:bodyPr vert="horz" wrap="square" lIns="0" tIns="12700" rIns="0" bIns="0" rtlCol="0">
            <a:spAutoFit/>
          </a:bodyPr>
          <a:lstStyle/>
          <a:p>
            <a:pPr algn="ctr">
              <a:lnSpc>
                <a:spcPct val="100000"/>
              </a:lnSpc>
              <a:spcBef>
                <a:spcPts val="100"/>
              </a:spcBef>
            </a:pPr>
            <a:r>
              <a:rPr sz="1800" spc="-10" dirty="0">
                <a:solidFill>
                  <a:srgbClr val="CC4125"/>
                </a:solidFill>
                <a:latin typeface="Arial" panose="020B0604020202020204"/>
                <a:cs typeface="Arial" panose="020B0604020202020204"/>
              </a:rPr>
              <a:t>5*3=15</a:t>
            </a:r>
            <a:endParaRPr sz="1800">
              <a:latin typeface="Arial" panose="020B0604020202020204"/>
              <a:cs typeface="Arial" panose="020B0604020202020204"/>
            </a:endParaRPr>
          </a:p>
          <a:p>
            <a:pPr marL="38735" algn="ctr">
              <a:lnSpc>
                <a:spcPct val="100000"/>
              </a:lnSpc>
              <a:spcBef>
                <a:spcPts val="1445"/>
              </a:spcBef>
            </a:pPr>
            <a:r>
              <a:rPr sz="1800" dirty="0">
                <a:solidFill>
                  <a:srgbClr val="6AA84F"/>
                </a:solidFill>
                <a:latin typeface="Arial" panose="020B0604020202020204"/>
                <a:cs typeface="Arial" panose="020B0604020202020204"/>
              </a:rPr>
              <a:t>3</a:t>
            </a:r>
            <a:endParaRPr sz="1800">
              <a:latin typeface="Arial" panose="020B0604020202020204"/>
              <a:cs typeface="Arial" panose="020B0604020202020204"/>
            </a:endParaRPr>
          </a:p>
        </p:txBody>
      </p:sp>
      <p:sp>
        <p:nvSpPr>
          <p:cNvPr id="44" name="object 30"/>
          <p:cNvSpPr txBox="1"/>
          <p:nvPr/>
        </p:nvSpPr>
        <p:spPr>
          <a:xfrm>
            <a:off x="6539600" y="3096315"/>
            <a:ext cx="2603500" cy="1113155"/>
          </a:xfrm>
          <a:prstGeom prst="rect">
            <a:avLst/>
          </a:prstGeom>
        </p:spPr>
        <p:txBody>
          <a:bodyPr vert="horz" wrap="square" lIns="0" tIns="12700" rIns="0" bIns="0" rtlCol="0">
            <a:spAutoFit/>
          </a:bodyPr>
          <a:lstStyle/>
          <a:p>
            <a:pPr marL="358775">
              <a:lnSpc>
                <a:spcPct val="100000"/>
              </a:lnSpc>
              <a:spcBef>
                <a:spcPts val="100"/>
              </a:spcBef>
            </a:pPr>
            <a:r>
              <a:rPr sz="1800" spc="-10" dirty="0">
                <a:solidFill>
                  <a:srgbClr val="CC4125"/>
                </a:solidFill>
                <a:latin typeface="Arial" panose="020B0604020202020204"/>
                <a:cs typeface="Arial" panose="020B0604020202020204"/>
              </a:rPr>
              <a:t>2*5=10</a:t>
            </a:r>
            <a:endParaRPr sz="1800">
              <a:latin typeface="Arial" panose="020B0604020202020204"/>
              <a:cs typeface="Arial" panose="020B0604020202020204"/>
            </a:endParaRPr>
          </a:p>
          <a:p>
            <a:pPr marL="638175" marR="5080" indent="-626110">
              <a:lnSpc>
                <a:spcPct val="112000"/>
              </a:lnSpc>
              <a:spcBef>
                <a:spcPts val="1570"/>
              </a:spcBef>
            </a:pPr>
            <a:r>
              <a:rPr sz="1800" b="1" dirty="0">
                <a:latin typeface="Arial" panose="020B0604020202020204"/>
                <a:cs typeface="Arial" panose="020B0604020202020204"/>
              </a:rPr>
              <a:t>max</a:t>
            </a:r>
            <a:r>
              <a:rPr sz="1800" b="1" spc="-40" dirty="0">
                <a:latin typeface="Arial" panose="020B0604020202020204"/>
                <a:cs typeface="Arial" panose="020B0604020202020204"/>
              </a:rPr>
              <a:t> </a:t>
            </a:r>
            <a:r>
              <a:rPr sz="1800" dirty="0">
                <a:latin typeface="Arial" panose="020B0604020202020204"/>
                <a:cs typeface="Arial" panose="020B0604020202020204"/>
              </a:rPr>
              <a:t>gate:</a:t>
            </a:r>
            <a:r>
              <a:rPr sz="1800" spc="-25" dirty="0">
                <a:latin typeface="Arial" panose="020B0604020202020204"/>
                <a:cs typeface="Arial" panose="020B0604020202020204"/>
              </a:rPr>
              <a:t> </a:t>
            </a:r>
            <a:r>
              <a:rPr sz="1800" dirty="0">
                <a:latin typeface="Arial" panose="020B0604020202020204"/>
                <a:cs typeface="Arial" panose="020B0604020202020204"/>
              </a:rPr>
              <a:t>gradient</a:t>
            </a:r>
            <a:r>
              <a:rPr sz="1800" spc="-25" dirty="0">
                <a:latin typeface="Arial" panose="020B0604020202020204"/>
                <a:cs typeface="Arial" panose="020B0604020202020204"/>
              </a:rPr>
              <a:t> </a:t>
            </a:r>
            <a:r>
              <a:rPr sz="1800" spc="-10" dirty="0">
                <a:latin typeface="Arial" panose="020B0604020202020204"/>
                <a:cs typeface="Arial" panose="020B0604020202020204"/>
              </a:rPr>
              <a:t>router </a:t>
            </a:r>
            <a:r>
              <a:rPr sz="1800" spc="-50" dirty="0">
                <a:solidFill>
                  <a:srgbClr val="6AA84F"/>
                </a:solidFill>
                <a:latin typeface="Arial" panose="020B0604020202020204"/>
                <a:cs typeface="Arial" panose="020B0604020202020204"/>
              </a:rPr>
              <a:t>4</a:t>
            </a:r>
            <a:endParaRPr sz="1800">
              <a:latin typeface="Arial" panose="020B0604020202020204"/>
              <a:cs typeface="Arial" panose="020B0604020202020204"/>
            </a:endParaRPr>
          </a:p>
        </p:txBody>
      </p:sp>
      <p:grpSp>
        <p:nvGrpSpPr>
          <p:cNvPr id="45" name="object 31"/>
          <p:cNvGrpSpPr/>
          <p:nvPr/>
        </p:nvGrpSpPr>
        <p:grpSpPr>
          <a:xfrm>
            <a:off x="6959249" y="4220800"/>
            <a:ext cx="2101850" cy="815340"/>
            <a:chOff x="5489824" y="3258615"/>
            <a:chExt cx="2101850" cy="815340"/>
          </a:xfrm>
        </p:grpSpPr>
        <p:sp>
          <p:nvSpPr>
            <p:cNvPr id="46" name="object 32"/>
            <p:cNvSpPr/>
            <p:nvPr/>
          </p:nvSpPr>
          <p:spPr>
            <a:xfrm>
              <a:off x="6485894" y="3458020"/>
              <a:ext cx="1009650" cy="452120"/>
            </a:xfrm>
            <a:custGeom>
              <a:avLst/>
              <a:gdLst/>
              <a:ahLst/>
              <a:cxnLst/>
              <a:rect l="l" t="t" r="r" b="b"/>
              <a:pathLst>
                <a:path w="1009650" h="452120">
                  <a:moveTo>
                    <a:pt x="0" y="226049"/>
                  </a:moveTo>
                  <a:lnTo>
                    <a:pt x="4592" y="180493"/>
                  </a:lnTo>
                  <a:lnTo>
                    <a:pt x="17764" y="138061"/>
                  </a:lnTo>
                  <a:lnTo>
                    <a:pt x="38605" y="99663"/>
                  </a:lnTo>
                  <a:lnTo>
                    <a:pt x="66208" y="66208"/>
                  </a:lnTo>
                  <a:lnTo>
                    <a:pt x="99663" y="38605"/>
                  </a:lnTo>
                  <a:lnTo>
                    <a:pt x="138061" y="17764"/>
                  </a:lnTo>
                  <a:lnTo>
                    <a:pt x="180492" y="4592"/>
                  </a:lnTo>
                  <a:lnTo>
                    <a:pt x="226049" y="0"/>
                  </a:lnTo>
                  <a:lnTo>
                    <a:pt x="270356" y="4383"/>
                  </a:lnTo>
                  <a:lnTo>
                    <a:pt x="312555" y="17207"/>
                  </a:lnTo>
                  <a:lnTo>
                    <a:pt x="351462" y="37979"/>
                  </a:lnTo>
                  <a:lnTo>
                    <a:pt x="385891" y="66208"/>
                  </a:lnTo>
                  <a:lnTo>
                    <a:pt x="414121" y="100637"/>
                  </a:lnTo>
                  <a:lnTo>
                    <a:pt x="434892" y="139544"/>
                  </a:lnTo>
                  <a:lnTo>
                    <a:pt x="447716" y="181743"/>
                  </a:lnTo>
                  <a:lnTo>
                    <a:pt x="452099" y="226049"/>
                  </a:lnTo>
                  <a:lnTo>
                    <a:pt x="447507" y="271606"/>
                  </a:lnTo>
                  <a:lnTo>
                    <a:pt x="434335" y="314038"/>
                  </a:lnTo>
                  <a:lnTo>
                    <a:pt x="413494" y="352436"/>
                  </a:lnTo>
                  <a:lnTo>
                    <a:pt x="385891" y="385891"/>
                  </a:lnTo>
                  <a:lnTo>
                    <a:pt x="352436" y="413494"/>
                  </a:lnTo>
                  <a:lnTo>
                    <a:pt x="314038" y="434335"/>
                  </a:lnTo>
                  <a:lnTo>
                    <a:pt x="271606" y="447507"/>
                  </a:lnTo>
                  <a:lnTo>
                    <a:pt x="226049" y="452099"/>
                  </a:lnTo>
                  <a:lnTo>
                    <a:pt x="180492" y="447507"/>
                  </a:lnTo>
                  <a:lnTo>
                    <a:pt x="138061" y="434335"/>
                  </a:lnTo>
                  <a:lnTo>
                    <a:pt x="99663" y="413494"/>
                  </a:lnTo>
                  <a:lnTo>
                    <a:pt x="66208" y="385891"/>
                  </a:lnTo>
                  <a:lnTo>
                    <a:pt x="38605" y="352436"/>
                  </a:lnTo>
                  <a:lnTo>
                    <a:pt x="17764" y="314038"/>
                  </a:lnTo>
                  <a:lnTo>
                    <a:pt x="4592" y="271606"/>
                  </a:lnTo>
                  <a:lnTo>
                    <a:pt x="0" y="226049"/>
                  </a:lnTo>
                  <a:close/>
                </a:path>
                <a:path w="1009650" h="452120">
                  <a:moveTo>
                    <a:pt x="471404" y="226054"/>
                  </a:moveTo>
                  <a:lnTo>
                    <a:pt x="1009304" y="226054"/>
                  </a:lnTo>
                </a:path>
              </a:pathLst>
            </a:custGeom>
            <a:ln w="19049">
              <a:solidFill>
                <a:srgbClr val="000000"/>
              </a:solidFill>
            </a:ln>
          </p:spPr>
          <p:txBody>
            <a:bodyPr wrap="square" lIns="0" tIns="0" rIns="0" bIns="0" rtlCol="0"/>
            <a:lstStyle/>
            <a:p/>
          </p:txBody>
        </p:sp>
        <p:pic>
          <p:nvPicPr>
            <p:cNvPr id="47" name="object 33"/>
            <p:cNvPicPr/>
            <p:nvPr/>
          </p:nvPicPr>
          <p:blipFill>
            <a:blip r:embed="rId1" cstate="print"/>
            <a:stretch>
              <a:fillRect/>
            </a:stretch>
          </p:blipFill>
          <p:spPr>
            <a:xfrm>
              <a:off x="7485675" y="3643084"/>
              <a:ext cx="105500" cy="81980"/>
            </a:xfrm>
            <a:prstGeom prst="rect">
              <a:avLst/>
            </a:prstGeom>
          </p:spPr>
        </p:pic>
        <p:sp>
          <p:nvSpPr>
            <p:cNvPr id="48" name="object 34"/>
            <p:cNvSpPr/>
            <p:nvPr/>
          </p:nvSpPr>
          <p:spPr>
            <a:xfrm>
              <a:off x="5489824" y="3900228"/>
              <a:ext cx="927100" cy="164465"/>
            </a:xfrm>
            <a:custGeom>
              <a:avLst/>
              <a:gdLst/>
              <a:ahLst/>
              <a:cxnLst/>
              <a:rect l="l" t="t" r="r" b="b"/>
              <a:pathLst>
                <a:path w="927100" h="164464">
                  <a:moveTo>
                    <a:pt x="0" y="163871"/>
                  </a:moveTo>
                  <a:lnTo>
                    <a:pt x="652199" y="163871"/>
                  </a:lnTo>
                </a:path>
                <a:path w="927100" h="164464">
                  <a:moveTo>
                    <a:pt x="652208" y="158812"/>
                  </a:moveTo>
                  <a:lnTo>
                    <a:pt x="927043" y="0"/>
                  </a:lnTo>
                </a:path>
              </a:pathLst>
            </a:custGeom>
            <a:ln w="19049">
              <a:solidFill>
                <a:srgbClr val="000000"/>
              </a:solidFill>
            </a:ln>
          </p:spPr>
          <p:txBody>
            <a:bodyPr wrap="square" lIns="0" tIns="0" rIns="0" bIns="0" rtlCol="0"/>
            <a:lstStyle/>
            <a:p/>
          </p:txBody>
        </p:sp>
        <p:pic>
          <p:nvPicPr>
            <p:cNvPr id="49" name="object 35"/>
            <p:cNvPicPr/>
            <p:nvPr/>
          </p:nvPicPr>
          <p:blipFill>
            <a:blip r:embed="rId2" cstate="print"/>
            <a:stretch>
              <a:fillRect/>
            </a:stretch>
          </p:blipFill>
          <p:spPr>
            <a:xfrm>
              <a:off x="6391600" y="3847449"/>
              <a:ext cx="109645" cy="89547"/>
            </a:xfrm>
            <a:prstGeom prst="rect">
              <a:avLst/>
            </a:prstGeom>
          </p:spPr>
        </p:pic>
        <p:sp>
          <p:nvSpPr>
            <p:cNvPr id="50" name="object 36"/>
            <p:cNvSpPr/>
            <p:nvPr/>
          </p:nvSpPr>
          <p:spPr>
            <a:xfrm>
              <a:off x="5489824" y="3268140"/>
              <a:ext cx="952500" cy="169545"/>
            </a:xfrm>
            <a:custGeom>
              <a:avLst/>
              <a:gdLst/>
              <a:ahLst/>
              <a:cxnLst/>
              <a:rect l="l" t="t" r="r" b="b"/>
              <a:pathLst>
                <a:path w="952500" h="169545">
                  <a:moveTo>
                    <a:pt x="0" y="3284"/>
                  </a:moveTo>
                  <a:lnTo>
                    <a:pt x="652199" y="3284"/>
                  </a:lnTo>
                </a:path>
                <a:path w="952500" h="169545">
                  <a:moveTo>
                    <a:pt x="659494" y="0"/>
                  </a:moveTo>
                  <a:lnTo>
                    <a:pt x="952307" y="169050"/>
                  </a:lnTo>
                </a:path>
              </a:pathLst>
            </a:custGeom>
            <a:ln w="19049">
              <a:solidFill>
                <a:srgbClr val="000000"/>
              </a:solidFill>
            </a:ln>
          </p:spPr>
          <p:txBody>
            <a:bodyPr wrap="square" lIns="0" tIns="0" rIns="0" bIns="0" rtlCol="0"/>
            <a:lstStyle/>
            <a:p/>
          </p:txBody>
        </p:sp>
        <p:pic>
          <p:nvPicPr>
            <p:cNvPr id="51" name="object 37"/>
            <p:cNvPicPr/>
            <p:nvPr/>
          </p:nvPicPr>
          <p:blipFill>
            <a:blip r:embed="rId3" cstate="print"/>
            <a:stretch>
              <a:fillRect/>
            </a:stretch>
          </p:blipFill>
          <p:spPr>
            <a:xfrm>
              <a:off x="6416874" y="3400416"/>
              <a:ext cx="109651" cy="89524"/>
            </a:xfrm>
            <a:prstGeom prst="rect">
              <a:avLst/>
            </a:prstGeom>
          </p:spPr>
        </p:pic>
      </p:grpSp>
      <p:sp>
        <p:nvSpPr>
          <p:cNvPr id="52" name="object 38"/>
          <p:cNvSpPr txBox="1"/>
          <p:nvPr/>
        </p:nvSpPr>
        <p:spPr>
          <a:xfrm>
            <a:off x="8607375" y="4332190"/>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6AA84F"/>
                </a:solidFill>
                <a:latin typeface="Arial" panose="020B0604020202020204"/>
                <a:cs typeface="Arial" panose="020B0604020202020204"/>
              </a:rPr>
              <a:t>5</a:t>
            </a:r>
            <a:endParaRPr sz="1800">
              <a:latin typeface="Arial" panose="020B0604020202020204"/>
              <a:cs typeface="Arial" panose="020B0604020202020204"/>
            </a:endParaRPr>
          </a:p>
        </p:txBody>
      </p:sp>
      <p:sp>
        <p:nvSpPr>
          <p:cNvPr id="53" name="object 39"/>
          <p:cNvSpPr txBox="1"/>
          <p:nvPr/>
        </p:nvSpPr>
        <p:spPr>
          <a:xfrm>
            <a:off x="8617100" y="4631716"/>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CC4125"/>
                </a:solidFill>
                <a:latin typeface="Arial" panose="020B0604020202020204"/>
                <a:cs typeface="Arial" panose="020B0604020202020204"/>
              </a:rPr>
              <a:t>9</a:t>
            </a:r>
            <a:endParaRPr sz="1800">
              <a:latin typeface="Arial" panose="020B0604020202020204"/>
              <a:cs typeface="Arial" panose="020B0604020202020204"/>
            </a:endParaRPr>
          </a:p>
        </p:txBody>
      </p:sp>
      <p:sp>
        <p:nvSpPr>
          <p:cNvPr id="54" name="object 40"/>
          <p:cNvSpPr txBox="1"/>
          <p:nvPr/>
        </p:nvSpPr>
        <p:spPr>
          <a:xfrm>
            <a:off x="7158050" y="4225016"/>
            <a:ext cx="160655" cy="74676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CC4125"/>
                </a:solidFill>
                <a:latin typeface="Arial" panose="020B0604020202020204"/>
                <a:cs typeface="Arial" panose="020B0604020202020204"/>
              </a:rPr>
              <a:t>0</a:t>
            </a:r>
            <a:endParaRPr sz="1800">
              <a:latin typeface="Arial" panose="020B0604020202020204"/>
              <a:cs typeface="Arial" panose="020B0604020202020204"/>
            </a:endParaRPr>
          </a:p>
          <a:p>
            <a:pPr marL="19685">
              <a:lnSpc>
                <a:spcPct val="100000"/>
              </a:lnSpc>
              <a:spcBef>
                <a:spcPts val="1355"/>
              </a:spcBef>
            </a:pPr>
            <a:r>
              <a:rPr sz="1800" dirty="0">
                <a:solidFill>
                  <a:srgbClr val="6AA84F"/>
                </a:solidFill>
                <a:latin typeface="Arial" panose="020B0604020202020204"/>
                <a:cs typeface="Arial" panose="020B0604020202020204"/>
              </a:rPr>
              <a:t>5</a:t>
            </a:r>
            <a:endParaRPr sz="1800">
              <a:latin typeface="Arial" panose="020B0604020202020204"/>
              <a:cs typeface="Arial" panose="020B0604020202020204"/>
            </a:endParaRPr>
          </a:p>
        </p:txBody>
      </p:sp>
      <p:sp>
        <p:nvSpPr>
          <p:cNvPr id="55" name="object 41"/>
          <p:cNvSpPr txBox="1"/>
          <p:nvPr/>
        </p:nvSpPr>
        <p:spPr>
          <a:xfrm>
            <a:off x="7168744" y="5001316"/>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CC4125"/>
                </a:solidFill>
                <a:latin typeface="Arial" panose="020B0604020202020204"/>
                <a:cs typeface="Arial" panose="020B0604020202020204"/>
              </a:rPr>
              <a:t>9</a:t>
            </a:r>
            <a:endParaRPr sz="1800">
              <a:latin typeface="Arial" panose="020B0604020202020204"/>
              <a:cs typeface="Arial" panose="020B0604020202020204"/>
            </a:endParaRPr>
          </a:p>
        </p:txBody>
      </p:sp>
      <p:grpSp>
        <p:nvGrpSpPr>
          <p:cNvPr id="56" name="object 42"/>
          <p:cNvGrpSpPr/>
          <p:nvPr/>
        </p:nvGrpSpPr>
        <p:grpSpPr>
          <a:xfrm>
            <a:off x="2940324" y="4229669"/>
            <a:ext cx="2132965" cy="808355"/>
            <a:chOff x="1470899" y="3267484"/>
            <a:chExt cx="2132965" cy="808355"/>
          </a:xfrm>
        </p:grpSpPr>
        <p:sp>
          <p:nvSpPr>
            <p:cNvPr id="57" name="object 43"/>
            <p:cNvSpPr/>
            <p:nvPr/>
          </p:nvSpPr>
          <p:spPr>
            <a:xfrm>
              <a:off x="1470899" y="3458020"/>
              <a:ext cx="1123950" cy="452120"/>
            </a:xfrm>
            <a:custGeom>
              <a:avLst/>
              <a:gdLst/>
              <a:ahLst/>
              <a:cxnLst/>
              <a:rect l="l" t="t" r="r" b="b"/>
              <a:pathLst>
                <a:path w="1123950" h="452120">
                  <a:moveTo>
                    <a:pt x="671594" y="226049"/>
                  </a:moveTo>
                  <a:lnTo>
                    <a:pt x="676187" y="180493"/>
                  </a:lnTo>
                  <a:lnTo>
                    <a:pt x="689359" y="138061"/>
                  </a:lnTo>
                  <a:lnTo>
                    <a:pt x="710200" y="99663"/>
                  </a:lnTo>
                  <a:lnTo>
                    <a:pt x="737803" y="66208"/>
                  </a:lnTo>
                  <a:lnTo>
                    <a:pt x="771258" y="38605"/>
                  </a:lnTo>
                  <a:lnTo>
                    <a:pt x="809656" y="17764"/>
                  </a:lnTo>
                  <a:lnTo>
                    <a:pt x="852088" y="4592"/>
                  </a:lnTo>
                  <a:lnTo>
                    <a:pt x="897644" y="0"/>
                  </a:lnTo>
                  <a:lnTo>
                    <a:pt x="941951" y="4383"/>
                  </a:lnTo>
                  <a:lnTo>
                    <a:pt x="984150" y="17207"/>
                  </a:lnTo>
                  <a:lnTo>
                    <a:pt x="1023057" y="37979"/>
                  </a:lnTo>
                  <a:lnTo>
                    <a:pt x="1057486" y="66208"/>
                  </a:lnTo>
                  <a:lnTo>
                    <a:pt x="1085715" y="100637"/>
                  </a:lnTo>
                  <a:lnTo>
                    <a:pt x="1106487" y="139544"/>
                  </a:lnTo>
                  <a:lnTo>
                    <a:pt x="1119311" y="181743"/>
                  </a:lnTo>
                  <a:lnTo>
                    <a:pt x="1123694" y="226049"/>
                  </a:lnTo>
                  <a:lnTo>
                    <a:pt x="1119102" y="271606"/>
                  </a:lnTo>
                  <a:lnTo>
                    <a:pt x="1105930" y="314038"/>
                  </a:lnTo>
                  <a:lnTo>
                    <a:pt x="1085089" y="352436"/>
                  </a:lnTo>
                  <a:lnTo>
                    <a:pt x="1057486" y="385891"/>
                  </a:lnTo>
                  <a:lnTo>
                    <a:pt x="1024031" y="413494"/>
                  </a:lnTo>
                  <a:lnTo>
                    <a:pt x="985633" y="434335"/>
                  </a:lnTo>
                  <a:lnTo>
                    <a:pt x="943201" y="447507"/>
                  </a:lnTo>
                  <a:lnTo>
                    <a:pt x="897644" y="452099"/>
                  </a:lnTo>
                  <a:lnTo>
                    <a:pt x="852088" y="447507"/>
                  </a:lnTo>
                  <a:lnTo>
                    <a:pt x="809656" y="434335"/>
                  </a:lnTo>
                  <a:lnTo>
                    <a:pt x="771258" y="413494"/>
                  </a:lnTo>
                  <a:lnTo>
                    <a:pt x="737803" y="385891"/>
                  </a:lnTo>
                  <a:lnTo>
                    <a:pt x="710200" y="352436"/>
                  </a:lnTo>
                  <a:lnTo>
                    <a:pt x="689359" y="314038"/>
                  </a:lnTo>
                  <a:lnTo>
                    <a:pt x="676187" y="271606"/>
                  </a:lnTo>
                  <a:lnTo>
                    <a:pt x="671594" y="226049"/>
                  </a:lnTo>
                  <a:close/>
                </a:path>
                <a:path w="1123950" h="452120">
                  <a:moveTo>
                    <a:pt x="0" y="226054"/>
                  </a:moveTo>
                  <a:lnTo>
                    <a:pt x="537899" y="226054"/>
                  </a:lnTo>
                </a:path>
              </a:pathLst>
            </a:custGeom>
            <a:ln w="19049">
              <a:solidFill>
                <a:srgbClr val="000000"/>
              </a:solidFill>
            </a:ln>
          </p:spPr>
          <p:txBody>
            <a:bodyPr wrap="square" lIns="0" tIns="0" rIns="0" bIns="0" rtlCol="0"/>
            <a:lstStyle/>
            <a:p/>
          </p:txBody>
        </p:sp>
        <p:pic>
          <p:nvPicPr>
            <p:cNvPr id="58" name="object 44"/>
            <p:cNvPicPr/>
            <p:nvPr/>
          </p:nvPicPr>
          <p:blipFill>
            <a:blip r:embed="rId1" cstate="print"/>
            <a:stretch>
              <a:fillRect/>
            </a:stretch>
          </p:blipFill>
          <p:spPr>
            <a:xfrm>
              <a:off x="1999274" y="3643084"/>
              <a:ext cx="105500" cy="81980"/>
            </a:xfrm>
            <a:prstGeom prst="rect">
              <a:avLst/>
            </a:prstGeom>
          </p:spPr>
        </p:pic>
        <p:sp>
          <p:nvSpPr>
            <p:cNvPr id="59" name="object 45"/>
            <p:cNvSpPr/>
            <p:nvPr/>
          </p:nvSpPr>
          <p:spPr>
            <a:xfrm>
              <a:off x="2945584" y="3308475"/>
              <a:ext cx="538480" cy="0"/>
            </a:xfrm>
            <a:custGeom>
              <a:avLst/>
              <a:gdLst/>
              <a:ahLst/>
              <a:cxnLst/>
              <a:rect l="l" t="t" r="r" b="b"/>
              <a:pathLst>
                <a:path w="538479">
                  <a:moveTo>
                    <a:pt x="0" y="0"/>
                  </a:moveTo>
                  <a:lnTo>
                    <a:pt x="537899" y="0"/>
                  </a:lnTo>
                </a:path>
              </a:pathLst>
            </a:custGeom>
            <a:ln w="19049">
              <a:solidFill>
                <a:srgbClr val="000000"/>
              </a:solidFill>
            </a:ln>
          </p:spPr>
          <p:txBody>
            <a:bodyPr wrap="square" lIns="0" tIns="0" rIns="0" bIns="0" rtlCol="0"/>
            <a:lstStyle/>
            <a:p/>
          </p:txBody>
        </p:sp>
        <p:pic>
          <p:nvPicPr>
            <p:cNvPr id="60" name="object 46"/>
            <p:cNvPicPr/>
            <p:nvPr/>
          </p:nvPicPr>
          <p:blipFill>
            <a:blip r:embed="rId4" cstate="print"/>
            <a:stretch>
              <a:fillRect/>
            </a:stretch>
          </p:blipFill>
          <p:spPr>
            <a:xfrm>
              <a:off x="3473959" y="3267484"/>
              <a:ext cx="105500" cy="81980"/>
            </a:xfrm>
            <a:prstGeom prst="rect">
              <a:avLst/>
            </a:prstGeom>
          </p:spPr>
        </p:pic>
        <p:sp>
          <p:nvSpPr>
            <p:cNvPr id="61" name="object 47"/>
            <p:cNvSpPr/>
            <p:nvPr/>
          </p:nvSpPr>
          <p:spPr>
            <a:xfrm>
              <a:off x="2560633" y="3309641"/>
              <a:ext cx="947419" cy="725170"/>
            </a:xfrm>
            <a:custGeom>
              <a:avLst/>
              <a:gdLst/>
              <a:ahLst/>
              <a:cxnLst/>
              <a:rect l="l" t="t" r="r" b="b"/>
              <a:pathLst>
                <a:path w="947420" h="725170">
                  <a:moveTo>
                    <a:pt x="0" y="215999"/>
                  </a:moveTo>
                  <a:lnTo>
                    <a:pt x="373799" y="0"/>
                  </a:lnTo>
                </a:path>
                <a:path w="947420" h="725170">
                  <a:moveTo>
                    <a:pt x="409279" y="724818"/>
                  </a:moveTo>
                  <a:lnTo>
                    <a:pt x="947179" y="724818"/>
                  </a:lnTo>
                </a:path>
              </a:pathLst>
            </a:custGeom>
            <a:ln w="19049">
              <a:solidFill>
                <a:srgbClr val="000000"/>
              </a:solidFill>
            </a:ln>
          </p:spPr>
          <p:txBody>
            <a:bodyPr wrap="square" lIns="0" tIns="0" rIns="0" bIns="0" rtlCol="0"/>
            <a:lstStyle/>
            <a:p/>
          </p:txBody>
        </p:sp>
        <p:pic>
          <p:nvPicPr>
            <p:cNvPr id="62" name="object 48"/>
            <p:cNvPicPr/>
            <p:nvPr/>
          </p:nvPicPr>
          <p:blipFill>
            <a:blip r:embed="rId1" cstate="print"/>
            <a:stretch>
              <a:fillRect/>
            </a:stretch>
          </p:blipFill>
          <p:spPr>
            <a:xfrm>
              <a:off x="3498288" y="3993469"/>
              <a:ext cx="105500" cy="81981"/>
            </a:xfrm>
            <a:prstGeom prst="rect">
              <a:avLst/>
            </a:prstGeom>
          </p:spPr>
        </p:pic>
        <p:sp>
          <p:nvSpPr>
            <p:cNvPr id="63" name="object 49"/>
            <p:cNvSpPr/>
            <p:nvPr/>
          </p:nvSpPr>
          <p:spPr>
            <a:xfrm>
              <a:off x="2567919" y="3801540"/>
              <a:ext cx="391795" cy="226695"/>
            </a:xfrm>
            <a:custGeom>
              <a:avLst/>
              <a:gdLst/>
              <a:ahLst/>
              <a:cxnLst/>
              <a:rect l="l" t="t" r="r" b="b"/>
              <a:pathLst>
                <a:path w="391794" h="226695">
                  <a:moveTo>
                    <a:pt x="0" y="0"/>
                  </a:moveTo>
                  <a:lnTo>
                    <a:pt x="391799" y="226199"/>
                  </a:lnTo>
                </a:path>
              </a:pathLst>
            </a:custGeom>
            <a:ln w="19049">
              <a:solidFill>
                <a:srgbClr val="000000"/>
              </a:solidFill>
            </a:ln>
          </p:spPr>
          <p:txBody>
            <a:bodyPr wrap="square" lIns="0" tIns="0" rIns="0" bIns="0" rtlCol="0"/>
            <a:lstStyle/>
            <a:p/>
          </p:txBody>
        </p:sp>
      </p:grpSp>
      <p:sp>
        <p:nvSpPr>
          <p:cNvPr id="64" name="object 50"/>
          <p:cNvSpPr txBox="1"/>
          <p:nvPr/>
        </p:nvSpPr>
        <p:spPr>
          <a:xfrm>
            <a:off x="2577200" y="3096305"/>
            <a:ext cx="2667635" cy="1845945"/>
          </a:xfrm>
          <a:prstGeom prst="rect">
            <a:avLst/>
          </a:prstGeom>
        </p:spPr>
        <p:txBody>
          <a:bodyPr vert="horz" wrap="square" lIns="0" tIns="12700" rIns="0" bIns="0" rtlCol="0">
            <a:spAutoFit/>
          </a:bodyPr>
          <a:lstStyle/>
          <a:p>
            <a:pPr marL="563880">
              <a:lnSpc>
                <a:spcPct val="100000"/>
              </a:lnSpc>
              <a:spcBef>
                <a:spcPts val="100"/>
              </a:spcBef>
            </a:pPr>
            <a:r>
              <a:rPr sz="1800" dirty="0">
                <a:solidFill>
                  <a:srgbClr val="CC4125"/>
                </a:solidFill>
                <a:latin typeface="Arial" panose="020B0604020202020204"/>
                <a:cs typeface="Arial" panose="020B0604020202020204"/>
              </a:rPr>
              <a:t>2</a:t>
            </a:r>
            <a:endParaRPr sz="1800">
              <a:latin typeface="Arial" panose="020B0604020202020204"/>
              <a:cs typeface="Arial" panose="020B0604020202020204"/>
            </a:endParaRPr>
          </a:p>
          <a:p>
            <a:pPr>
              <a:lnSpc>
                <a:spcPct val="100000"/>
              </a:lnSpc>
              <a:spcBef>
                <a:spcPts val="45"/>
              </a:spcBef>
            </a:pPr>
            <a:endParaRPr sz="1550">
              <a:latin typeface="Arial" panose="020B0604020202020204"/>
              <a:cs typeface="Arial" panose="020B0604020202020204"/>
            </a:endParaRPr>
          </a:p>
          <a:p>
            <a:pPr marL="12700">
              <a:lnSpc>
                <a:spcPct val="100000"/>
              </a:lnSpc>
            </a:pPr>
            <a:r>
              <a:rPr sz="1800" b="1" dirty="0">
                <a:latin typeface="Arial" panose="020B0604020202020204"/>
                <a:cs typeface="Arial" panose="020B0604020202020204"/>
              </a:rPr>
              <a:t>copy</a:t>
            </a:r>
            <a:r>
              <a:rPr sz="1800" b="1" spc="-25" dirty="0">
                <a:latin typeface="Arial" panose="020B0604020202020204"/>
                <a:cs typeface="Arial" panose="020B0604020202020204"/>
              </a:rPr>
              <a:t> </a:t>
            </a:r>
            <a:r>
              <a:rPr sz="1800" dirty="0">
                <a:latin typeface="Arial" panose="020B0604020202020204"/>
                <a:cs typeface="Arial" panose="020B0604020202020204"/>
              </a:rPr>
              <a:t>gate:</a:t>
            </a:r>
            <a:r>
              <a:rPr sz="1800" spc="-30" dirty="0">
                <a:latin typeface="Arial" panose="020B0604020202020204"/>
                <a:cs typeface="Arial" panose="020B0604020202020204"/>
              </a:rPr>
              <a:t> </a:t>
            </a:r>
            <a:r>
              <a:rPr sz="1800" dirty="0">
                <a:latin typeface="Arial" panose="020B0604020202020204"/>
                <a:cs typeface="Arial" panose="020B0604020202020204"/>
              </a:rPr>
              <a:t>gradient</a:t>
            </a:r>
            <a:r>
              <a:rPr sz="1800" spc="-25" dirty="0">
                <a:latin typeface="Arial" panose="020B0604020202020204"/>
                <a:cs typeface="Arial" panose="020B0604020202020204"/>
              </a:rPr>
              <a:t> </a:t>
            </a:r>
            <a:r>
              <a:rPr sz="1800" spc="-10" dirty="0">
                <a:latin typeface="Arial" panose="020B0604020202020204"/>
                <a:cs typeface="Arial" panose="020B0604020202020204"/>
              </a:rPr>
              <a:t>adder</a:t>
            </a:r>
            <a:endParaRPr sz="1800">
              <a:latin typeface="Arial" panose="020B0604020202020204"/>
              <a:cs typeface="Arial" panose="020B0604020202020204"/>
            </a:endParaRPr>
          </a:p>
          <a:p>
            <a:pPr marL="2056765">
              <a:lnSpc>
                <a:spcPct val="100000"/>
              </a:lnSpc>
              <a:spcBef>
                <a:spcPts val="545"/>
              </a:spcBef>
            </a:pPr>
            <a:r>
              <a:rPr sz="1800" dirty="0">
                <a:solidFill>
                  <a:srgbClr val="6AA84F"/>
                </a:solidFill>
                <a:latin typeface="Arial" panose="020B0604020202020204"/>
                <a:cs typeface="Arial" panose="020B0604020202020204"/>
              </a:rPr>
              <a:t>7</a:t>
            </a:r>
            <a:endParaRPr sz="1800">
              <a:latin typeface="Arial" panose="020B0604020202020204"/>
              <a:cs typeface="Arial" panose="020B0604020202020204"/>
            </a:endParaRPr>
          </a:p>
          <a:p>
            <a:pPr marL="556260">
              <a:lnSpc>
                <a:spcPct val="100000"/>
              </a:lnSpc>
              <a:spcBef>
                <a:spcPts val="880"/>
              </a:spcBef>
            </a:pPr>
            <a:r>
              <a:rPr sz="1800" dirty="0">
                <a:solidFill>
                  <a:srgbClr val="6AA84F"/>
                </a:solidFill>
                <a:latin typeface="Arial" panose="020B0604020202020204"/>
                <a:cs typeface="Arial" panose="020B0604020202020204"/>
              </a:rPr>
              <a:t>7</a:t>
            </a:r>
            <a:endParaRPr sz="1800">
              <a:latin typeface="Arial" panose="020B0604020202020204"/>
              <a:cs typeface="Arial" panose="020B0604020202020204"/>
            </a:endParaRPr>
          </a:p>
          <a:p>
            <a:pPr marL="250190">
              <a:lnSpc>
                <a:spcPct val="100000"/>
              </a:lnSpc>
              <a:spcBef>
                <a:spcPts val="275"/>
              </a:spcBef>
            </a:pPr>
            <a:r>
              <a:rPr sz="1800" spc="-10" dirty="0">
                <a:solidFill>
                  <a:srgbClr val="CC4125"/>
                </a:solidFill>
                <a:latin typeface="Arial" panose="020B0604020202020204"/>
                <a:cs typeface="Arial" panose="020B0604020202020204"/>
              </a:rPr>
              <a:t>4+2=6</a:t>
            </a:r>
            <a:endParaRPr sz="1800">
              <a:latin typeface="Arial" panose="020B0604020202020204"/>
              <a:cs typeface="Arial" panose="020B0604020202020204"/>
            </a:endParaRPr>
          </a:p>
        </p:txBody>
      </p:sp>
      <p:sp>
        <p:nvSpPr>
          <p:cNvPr id="65" name="object 51"/>
          <p:cNvSpPr txBox="1"/>
          <p:nvPr/>
        </p:nvSpPr>
        <p:spPr>
          <a:xfrm>
            <a:off x="4613810" y="4156475"/>
            <a:ext cx="184785" cy="785495"/>
          </a:xfrm>
          <a:prstGeom prst="rect">
            <a:avLst/>
          </a:prstGeom>
        </p:spPr>
        <p:txBody>
          <a:bodyPr vert="horz" wrap="square" lIns="0" tIns="118110" rIns="0" bIns="0" rtlCol="0">
            <a:spAutoFit/>
          </a:bodyPr>
          <a:lstStyle/>
          <a:p>
            <a:pPr marL="12700">
              <a:lnSpc>
                <a:spcPct val="100000"/>
              </a:lnSpc>
              <a:spcBef>
                <a:spcPts val="930"/>
              </a:spcBef>
            </a:pPr>
            <a:r>
              <a:rPr sz="1800" dirty="0">
                <a:solidFill>
                  <a:srgbClr val="CC4125"/>
                </a:solidFill>
                <a:latin typeface="Arial" panose="020B0604020202020204"/>
                <a:cs typeface="Arial" panose="020B0604020202020204"/>
              </a:rPr>
              <a:t>4</a:t>
            </a:r>
            <a:endParaRPr sz="1800">
              <a:latin typeface="Arial" panose="020B0604020202020204"/>
              <a:cs typeface="Arial" panose="020B0604020202020204"/>
            </a:endParaRPr>
          </a:p>
          <a:p>
            <a:pPr marL="44450">
              <a:lnSpc>
                <a:spcPct val="100000"/>
              </a:lnSpc>
              <a:spcBef>
                <a:spcPts val="830"/>
              </a:spcBef>
            </a:pPr>
            <a:r>
              <a:rPr sz="1800" dirty="0">
                <a:solidFill>
                  <a:srgbClr val="6AA84F"/>
                </a:solidFill>
                <a:latin typeface="Arial" panose="020B0604020202020204"/>
                <a:cs typeface="Arial" panose="020B0604020202020204"/>
              </a:rPr>
              <a:t>7</a:t>
            </a:r>
            <a:endParaRPr sz="1800">
              <a:latin typeface="Arial" panose="020B0604020202020204"/>
              <a:cs typeface="Arial" panose="020B0604020202020204"/>
            </a:endParaRPr>
          </a:p>
        </p:txBody>
      </p:sp>
      <p:sp>
        <p:nvSpPr>
          <p:cNvPr id="66" name="object 52"/>
          <p:cNvSpPr txBox="1"/>
          <p:nvPr/>
        </p:nvSpPr>
        <p:spPr>
          <a:xfrm>
            <a:off x="4648834" y="4971675"/>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CC4125"/>
                </a:solidFill>
                <a:latin typeface="Arial" panose="020B0604020202020204"/>
                <a:cs typeface="Arial" panose="020B0604020202020204"/>
              </a:rPr>
              <a:t>2</a:t>
            </a:r>
            <a:endParaRPr sz="1800">
              <a:latin typeface="Arial" panose="020B0604020202020204"/>
              <a:cs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animBg="1"/>
      <p:bldP spid="33" grpId="0"/>
      <p:bldP spid="41" grpId="0"/>
      <p:bldP spid="42" grpId="0"/>
      <p:bldP spid="43" grpId="0"/>
      <p:bldP spid="44" grpId="0"/>
      <p:bldP spid="52" grpId="0"/>
      <p:bldP spid="53" grpId="0"/>
      <p:bldP spid="54" grpId="0"/>
      <p:bldP spid="5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 implementation</a:t>
            </a:r>
            <a:endParaRPr lang="en-US" dirty="0"/>
          </a:p>
        </p:txBody>
      </p:sp>
      <p:grpSp>
        <p:nvGrpSpPr>
          <p:cNvPr id="3" name="object 2"/>
          <p:cNvGrpSpPr/>
          <p:nvPr/>
        </p:nvGrpSpPr>
        <p:grpSpPr>
          <a:xfrm>
            <a:off x="7315200" y="1317307"/>
            <a:ext cx="2946400" cy="4223385"/>
            <a:chOff x="5962627" y="74075"/>
            <a:chExt cx="2946400" cy="4223385"/>
          </a:xfrm>
        </p:grpSpPr>
        <p:pic>
          <p:nvPicPr>
            <p:cNvPr id="4" name="object 3"/>
            <p:cNvPicPr/>
            <p:nvPr/>
          </p:nvPicPr>
          <p:blipFill>
            <a:blip r:embed="rId1" cstate="print"/>
            <a:stretch>
              <a:fillRect/>
            </a:stretch>
          </p:blipFill>
          <p:spPr>
            <a:xfrm>
              <a:off x="5962627" y="74075"/>
              <a:ext cx="2852882" cy="4195433"/>
            </a:xfrm>
            <a:prstGeom prst="rect">
              <a:avLst/>
            </a:prstGeom>
          </p:spPr>
        </p:pic>
        <p:sp>
          <p:nvSpPr>
            <p:cNvPr id="5" name="object 4"/>
            <p:cNvSpPr/>
            <p:nvPr/>
          </p:nvSpPr>
          <p:spPr>
            <a:xfrm>
              <a:off x="6042574" y="334899"/>
              <a:ext cx="1767839" cy="1285240"/>
            </a:xfrm>
            <a:custGeom>
              <a:avLst/>
              <a:gdLst/>
              <a:ahLst/>
              <a:cxnLst/>
              <a:rect l="l" t="t" r="r" b="b"/>
              <a:pathLst>
                <a:path w="1767840" h="1285240">
                  <a:moveTo>
                    <a:pt x="0" y="0"/>
                  </a:moveTo>
                  <a:lnTo>
                    <a:pt x="1767599" y="0"/>
                  </a:lnTo>
                  <a:lnTo>
                    <a:pt x="1767599" y="1284899"/>
                  </a:lnTo>
                  <a:lnTo>
                    <a:pt x="0" y="1284899"/>
                  </a:lnTo>
                  <a:lnTo>
                    <a:pt x="0" y="0"/>
                  </a:lnTo>
                  <a:close/>
                </a:path>
              </a:pathLst>
            </a:custGeom>
            <a:ln w="19049">
              <a:solidFill>
                <a:srgbClr val="0000FF"/>
              </a:solidFill>
            </a:ln>
          </p:spPr>
          <p:txBody>
            <a:bodyPr wrap="square" lIns="0" tIns="0" rIns="0" bIns="0" rtlCol="0"/>
            <a:lstStyle/>
            <a:p/>
          </p:txBody>
        </p:sp>
        <p:sp>
          <p:nvSpPr>
            <p:cNvPr id="6" name="object 5"/>
            <p:cNvSpPr/>
            <p:nvPr/>
          </p:nvSpPr>
          <p:spPr>
            <a:xfrm>
              <a:off x="6042574" y="1754424"/>
              <a:ext cx="2857500" cy="2533015"/>
            </a:xfrm>
            <a:custGeom>
              <a:avLst/>
              <a:gdLst/>
              <a:ahLst/>
              <a:cxnLst/>
              <a:rect l="l" t="t" r="r" b="b"/>
              <a:pathLst>
                <a:path w="2857500" h="2533015">
                  <a:moveTo>
                    <a:pt x="0" y="0"/>
                  </a:moveTo>
                  <a:lnTo>
                    <a:pt x="2856899" y="0"/>
                  </a:lnTo>
                  <a:lnTo>
                    <a:pt x="2856899" y="2532899"/>
                  </a:lnTo>
                  <a:lnTo>
                    <a:pt x="0" y="2532899"/>
                  </a:lnTo>
                  <a:lnTo>
                    <a:pt x="0" y="0"/>
                  </a:lnTo>
                  <a:close/>
                </a:path>
              </a:pathLst>
            </a:custGeom>
            <a:ln w="19049">
              <a:solidFill>
                <a:srgbClr val="FF0000"/>
              </a:solidFill>
            </a:ln>
          </p:spPr>
          <p:txBody>
            <a:bodyPr wrap="square" lIns="0" tIns="0" rIns="0" bIns="0" rtlCol="0"/>
            <a:lstStyle/>
            <a:p/>
          </p:txBody>
        </p:sp>
      </p:grpSp>
      <p:grpSp>
        <p:nvGrpSpPr>
          <p:cNvPr id="7" name="object 7"/>
          <p:cNvGrpSpPr/>
          <p:nvPr/>
        </p:nvGrpSpPr>
        <p:grpSpPr>
          <a:xfrm>
            <a:off x="1679549" y="2534401"/>
            <a:ext cx="3748404" cy="2279015"/>
            <a:chOff x="326976" y="1291169"/>
            <a:chExt cx="3748404" cy="2279015"/>
          </a:xfrm>
        </p:grpSpPr>
        <p:pic>
          <p:nvPicPr>
            <p:cNvPr id="8" name="object 8"/>
            <p:cNvPicPr/>
            <p:nvPr/>
          </p:nvPicPr>
          <p:blipFill>
            <a:blip r:embed="rId2" cstate="print"/>
            <a:stretch>
              <a:fillRect/>
            </a:stretch>
          </p:blipFill>
          <p:spPr>
            <a:xfrm>
              <a:off x="326976" y="1291169"/>
              <a:ext cx="3059421" cy="2278414"/>
            </a:xfrm>
            <a:prstGeom prst="rect">
              <a:avLst/>
            </a:prstGeom>
          </p:spPr>
        </p:pic>
        <p:pic>
          <p:nvPicPr>
            <p:cNvPr id="9" name="object 9"/>
            <p:cNvPicPr/>
            <p:nvPr/>
          </p:nvPicPr>
          <p:blipFill>
            <a:blip r:embed="rId3" cstate="print"/>
            <a:stretch>
              <a:fillRect/>
            </a:stretch>
          </p:blipFill>
          <p:spPr>
            <a:xfrm>
              <a:off x="3743079" y="2680446"/>
              <a:ext cx="332083" cy="277855"/>
            </a:xfrm>
            <a:prstGeom prst="rect">
              <a:avLst/>
            </a:prstGeom>
          </p:spPr>
        </p:pic>
        <p:sp>
          <p:nvSpPr>
            <p:cNvPr id="10" name="object 10"/>
            <p:cNvSpPr/>
            <p:nvPr/>
          </p:nvSpPr>
          <p:spPr>
            <a:xfrm>
              <a:off x="3386400" y="2623149"/>
              <a:ext cx="356235" cy="327025"/>
            </a:xfrm>
            <a:custGeom>
              <a:avLst/>
              <a:gdLst/>
              <a:ahLst/>
              <a:cxnLst/>
              <a:rect l="l" t="t" r="r" b="b"/>
              <a:pathLst>
                <a:path w="356235" h="327025">
                  <a:moveTo>
                    <a:pt x="0" y="163499"/>
                  </a:moveTo>
                  <a:lnTo>
                    <a:pt x="5840" y="120035"/>
                  </a:lnTo>
                  <a:lnTo>
                    <a:pt x="22322" y="80978"/>
                  </a:lnTo>
                  <a:lnTo>
                    <a:pt x="47888" y="47888"/>
                  </a:lnTo>
                  <a:lnTo>
                    <a:pt x="80978" y="22322"/>
                  </a:lnTo>
                  <a:lnTo>
                    <a:pt x="120035" y="5840"/>
                  </a:lnTo>
                  <a:lnTo>
                    <a:pt x="163499" y="0"/>
                  </a:lnTo>
                  <a:lnTo>
                    <a:pt x="192599" y="0"/>
                  </a:lnTo>
                  <a:lnTo>
                    <a:pt x="255168" y="12445"/>
                  </a:lnTo>
                  <a:lnTo>
                    <a:pt x="308211" y="47887"/>
                  </a:lnTo>
                  <a:lnTo>
                    <a:pt x="343654" y="100931"/>
                  </a:lnTo>
                  <a:lnTo>
                    <a:pt x="356099" y="163499"/>
                  </a:lnTo>
                  <a:lnTo>
                    <a:pt x="350259" y="206964"/>
                  </a:lnTo>
                  <a:lnTo>
                    <a:pt x="333777" y="246021"/>
                  </a:lnTo>
                  <a:lnTo>
                    <a:pt x="308211" y="279111"/>
                  </a:lnTo>
                  <a:lnTo>
                    <a:pt x="275121" y="304677"/>
                  </a:lnTo>
                  <a:lnTo>
                    <a:pt x="236064" y="321159"/>
                  </a:lnTo>
                  <a:lnTo>
                    <a:pt x="192599" y="326999"/>
                  </a:lnTo>
                  <a:lnTo>
                    <a:pt x="163499" y="326999"/>
                  </a:lnTo>
                  <a:lnTo>
                    <a:pt x="120035" y="321159"/>
                  </a:lnTo>
                  <a:lnTo>
                    <a:pt x="80978" y="304677"/>
                  </a:lnTo>
                  <a:lnTo>
                    <a:pt x="47888" y="279111"/>
                  </a:lnTo>
                  <a:lnTo>
                    <a:pt x="22322" y="246021"/>
                  </a:lnTo>
                  <a:lnTo>
                    <a:pt x="5840" y="206964"/>
                  </a:lnTo>
                  <a:lnTo>
                    <a:pt x="0" y="163499"/>
                  </a:lnTo>
                  <a:close/>
                </a:path>
              </a:pathLst>
            </a:custGeom>
            <a:ln w="9524">
              <a:solidFill>
                <a:srgbClr val="000000"/>
              </a:solidFill>
            </a:ln>
          </p:spPr>
          <p:txBody>
            <a:bodyPr wrap="square" lIns="0" tIns="0" rIns="0" bIns="0" rtlCol="0"/>
            <a:lstStyle/>
            <a:p/>
          </p:txBody>
        </p:sp>
        <p:pic>
          <p:nvPicPr>
            <p:cNvPr id="11" name="object 11"/>
            <p:cNvPicPr/>
            <p:nvPr/>
          </p:nvPicPr>
          <p:blipFill>
            <a:blip r:embed="rId4" cstate="print"/>
            <a:stretch>
              <a:fillRect/>
            </a:stretch>
          </p:blipFill>
          <p:spPr>
            <a:xfrm>
              <a:off x="3488513" y="2745367"/>
              <a:ext cx="151874" cy="137607"/>
            </a:xfrm>
            <a:prstGeom prst="rect">
              <a:avLst/>
            </a:prstGeom>
          </p:spPr>
        </p:pic>
      </p:grpSp>
      <p:sp>
        <p:nvSpPr>
          <p:cNvPr id="12" name="object 12"/>
          <p:cNvSpPr txBox="1"/>
          <p:nvPr/>
        </p:nvSpPr>
        <p:spPr>
          <a:xfrm>
            <a:off x="5671598" y="1912379"/>
            <a:ext cx="1470660" cy="513080"/>
          </a:xfrm>
          <a:prstGeom prst="rect">
            <a:avLst/>
          </a:prstGeom>
        </p:spPr>
        <p:txBody>
          <a:bodyPr vert="horz" wrap="square" lIns="0" tIns="12700" rIns="0" bIns="0" rtlCol="0">
            <a:spAutoFit/>
          </a:bodyPr>
          <a:lstStyle/>
          <a:p>
            <a:pPr marL="12700" marR="5080">
              <a:lnSpc>
                <a:spcPct val="100000"/>
              </a:lnSpc>
              <a:spcBef>
                <a:spcPts val="100"/>
              </a:spcBef>
            </a:pPr>
            <a:r>
              <a:rPr sz="1600" dirty="0">
                <a:solidFill>
                  <a:srgbClr val="0000FF"/>
                </a:solidFill>
                <a:latin typeface="Arial" panose="020B0604020202020204"/>
                <a:cs typeface="Arial" panose="020B0604020202020204"/>
              </a:rPr>
              <a:t>Forward</a:t>
            </a:r>
            <a:r>
              <a:rPr sz="1600" spc="-35" dirty="0">
                <a:solidFill>
                  <a:srgbClr val="0000FF"/>
                </a:solidFill>
                <a:latin typeface="Arial" panose="020B0604020202020204"/>
                <a:cs typeface="Arial" panose="020B0604020202020204"/>
              </a:rPr>
              <a:t> </a:t>
            </a:r>
            <a:r>
              <a:rPr sz="1600" spc="-10" dirty="0">
                <a:solidFill>
                  <a:srgbClr val="0000FF"/>
                </a:solidFill>
                <a:latin typeface="Arial" panose="020B0604020202020204"/>
                <a:cs typeface="Arial" panose="020B0604020202020204"/>
              </a:rPr>
              <a:t>pass: </a:t>
            </a:r>
            <a:r>
              <a:rPr sz="1600" dirty="0">
                <a:solidFill>
                  <a:srgbClr val="0000FF"/>
                </a:solidFill>
                <a:latin typeface="Arial" panose="020B0604020202020204"/>
                <a:cs typeface="Arial" panose="020B0604020202020204"/>
              </a:rPr>
              <a:t>Compute</a:t>
            </a:r>
            <a:r>
              <a:rPr sz="1600" spc="-35" dirty="0">
                <a:solidFill>
                  <a:srgbClr val="0000FF"/>
                </a:solidFill>
                <a:latin typeface="Arial" panose="020B0604020202020204"/>
                <a:cs typeface="Arial" panose="020B0604020202020204"/>
              </a:rPr>
              <a:t> </a:t>
            </a:r>
            <a:r>
              <a:rPr sz="1600" spc="-10" dirty="0">
                <a:solidFill>
                  <a:srgbClr val="0000FF"/>
                </a:solidFill>
                <a:latin typeface="Arial" panose="020B0604020202020204"/>
                <a:cs typeface="Arial" panose="020B0604020202020204"/>
              </a:rPr>
              <a:t>output</a:t>
            </a:r>
            <a:endParaRPr sz="1600">
              <a:latin typeface="Arial" panose="020B0604020202020204"/>
              <a:cs typeface="Arial" panose="020B0604020202020204"/>
            </a:endParaRPr>
          </a:p>
        </p:txBody>
      </p:sp>
      <p:sp>
        <p:nvSpPr>
          <p:cNvPr id="13" name="object 13"/>
          <p:cNvSpPr txBox="1"/>
          <p:nvPr/>
        </p:nvSpPr>
        <p:spPr>
          <a:xfrm>
            <a:off x="5716048" y="3872829"/>
            <a:ext cx="1459230" cy="513080"/>
          </a:xfrm>
          <a:prstGeom prst="rect">
            <a:avLst/>
          </a:prstGeom>
        </p:spPr>
        <p:txBody>
          <a:bodyPr vert="horz" wrap="square" lIns="0" tIns="12700" rIns="0" bIns="0" rtlCol="0">
            <a:spAutoFit/>
          </a:bodyPr>
          <a:lstStyle/>
          <a:p>
            <a:pPr marL="12700" marR="5080">
              <a:lnSpc>
                <a:spcPct val="100000"/>
              </a:lnSpc>
              <a:spcBef>
                <a:spcPts val="100"/>
              </a:spcBef>
            </a:pPr>
            <a:r>
              <a:rPr sz="1600" dirty="0">
                <a:solidFill>
                  <a:srgbClr val="FF0000"/>
                </a:solidFill>
                <a:latin typeface="Arial" panose="020B0604020202020204"/>
                <a:cs typeface="Arial" panose="020B0604020202020204"/>
              </a:rPr>
              <a:t>Backward</a:t>
            </a:r>
            <a:r>
              <a:rPr sz="1600" spc="-40" dirty="0">
                <a:solidFill>
                  <a:srgbClr val="FF0000"/>
                </a:solidFill>
                <a:latin typeface="Arial" panose="020B0604020202020204"/>
                <a:cs typeface="Arial" panose="020B0604020202020204"/>
              </a:rPr>
              <a:t> </a:t>
            </a:r>
            <a:r>
              <a:rPr sz="1600" spc="-10" dirty="0">
                <a:solidFill>
                  <a:srgbClr val="FF0000"/>
                </a:solidFill>
                <a:latin typeface="Arial" panose="020B0604020202020204"/>
                <a:cs typeface="Arial" panose="020B0604020202020204"/>
              </a:rPr>
              <a:t>pass: </a:t>
            </a:r>
            <a:r>
              <a:rPr sz="1600" dirty="0">
                <a:solidFill>
                  <a:srgbClr val="FF0000"/>
                </a:solidFill>
                <a:latin typeface="Arial" panose="020B0604020202020204"/>
                <a:cs typeface="Arial" panose="020B0604020202020204"/>
              </a:rPr>
              <a:t>Compute</a:t>
            </a:r>
            <a:r>
              <a:rPr sz="1600" spc="-35" dirty="0">
                <a:solidFill>
                  <a:srgbClr val="FF0000"/>
                </a:solidFill>
                <a:latin typeface="Arial" panose="020B0604020202020204"/>
                <a:cs typeface="Arial" panose="020B0604020202020204"/>
              </a:rPr>
              <a:t> </a:t>
            </a:r>
            <a:r>
              <a:rPr sz="1600" spc="-10" dirty="0">
                <a:solidFill>
                  <a:srgbClr val="FF0000"/>
                </a:solidFill>
                <a:latin typeface="Arial" panose="020B0604020202020204"/>
                <a:cs typeface="Arial" panose="020B0604020202020204"/>
              </a:rPr>
              <a:t>grads</a:t>
            </a:r>
            <a:endParaRPr sz="1600">
              <a:latin typeface="Arial" panose="020B0604020202020204"/>
              <a:cs typeface="Arial" panose="020B0604020202020204"/>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 implementation</a:t>
            </a:r>
            <a:endParaRPr lang="en-US" dirty="0"/>
          </a:p>
        </p:txBody>
      </p:sp>
      <p:grpSp>
        <p:nvGrpSpPr>
          <p:cNvPr id="3" name="object 2"/>
          <p:cNvGrpSpPr/>
          <p:nvPr/>
        </p:nvGrpSpPr>
        <p:grpSpPr>
          <a:xfrm>
            <a:off x="7315200" y="1331277"/>
            <a:ext cx="2946400" cy="4195445"/>
            <a:chOff x="5962627" y="74075"/>
            <a:chExt cx="2946400" cy="4195445"/>
          </a:xfrm>
        </p:grpSpPr>
        <p:pic>
          <p:nvPicPr>
            <p:cNvPr id="4" name="object 3"/>
            <p:cNvPicPr/>
            <p:nvPr/>
          </p:nvPicPr>
          <p:blipFill>
            <a:blip r:embed="rId1" cstate="print"/>
            <a:stretch>
              <a:fillRect/>
            </a:stretch>
          </p:blipFill>
          <p:spPr>
            <a:xfrm>
              <a:off x="5962627" y="74075"/>
              <a:ext cx="2852882" cy="4195433"/>
            </a:xfrm>
            <a:prstGeom prst="rect">
              <a:avLst/>
            </a:prstGeom>
          </p:spPr>
        </p:pic>
        <p:sp>
          <p:nvSpPr>
            <p:cNvPr id="5" name="object 4"/>
            <p:cNvSpPr/>
            <p:nvPr/>
          </p:nvSpPr>
          <p:spPr>
            <a:xfrm>
              <a:off x="6042574" y="334899"/>
              <a:ext cx="1767839" cy="1285240"/>
            </a:xfrm>
            <a:custGeom>
              <a:avLst/>
              <a:gdLst/>
              <a:ahLst/>
              <a:cxnLst/>
              <a:rect l="l" t="t" r="r" b="b"/>
              <a:pathLst>
                <a:path w="1767840" h="1285240">
                  <a:moveTo>
                    <a:pt x="0" y="0"/>
                  </a:moveTo>
                  <a:lnTo>
                    <a:pt x="1767599" y="0"/>
                  </a:lnTo>
                  <a:lnTo>
                    <a:pt x="1767599" y="1284899"/>
                  </a:lnTo>
                  <a:lnTo>
                    <a:pt x="0" y="1284899"/>
                  </a:lnTo>
                  <a:lnTo>
                    <a:pt x="0" y="0"/>
                  </a:lnTo>
                  <a:close/>
                </a:path>
              </a:pathLst>
            </a:custGeom>
            <a:ln w="19049">
              <a:solidFill>
                <a:srgbClr val="0000FF"/>
              </a:solidFill>
            </a:ln>
          </p:spPr>
          <p:txBody>
            <a:bodyPr wrap="square" lIns="0" tIns="0" rIns="0" bIns="0" rtlCol="0"/>
            <a:lstStyle/>
            <a:p/>
          </p:txBody>
        </p:sp>
        <p:sp>
          <p:nvSpPr>
            <p:cNvPr id="6" name="object 5"/>
            <p:cNvSpPr/>
            <p:nvPr/>
          </p:nvSpPr>
          <p:spPr>
            <a:xfrm>
              <a:off x="6042574" y="1754424"/>
              <a:ext cx="2857500" cy="298450"/>
            </a:xfrm>
            <a:custGeom>
              <a:avLst/>
              <a:gdLst/>
              <a:ahLst/>
              <a:cxnLst/>
              <a:rect l="l" t="t" r="r" b="b"/>
              <a:pathLst>
                <a:path w="2857500" h="298450">
                  <a:moveTo>
                    <a:pt x="0" y="0"/>
                  </a:moveTo>
                  <a:lnTo>
                    <a:pt x="2856899" y="0"/>
                  </a:lnTo>
                  <a:lnTo>
                    <a:pt x="2856899" y="298199"/>
                  </a:lnTo>
                  <a:lnTo>
                    <a:pt x="0" y="298199"/>
                  </a:lnTo>
                  <a:lnTo>
                    <a:pt x="0" y="0"/>
                  </a:lnTo>
                  <a:close/>
                </a:path>
              </a:pathLst>
            </a:custGeom>
            <a:ln w="19049">
              <a:solidFill>
                <a:srgbClr val="FF0000"/>
              </a:solidFill>
            </a:ln>
          </p:spPr>
          <p:txBody>
            <a:bodyPr wrap="square" lIns="0" tIns="0" rIns="0" bIns="0" rtlCol="0"/>
            <a:lstStyle/>
            <a:p/>
          </p:txBody>
        </p:sp>
      </p:grpSp>
      <p:grpSp>
        <p:nvGrpSpPr>
          <p:cNvPr id="7" name="object 7"/>
          <p:cNvGrpSpPr/>
          <p:nvPr/>
        </p:nvGrpSpPr>
        <p:grpSpPr>
          <a:xfrm>
            <a:off x="1679549" y="2548371"/>
            <a:ext cx="3782060" cy="2279015"/>
            <a:chOff x="326976" y="1291169"/>
            <a:chExt cx="3782060" cy="2279015"/>
          </a:xfrm>
        </p:grpSpPr>
        <p:pic>
          <p:nvPicPr>
            <p:cNvPr id="8" name="object 8"/>
            <p:cNvPicPr/>
            <p:nvPr/>
          </p:nvPicPr>
          <p:blipFill>
            <a:blip r:embed="rId2" cstate="print"/>
            <a:stretch>
              <a:fillRect/>
            </a:stretch>
          </p:blipFill>
          <p:spPr>
            <a:xfrm>
              <a:off x="326976" y="1291169"/>
              <a:ext cx="3059421" cy="2278414"/>
            </a:xfrm>
            <a:prstGeom prst="rect">
              <a:avLst/>
            </a:prstGeom>
          </p:spPr>
        </p:pic>
        <p:pic>
          <p:nvPicPr>
            <p:cNvPr id="9" name="object 9"/>
            <p:cNvPicPr/>
            <p:nvPr/>
          </p:nvPicPr>
          <p:blipFill>
            <a:blip r:embed="rId3" cstate="print"/>
            <a:stretch>
              <a:fillRect/>
            </a:stretch>
          </p:blipFill>
          <p:spPr>
            <a:xfrm>
              <a:off x="3743079" y="2680446"/>
              <a:ext cx="332083" cy="277855"/>
            </a:xfrm>
            <a:prstGeom prst="rect">
              <a:avLst/>
            </a:prstGeom>
          </p:spPr>
        </p:pic>
        <p:sp>
          <p:nvSpPr>
            <p:cNvPr id="10" name="object 10"/>
            <p:cNvSpPr/>
            <p:nvPr/>
          </p:nvSpPr>
          <p:spPr>
            <a:xfrm>
              <a:off x="3386400" y="2623149"/>
              <a:ext cx="356235" cy="327025"/>
            </a:xfrm>
            <a:custGeom>
              <a:avLst/>
              <a:gdLst/>
              <a:ahLst/>
              <a:cxnLst/>
              <a:rect l="l" t="t" r="r" b="b"/>
              <a:pathLst>
                <a:path w="356235" h="327025">
                  <a:moveTo>
                    <a:pt x="0" y="163499"/>
                  </a:moveTo>
                  <a:lnTo>
                    <a:pt x="5840" y="120035"/>
                  </a:lnTo>
                  <a:lnTo>
                    <a:pt x="22322" y="80978"/>
                  </a:lnTo>
                  <a:lnTo>
                    <a:pt x="47888" y="47888"/>
                  </a:lnTo>
                  <a:lnTo>
                    <a:pt x="80978" y="22322"/>
                  </a:lnTo>
                  <a:lnTo>
                    <a:pt x="120035" y="5840"/>
                  </a:lnTo>
                  <a:lnTo>
                    <a:pt x="163499" y="0"/>
                  </a:lnTo>
                  <a:lnTo>
                    <a:pt x="192599" y="0"/>
                  </a:lnTo>
                  <a:lnTo>
                    <a:pt x="255168" y="12445"/>
                  </a:lnTo>
                  <a:lnTo>
                    <a:pt x="308211" y="47887"/>
                  </a:lnTo>
                  <a:lnTo>
                    <a:pt x="343654" y="100931"/>
                  </a:lnTo>
                  <a:lnTo>
                    <a:pt x="356099" y="163499"/>
                  </a:lnTo>
                  <a:lnTo>
                    <a:pt x="350259" y="206964"/>
                  </a:lnTo>
                  <a:lnTo>
                    <a:pt x="333777" y="246021"/>
                  </a:lnTo>
                  <a:lnTo>
                    <a:pt x="308211" y="279111"/>
                  </a:lnTo>
                  <a:lnTo>
                    <a:pt x="275121" y="304677"/>
                  </a:lnTo>
                  <a:lnTo>
                    <a:pt x="236064" y="321159"/>
                  </a:lnTo>
                  <a:lnTo>
                    <a:pt x="192599" y="326999"/>
                  </a:lnTo>
                  <a:lnTo>
                    <a:pt x="163499" y="326999"/>
                  </a:lnTo>
                  <a:lnTo>
                    <a:pt x="120035" y="321159"/>
                  </a:lnTo>
                  <a:lnTo>
                    <a:pt x="80978" y="304677"/>
                  </a:lnTo>
                  <a:lnTo>
                    <a:pt x="47888" y="279111"/>
                  </a:lnTo>
                  <a:lnTo>
                    <a:pt x="22322" y="246021"/>
                  </a:lnTo>
                  <a:lnTo>
                    <a:pt x="5840" y="206964"/>
                  </a:lnTo>
                  <a:lnTo>
                    <a:pt x="0" y="163499"/>
                  </a:lnTo>
                  <a:close/>
                </a:path>
              </a:pathLst>
            </a:custGeom>
            <a:ln w="9524">
              <a:solidFill>
                <a:srgbClr val="000000"/>
              </a:solidFill>
            </a:ln>
          </p:spPr>
          <p:txBody>
            <a:bodyPr wrap="square" lIns="0" tIns="0" rIns="0" bIns="0" rtlCol="0"/>
            <a:lstStyle/>
            <a:p/>
          </p:txBody>
        </p:sp>
        <p:pic>
          <p:nvPicPr>
            <p:cNvPr id="11" name="object 11"/>
            <p:cNvPicPr/>
            <p:nvPr/>
          </p:nvPicPr>
          <p:blipFill>
            <a:blip r:embed="rId4" cstate="print"/>
            <a:stretch>
              <a:fillRect/>
            </a:stretch>
          </p:blipFill>
          <p:spPr>
            <a:xfrm>
              <a:off x="3488513" y="2745367"/>
              <a:ext cx="151874" cy="137607"/>
            </a:xfrm>
            <a:prstGeom prst="rect">
              <a:avLst/>
            </a:prstGeom>
          </p:spPr>
        </p:pic>
        <p:sp>
          <p:nvSpPr>
            <p:cNvPr id="12" name="object 12"/>
            <p:cNvSpPr/>
            <p:nvPr/>
          </p:nvSpPr>
          <p:spPr>
            <a:xfrm>
              <a:off x="3771075" y="2514449"/>
              <a:ext cx="328295" cy="546100"/>
            </a:xfrm>
            <a:custGeom>
              <a:avLst/>
              <a:gdLst/>
              <a:ahLst/>
              <a:cxnLst/>
              <a:rect l="l" t="t" r="r" b="b"/>
              <a:pathLst>
                <a:path w="328295" h="546100">
                  <a:moveTo>
                    <a:pt x="0" y="0"/>
                  </a:moveTo>
                  <a:lnTo>
                    <a:pt x="328199" y="0"/>
                  </a:lnTo>
                  <a:lnTo>
                    <a:pt x="328199" y="545999"/>
                  </a:lnTo>
                  <a:lnTo>
                    <a:pt x="0" y="545999"/>
                  </a:lnTo>
                  <a:lnTo>
                    <a:pt x="0" y="0"/>
                  </a:lnTo>
                  <a:close/>
                </a:path>
              </a:pathLst>
            </a:custGeom>
            <a:ln w="19049">
              <a:solidFill>
                <a:srgbClr val="FF0000"/>
              </a:solidFill>
            </a:ln>
          </p:spPr>
          <p:txBody>
            <a:bodyPr wrap="square" lIns="0" tIns="0" rIns="0" bIns="0" rtlCol="0"/>
            <a:lstStyle/>
            <a:p/>
          </p:txBody>
        </p:sp>
      </p:grpSp>
      <p:sp>
        <p:nvSpPr>
          <p:cNvPr id="13" name="object 13"/>
          <p:cNvSpPr txBox="1"/>
          <p:nvPr/>
        </p:nvSpPr>
        <p:spPr>
          <a:xfrm>
            <a:off x="5671598" y="1926349"/>
            <a:ext cx="1470660" cy="513080"/>
          </a:xfrm>
          <a:prstGeom prst="rect">
            <a:avLst/>
          </a:prstGeom>
        </p:spPr>
        <p:txBody>
          <a:bodyPr vert="horz" wrap="square" lIns="0" tIns="12700" rIns="0" bIns="0" rtlCol="0">
            <a:spAutoFit/>
          </a:bodyPr>
          <a:lstStyle/>
          <a:p>
            <a:pPr marL="12700" marR="5080">
              <a:lnSpc>
                <a:spcPct val="100000"/>
              </a:lnSpc>
              <a:spcBef>
                <a:spcPts val="100"/>
              </a:spcBef>
            </a:pPr>
            <a:r>
              <a:rPr sz="1600" dirty="0">
                <a:solidFill>
                  <a:srgbClr val="0000FF"/>
                </a:solidFill>
                <a:latin typeface="Arial" panose="020B0604020202020204"/>
                <a:cs typeface="Arial" panose="020B0604020202020204"/>
              </a:rPr>
              <a:t>Forward</a:t>
            </a:r>
            <a:r>
              <a:rPr sz="1600" spc="-35" dirty="0">
                <a:solidFill>
                  <a:srgbClr val="0000FF"/>
                </a:solidFill>
                <a:latin typeface="Arial" panose="020B0604020202020204"/>
                <a:cs typeface="Arial" panose="020B0604020202020204"/>
              </a:rPr>
              <a:t> </a:t>
            </a:r>
            <a:r>
              <a:rPr sz="1600" spc="-10" dirty="0">
                <a:solidFill>
                  <a:srgbClr val="0000FF"/>
                </a:solidFill>
                <a:latin typeface="Arial" panose="020B0604020202020204"/>
                <a:cs typeface="Arial" panose="020B0604020202020204"/>
              </a:rPr>
              <a:t>pass: </a:t>
            </a:r>
            <a:r>
              <a:rPr sz="1600" dirty="0">
                <a:solidFill>
                  <a:srgbClr val="0000FF"/>
                </a:solidFill>
                <a:latin typeface="Arial" panose="020B0604020202020204"/>
                <a:cs typeface="Arial" panose="020B0604020202020204"/>
              </a:rPr>
              <a:t>Compute</a:t>
            </a:r>
            <a:r>
              <a:rPr sz="1600" spc="-35" dirty="0">
                <a:solidFill>
                  <a:srgbClr val="0000FF"/>
                </a:solidFill>
                <a:latin typeface="Arial" panose="020B0604020202020204"/>
                <a:cs typeface="Arial" panose="020B0604020202020204"/>
              </a:rPr>
              <a:t> </a:t>
            </a:r>
            <a:r>
              <a:rPr sz="1600" spc="-10" dirty="0">
                <a:solidFill>
                  <a:srgbClr val="0000FF"/>
                </a:solidFill>
                <a:latin typeface="Arial" panose="020B0604020202020204"/>
                <a:cs typeface="Arial" panose="020B0604020202020204"/>
              </a:rPr>
              <a:t>output</a:t>
            </a:r>
            <a:endParaRPr sz="1600">
              <a:latin typeface="Arial" panose="020B0604020202020204"/>
              <a:cs typeface="Arial" panose="020B0604020202020204"/>
            </a:endParaRPr>
          </a:p>
        </p:txBody>
      </p:sp>
      <p:sp>
        <p:nvSpPr>
          <p:cNvPr id="14" name="object 14"/>
          <p:cNvSpPr txBox="1"/>
          <p:nvPr/>
        </p:nvSpPr>
        <p:spPr>
          <a:xfrm>
            <a:off x="6190273" y="3009173"/>
            <a:ext cx="97409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0000"/>
                </a:solidFill>
                <a:latin typeface="Arial" panose="020B0604020202020204"/>
                <a:cs typeface="Arial" panose="020B0604020202020204"/>
              </a:rPr>
              <a:t>Base</a:t>
            </a:r>
            <a:r>
              <a:rPr sz="1600" spc="-20" dirty="0">
                <a:solidFill>
                  <a:srgbClr val="FF0000"/>
                </a:solidFill>
                <a:latin typeface="Arial" panose="020B0604020202020204"/>
                <a:cs typeface="Arial" panose="020B0604020202020204"/>
              </a:rPr>
              <a:t> case</a:t>
            </a:r>
            <a:endParaRPr sz="1600">
              <a:latin typeface="Arial" panose="020B0604020202020204"/>
              <a:cs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b="0" i="0" dirty="0">
                <a:solidFill>
                  <a:srgbClr val="333333"/>
                </a:solidFill>
                <a:effectLst/>
                <a:latin typeface="Arial" panose="020B0604020202020204" pitchFamily="34" charset="0"/>
              </a:rPr>
              <a:t>Commonly used activation function</a:t>
            </a:r>
            <a:endParaRPr kumimoji="1" lang="zh-CN" altLang="en-US" dirty="0"/>
          </a:p>
        </p:txBody>
      </p:sp>
      <p:pic>
        <p:nvPicPr>
          <p:cNvPr id="4" name="内容占位符 3"/>
          <p:cNvPicPr>
            <a:picLocks noGrp="1" noChangeAspect="1"/>
          </p:cNvPicPr>
          <p:nvPr>
            <p:ph idx="1"/>
          </p:nvPr>
        </p:nvPicPr>
        <p:blipFill>
          <a:blip r:embed="rId1"/>
          <a:stretch>
            <a:fillRect/>
          </a:stretch>
        </p:blipFill>
        <p:spPr>
          <a:xfrm>
            <a:off x="609600" y="992093"/>
            <a:ext cx="10972800" cy="5407214"/>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 implementation</a:t>
            </a:r>
            <a:endParaRPr lang="en-US" dirty="0"/>
          </a:p>
        </p:txBody>
      </p:sp>
      <p:grpSp>
        <p:nvGrpSpPr>
          <p:cNvPr id="3" name="object 2"/>
          <p:cNvGrpSpPr/>
          <p:nvPr/>
        </p:nvGrpSpPr>
        <p:grpSpPr>
          <a:xfrm>
            <a:off x="7312051" y="1295400"/>
            <a:ext cx="2946400" cy="4195445"/>
            <a:chOff x="5962627" y="74075"/>
            <a:chExt cx="2946400" cy="4195445"/>
          </a:xfrm>
        </p:grpSpPr>
        <p:pic>
          <p:nvPicPr>
            <p:cNvPr id="4" name="object 3"/>
            <p:cNvPicPr/>
            <p:nvPr/>
          </p:nvPicPr>
          <p:blipFill>
            <a:blip r:embed="rId1" cstate="print"/>
            <a:stretch>
              <a:fillRect/>
            </a:stretch>
          </p:blipFill>
          <p:spPr>
            <a:xfrm>
              <a:off x="5962627" y="74075"/>
              <a:ext cx="2852882" cy="4195433"/>
            </a:xfrm>
            <a:prstGeom prst="rect">
              <a:avLst/>
            </a:prstGeom>
          </p:spPr>
        </p:pic>
        <p:sp>
          <p:nvSpPr>
            <p:cNvPr id="5" name="object 4"/>
            <p:cNvSpPr/>
            <p:nvPr/>
          </p:nvSpPr>
          <p:spPr>
            <a:xfrm>
              <a:off x="6042574" y="334899"/>
              <a:ext cx="1767839" cy="1285240"/>
            </a:xfrm>
            <a:custGeom>
              <a:avLst/>
              <a:gdLst/>
              <a:ahLst/>
              <a:cxnLst/>
              <a:rect l="l" t="t" r="r" b="b"/>
              <a:pathLst>
                <a:path w="1767840" h="1285240">
                  <a:moveTo>
                    <a:pt x="0" y="0"/>
                  </a:moveTo>
                  <a:lnTo>
                    <a:pt x="1767599" y="0"/>
                  </a:lnTo>
                  <a:lnTo>
                    <a:pt x="1767599" y="1284899"/>
                  </a:lnTo>
                  <a:lnTo>
                    <a:pt x="0" y="1284899"/>
                  </a:lnTo>
                  <a:lnTo>
                    <a:pt x="0" y="0"/>
                  </a:lnTo>
                  <a:close/>
                </a:path>
              </a:pathLst>
            </a:custGeom>
            <a:ln w="19049">
              <a:solidFill>
                <a:srgbClr val="0000FF"/>
              </a:solidFill>
            </a:ln>
          </p:spPr>
          <p:txBody>
            <a:bodyPr wrap="square" lIns="0" tIns="0" rIns="0" bIns="0" rtlCol="0"/>
            <a:lstStyle/>
            <a:p/>
          </p:txBody>
        </p:sp>
        <p:sp>
          <p:nvSpPr>
            <p:cNvPr id="6" name="object 5"/>
            <p:cNvSpPr/>
            <p:nvPr/>
          </p:nvSpPr>
          <p:spPr>
            <a:xfrm>
              <a:off x="6042574" y="1280749"/>
              <a:ext cx="2857500" cy="1045210"/>
            </a:xfrm>
            <a:custGeom>
              <a:avLst/>
              <a:gdLst/>
              <a:ahLst/>
              <a:cxnLst/>
              <a:rect l="l" t="t" r="r" b="b"/>
              <a:pathLst>
                <a:path w="2857500" h="1045210">
                  <a:moveTo>
                    <a:pt x="0" y="746734"/>
                  </a:moveTo>
                  <a:lnTo>
                    <a:pt x="2856899" y="746734"/>
                  </a:lnTo>
                  <a:lnTo>
                    <a:pt x="2856899" y="1044934"/>
                  </a:lnTo>
                  <a:lnTo>
                    <a:pt x="0" y="1044934"/>
                  </a:lnTo>
                  <a:lnTo>
                    <a:pt x="0" y="746734"/>
                  </a:lnTo>
                  <a:close/>
                </a:path>
                <a:path w="2857500" h="1045210">
                  <a:moveTo>
                    <a:pt x="32399" y="0"/>
                  </a:moveTo>
                  <a:lnTo>
                    <a:pt x="1448999" y="0"/>
                  </a:lnTo>
                  <a:lnTo>
                    <a:pt x="1448999" y="298199"/>
                  </a:lnTo>
                  <a:lnTo>
                    <a:pt x="32399" y="298199"/>
                  </a:lnTo>
                  <a:lnTo>
                    <a:pt x="32399" y="0"/>
                  </a:lnTo>
                  <a:close/>
                </a:path>
              </a:pathLst>
            </a:custGeom>
            <a:ln w="19049">
              <a:solidFill>
                <a:srgbClr val="FF0000"/>
              </a:solidFill>
            </a:ln>
          </p:spPr>
          <p:txBody>
            <a:bodyPr wrap="square" lIns="0" tIns="0" rIns="0" bIns="0" rtlCol="0"/>
            <a:lstStyle/>
            <a:p/>
          </p:txBody>
        </p:sp>
      </p:grpSp>
      <p:grpSp>
        <p:nvGrpSpPr>
          <p:cNvPr id="7" name="object 7"/>
          <p:cNvGrpSpPr/>
          <p:nvPr/>
        </p:nvGrpSpPr>
        <p:grpSpPr>
          <a:xfrm>
            <a:off x="1676400" y="2512494"/>
            <a:ext cx="3748404" cy="2279015"/>
            <a:chOff x="326976" y="1291169"/>
            <a:chExt cx="3748404" cy="2279015"/>
          </a:xfrm>
        </p:grpSpPr>
        <p:pic>
          <p:nvPicPr>
            <p:cNvPr id="8" name="object 8"/>
            <p:cNvPicPr/>
            <p:nvPr/>
          </p:nvPicPr>
          <p:blipFill>
            <a:blip r:embed="rId2" cstate="print"/>
            <a:stretch>
              <a:fillRect/>
            </a:stretch>
          </p:blipFill>
          <p:spPr>
            <a:xfrm>
              <a:off x="326976" y="1291169"/>
              <a:ext cx="3059421" cy="2278414"/>
            </a:xfrm>
            <a:prstGeom prst="rect">
              <a:avLst/>
            </a:prstGeom>
          </p:spPr>
        </p:pic>
        <p:pic>
          <p:nvPicPr>
            <p:cNvPr id="9" name="object 9"/>
            <p:cNvPicPr/>
            <p:nvPr/>
          </p:nvPicPr>
          <p:blipFill>
            <a:blip r:embed="rId3" cstate="print"/>
            <a:stretch>
              <a:fillRect/>
            </a:stretch>
          </p:blipFill>
          <p:spPr>
            <a:xfrm>
              <a:off x="3743079" y="2680446"/>
              <a:ext cx="332083" cy="277855"/>
            </a:xfrm>
            <a:prstGeom prst="rect">
              <a:avLst/>
            </a:prstGeom>
          </p:spPr>
        </p:pic>
        <p:sp>
          <p:nvSpPr>
            <p:cNvPr id="10" name="object 10"/>
            <p:cNvSpPr/>
            <p:nvPr/>
          </p:nvSpPr>
          <p:spPr>
            <a:xfrm>
              <a:off x="3386400" y="2623149"/>
              <a:ext cx="356235" cy="327025"/>
            </a:xfrm>
            <a:custGeom>
              <a:avLst/>
              <a:gdLst/>
              <a:ahLst/>
              <a:cxnLst/>
              <a:rect l="l" t="t" r="r" b="b"/>
              <a:pathLst>
                <a:path w="356235" h="327025">
                  <a:moveTo>
                    <a:pt x="0" y="163499"/>
                  </a:moveTo>
                  <a:lnTo>
                    <a:pt x="5840" y="120035"/>
                  </a:lnTo>
                  <a:lnTo>
                    <a:pt x="22322" y="80978"/>
                  </a:lnTo>
                  <a:lnTo>
                    <a:pt x="47888" y="47888"/>
                  </a:lnTo>
                  <a:lnTo>
                    <a:pt x="80978" y="22322"/>
                  </a:lnTo>
                  <a:lnTo>
                    <a:pt x="120035" y="5840"/>
                  </a:lnTo>
                  <a:lnTo>
                    <a:pt x="163499" y="0"/>
                  </a:lnTo>
                  <a:lnTo>
                    <a:pt x="192599" y="0"/>
                  </a:lnTo>
                  <a:lnTo>
                    <a:pt x="255168" y="12445"/>
                  </a:lnTo>
                  <a:lnTo>
                    <a:pt x="308211" y="47887"/>
                  </a:lnTo>
                  <a:lnTo>
                    <a:pt x="343654" y="100931"/>
                  </a:lnTo>
                  <a:lnTo>
                    <a:pt x="356099" y="163499"/>
                  </a:lnTo>
                  <a:lnTo>
                    <a:pt x="350259" y="206964"/>
                  </a:lnTo>
                  <a:lnTo>
                    <a:pt x="333777" y="246021"/>
                  </a:lnTo>
                  <a:lnTo>
                    <a:pt x="308211" y="279111"/>
                  </a:lnTo>
                  <a:lnTo>
                    <a:pt x="275121" y="304677"/>
                  </a:lnTo>
                  <a:lnTo>
                    <a:pt x="236064" y="321159"/>
                  </a:lnTo>
                  <a:lnTo>
                    <a:pt x="192599" y="326999"/>
                  </a:lnTo>
                  <a:lnTo>
                    <a:pt x="163499" y="326999"/>
                  </a:lnTo>
                  <a:lnTo>
                    <a:pt x="120035" y="321159"/>
                  </a:lnTo>
                  <a:lnTo>
                    <a:pt x="80978" y="304677"/>
                  </a:lnTo>
                  <a:lnTo>
                    <a:pt x="47888" y="279111"/>
                  </a:lnTo>
                  <a:lnTo>
                    <a:pt x="22322" y="246021"/>
                  </a:lnTo>
                  <a:lnTo>
                    <a:pt x="5840" y="206964"/>
                  </a:lnTo>
                  <a:lnTo>
                    <a:pt x="0" y="163499"/>
                  </a:lnTo>
                  <a:close/>
                </a:path>
              </a:pathLst>
            </a:custGeom>
            <a:ln w="9524">
              <a:solidFill>
                <a:srgbClr val="000000"/>
              </a:solidFill>
            </a:ln>
          </p:spPr>
          <p:txBody>
            <a:bodyPr wrap="square" lIns="0" tIns="0" rIns="0" bIns="0" rtlCol="0"/>
            <a:lstStyle/>
            <a:p/>
          </p:txBody>
        </p:sp>
        <p:pic>
          <p:nvPicPr>
            <p:cNvPr id="11" name="object 11"/>
            <p:cNvPicPr/>
            <p:nvPr/>
          </p:nvPicPr>
          <p:blipFill>
            <a:blip r:embed="rId4" cstate="print"/>
            <a:stretch>
              <a:fillRect/>
            </a:stretch>
          </p:blipFill>
          <p:spPr>
            <a:xfrm>
              <a:off x="3488513" y="2745367"/>
              <a:ext cx="151874" cy="137607"/>
            </a:xfrm>
            <a:prstGeom prst="rect">
              <a:avLst/>
            </a:prstGeom>
          </p:spPr>
        </p:pic>
        <p:sp>
          <p:nvSpPr>
            <p:cNvPr id="12" name="object 12"/>
            <p:cNvSpPr/>
            <p:nvPr/>
          </p:nvSpPr>
          <p:spPr>
            <a:xfrm>
              <a:off x="3009075" y="2514449"/>
              <a:ext cx="1044575" cy="546100"/>
            </a:xfrm>
            <a:custGeom>
              <a:avLst/>
              <a:gdLst/>
              <a:ahLst/>
              <a:cxnLst/>
              <a:rect l="l" t="t" r="r" b="b"/>
              <a:pathLst>
                <a:path w="1044575" h="546100">
                  <a:moveTo>
                    <a:pt x="0" y="0"/>
                  </a:moveTo>
                  <a:lnTo>
                    <a:pt x="1044299" y="0"/>
                  </a:lnTo>
                  <a:lnTo>
                    <a:pt x="1044299" y="545999"/>
                  </a:lnTo>
                  <a:lnTo>
                    <a:pt x="0" y="545999"/>
                  </a:lnTo>
                  <a:lnTo>
                    <a:pt x="0" y="0"/>
                  </a:lnTo>
                  <a:close/>
                </a:path>
              </a:pathLst>
            </a:custGeom>
            <a:ln w="19049">
              <a:solidFill>
                <a:srgbClr val="FF0000"/>
              </a:solidFill>
            </a:ln>
          </p:spPr>
          <p:txBody>
            <a:bodyPr wrap="square" lIns="0" tIns="0" rIns="0" bIns="0" rtlCol="0"/>
            <a:lstStyle/>
            <a:p/>
          </p:txBody>
        </p:sp>
      </p:grpSp>
      <p:sp>
        <p:nvSpPr>
          <p:cNvPr id="13" name="object 13"/>
          <p:cNvSpPr txBox="1"/>
          <p:nvPr/>
        </p:nvSpPr>
        <p:spPr>
          <a:xfrm>
            <a:off x="5668449" y="1890472"/>
            <a:ext cx="1470660" cy="513080"/>
          </a:xfrm>
          <a:prstGeom prst="rect">
            <a:avLst/>
          </a:prstGeom>
        </p:spPr>
        <p:txBody>
          <a:bodyPr vert="horz" wrap="square" lIns="0" tIns="12700" rIns="0" bIns="0" rtlCol="0">
            <a:spAutoFit/>
          </a:bodyPr>
          <a:lstStyle/>
          <a:p>
            <a:pPr marL="12700" marR="5080">
              <a:lnSpc>
                <a:spcPct val="100000"/>
              </a:lnSpc>
              <a:spcBef>
                <a:spcPts val="100"/>
              </a:spcBef>
            </a:pPr>
            <a:r>
              <a:rPr sz="1600" dirty="0">
                <a:solidFill>
                  <a:srgbClr val="0000FF"/>
                </a:solidFill>
                <a:latin typeface="Arial" panose="020B0604020202020204"/>
                <a:cs typeface="Arial" panose="020B0604020202020204"/>
              </a:rPr>
              <a:t>Forward</a:t>
            </a:r>
            <a:r>
              <a:rPr sz="1600" spc="-35" dirty="0">
                <a:solidFill>
                  <a:srgbClr val="0000FF"/>
                </a:solidFill>
                <a:latin typeface="Arial" panose="020B0604020202020204"/>
                <a:cs typeface="Arial" panose="020B0604020202020204"/>
              </a:rPr>
              <a:t> </a:t>
            </a:r>
            <a:r>
              <a:rPr sz="1600" spc="-10" dirty="0">
                <a:solidFill>
                  <a:srgbClr val="0000FF"/>
                </a:solidFill>
                <a:latin typeface="Arial" panose="020B0604020202020204"/>
                <a:cs typeface="Arial" panose="020B0604020202020204"/>
              </a:rPr>
              <a:t>pass: </a:t>
            </a:r>
            <a:r>
              <a:rPr sz="1600" dirty="0">
                <a:solidFill>
                  <a:srgbClr val="0000FF"/>
                </a:solidFill>
                <a:latin typeface="Arial" panose="020B0604020202020204"/>
                <a:cs typeface="Arial" panose="020B0604020202020204"/>
              </a:rPr>
              <a:t>Compute</a:t>
            </a:r>
            <a:r>
              <a:rPr sz="1600" spc="-35" dirty="0">
                <a:solidFill>
                  <a:srgbClr val="0000FF"/>
                </a:solidFill>
                <a:latin typeface="Arial" panose="020B0604020202020204"/>
                <a:cs typeface="Arial" panose="020B0604020202020204"/>
              </a:rPr>
              <a:t> </a:t>
            </a:r>
            <a:r>
              <a:rPr sz="1600" spc="-10" dirty="0">
                <a:solidFill>
                  <a:srgbClr val="0000FF"/>
                </a:solidFill>
                <a:latin typeface="Arial" panose="020B0604020202020204"/>
                <a:cs typeface="Arial" panose="020B0604020202020204"/>
              </a:rPr>
              <a:t>output</a:t>
            </a:r>
            <a:endParaRPr sz="1600">
              <a:latin typeface="Arial" panose="020B0604020202020204"/>
              <a:cs typeface="Arial" panose="020B0604020202020204"/>
            </a:endParaRPr>
          </a:p>
        </p:txBody>
      </p:sp>
      <p:sp>
        <p:nvSpPr>
          <p:cNvPr id="14" name="object 14"/>
          <p:cNvSpPr txBox="1"/>
          <p:nvPr/>
        </p:nvSpPr>
        <p:spPr>
          <a:xfrm>
            <a:off x="6187124" y="3241047"/>
            <a:ext cx="759460"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FF0000"/>
                </a:solidFill>
                <a:latin typeface="Arial" panose="020B0604020202020204"/>
                <a:cs typeface="Arial" panose="020B0604020202020204"/>
              </a:rPr>
              <a:t>Sigmoid</a:t>
            </a:r>
            <a:endParaRPr sz="1600">
              <a:latin typeface="Arial" panose="020B0604020202020204"/>
              <a:cs typeface="Arial" panose="020B0604020202020204"/>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 implementation</a:t>
            </a:r>
            <a:endParaRPr lang="en-US" dirty="0"/>
          </a:p>
        </p:txBody>
      </p:sp>
      <p:grpSp>
        <p:nvGrpSpPr>
          <p:cNvPr id="3" name="object 2"/>
          <p:cNvGrpSpPr/>
          <p:nvPr/>
        </p:nvGrpSpPr>
        <p:grpSpPr>
          <a:xfrm>
            <a:off x="7312051" y="1295400"/>
            <a:ext cx="2946400" cy="4195445"/>
            <a:chOff x="5962627" y="74075"/>
            <a:chExt cx="2946400" cy="4195445"/>
          </a:xfrm>
        </p:grpSpPr>
        <p:pic>
          <p:nvPicPr>
            <p:cNvPr id="4" name="object 3"/>
            <p:cNvPicPr/>
            <p:nvPr/>
          </p:nvPicPr>
          <p:blipFill>
            <a:blip r:embed="rId1" cstate="print"/>
            <a:stretch>
              <a:fillRect/>
            </a:stretch>
          </p:blipFill>
          <p:spPr>
            <a:xfrm>
              <a:off x="5962627" y="74075"/>
              <a:ext cx="2852882" cy="4195433"/>
            </a:xfrm>
            <a:prstGeom prst="rect">
              <a:avLst/>
            </a:prstGeom>
          </p:spPr>
        </p:pic>
        <p:sp>
          <p:nvSpPr>
            <p:cNvPr id="5" name="object 4"/>
            <p:cNvSpPr/>
            <p:nvPr/>
          </p:nvSpPr>
          <p:spPr>
            <a:xfrm>
              <a:off x="6042574" y="334899"/>
              <a:ext cx="1767839" cy="1285240"/>
            </a:xfrm>
            <a:custGeom>
              <a:avLst/>
              <a:gdLst/>
              <a:ahLst/>
              <a:cxnLst/>
              <a:rect l="l" t="t" r="r" b="b"/>
              <a:pathLst>
                <a:path w="1767840" h="1285240">
                  <a:moveTo>
                    <a:pt x="0" y="0"/>
                  </a:moveTo>
                  <a:lnTo>
                    <a:pt x="1767599" y="0"/>
                  </a:lnTo>
                  <a:lnTo>
                    <a:pt x="1767599" y="1284899"/>
                  </a:lnTo>
                  <a:lnTo>
                    <a:pt x="0" y="1284899"/>
                  </a:lnTo>
                  <a:lnTo>
                    <a:pt x="0" y="0"/>
                  </a:lnTo>
                  <a:close/>
                </a:path>
              </a:pathLst>
            </a:custGeom>
            <a:ln w="19049">
              <a:solidFill>
                <a:srgbClr val="0000FF"/>
              </a:solidFill>
            </a:ln>
          </p:spPr>
          <p:txBody>
            <a:bodyPr wrap="square" lIns="0" tIns="0" rIns="0" bIns="0" rtlCol="0"/>
            <a:lstStyle/>
            <a:p/>
          </p:txBody>
        </p:sp>
        <p:sp>
          <p:nvSpPr>
            <p:cNvPr id="6" name="object 5"/>
            <p:cNvSpPr/>
            <p:nvPr/>
          </p:nvSpPr>
          <p:spPr>
            <a:xfrm>
              <a:off x="6042574" y="1074449"/>
              <a:ext cx="2857500" cy="1727835"/>
            </a:xfrm>
            <a:custGeom>
              <a:avLst/>
              <a:gdLst/>
              <a:ahLst/>
              <a:cxnLst/>
              <a:rect l="l" t="t" r="r" b="b"/>
              <a:pathLst>
                <a:path w="2857500" h="1727835">
                  <a:moveTo>
                    <a:pt x="0" y="1181615"/>
                  </a:moveTo>
                  <a:lnTo>
                    <a:pt x="2856899" y="1181615"/>
                  </a:lnTo>
                  <a:lnTo>
                    <a:pt x="2856899" y="1727615"/>
                  </a:lnTo>
                  <a:lnTo>
                    <a:pt x="0" y="1727615"/>
                  </a:lnTo>
                  <a:lnTo>
                    <a:pt x="0" y="1181615"/>
                  </a:lnTo>
                  <a:close/>
                </a:path>
                <a:path w="2857500" h="1727835">
                  <a:moveTo>
                    <a:pt x="62874" y="0"/>
                  </a:moveTo>
                  <a:lnTo>
                    <a:pt x="1226574" y="0"/>
                  </a:lnTo>
                  <a:lnTo>
                    <a:pt x="1226574" y="279299"/>
                  </a:lnTo>
                  <a:lnTo>
                    <a:pt x="62874" y="279299"/>
                  </a:lnTo>
                  <a:lnTo>
                    <a:pt x="62874" y="0"/>
                  </a:lnTo>
                  <a:close/>
                </a:path>
              </a:pathLst>
            </a:custGeom>
            <a:ln w="19049">
              <a:solidFill>
                <a:srgbClr val="FF0000"/>
              </a:solidFill>
            </a:ln>
          </p:spPr>
          <p:txBody>
            <a:bodyPr wrap="square" lIns="0" tIns="0" rIns="0" bIns="0" rtlCol="0"/>
            <a:lstStyle/>
            <a:p/>
          </p:txBody>
        </p:sp>
      </p:grpSp>
      <p:grpSp>
        <p:nvGrpSpPr>
          <p:cNvPr id="7" name="object 7"/>
          <p:cNvGrpSpPr/>
          <p:nvPr/>
        </p:nvGrpSpPr>
        <p:grpSpPr>
          <a:xfrm>
            <a:off x="1676400" y="2512494"/>
            <a:ext cx="3748404" cy="2302510"/>
            <a:chOff x="326976" y="1291169"/>
            <a:chExt cx="3748404" cy="2302510"/>
          </a:xfrm>
        </p:grpSpPr>
        <p:pic>
          <p:nvPicPr>
            <p:cNvPr id="8" name="object 8"/>
            <p:cNvPicPr/>
            <p:nvPr/>
          </p:nvPicPr>
          <p:blipFill>
            <a:blip r:embed="rId2" cstate="print"/>
            <a:stretch>
              <a:fillRect/>
            </a:stretch>
          </p:blipFill>
          <p:spPr>
            <a:xfrm>
              <a:off x="326976" y="1291169"/>
              <a:ext cx="3059421" cy="2278414"/>
            </a:xfrm>
            <a:prstGeom prst="rect">
              <a:avLst/>
            </a:prstGeom>
          </p:spPr>
        </p:pic>
        <p:pic>
          <p:nvPicPr>
            <p:cNvPr id="9" name="object 9"/>
            <p:cNvPicPr/>
            <p:nvPr/>
          </p:nvPicPr>
          <p:blipFill>
            <a:blip r:embed="rId3" cstate="print"/>
            <a:stretch>
              <a:fillRect/>
            </a:stretch>
          </p:blipFill>
          <p:spPr>
            <a:xfrm>
              <a:off x="3743079" y="2680446"/>
              <a:ext cx="332083" cy="277855"/>
            </a:xfrm>
            <a:prstGeom prst="rect">
              <a:avLst/>
            </a:prstGeom>
          </p:spPr>
        </p:pic>
        <p:sp>
          <p:nvSpPr>
            <p:cNvPr id="10" name="object 10"/>
            <p:cNvSpPr/>
            <p:nvPr/>
          </p:nvSpPr>
          <p:spPr>
            <a:xfrm>
              <a:off x="3386400" y="2623149"/>
              <a:ext cx="356235" cy="327025"/>
            </a:xfrm>
            <a:custGeom>
              <a:avLst/>
              <a:gdLst/>
              <a:ahLst/>
              <a:cxnLst/>
              <a:rect l="l" t="t" r="r" b="b"/>
              <a:pathLst>
                <a:path w="356235" h="327025">
                  <a:moveTo>
                    <a:pt x="0" y="163499"/>
                  </a:moveTo>
                  <a:lnTo>
                    <a:pt x="5840" y="120035"/>
                  </a:lnTo>
                  <a:lnTo>
                    <a:pt x="22322" y="80978"/>
                  </a:lnTo>
                  <a:lnTo>
                    <a:pt x="47888" y="47888"/>
                  </a:lnTo>
                  <a:lnTo>
                    <a:pt x="80978" y="22322"/>
                  </a:lnTo>
                  <a:lnTo>
                    <a:pt x="120035" y="5840"/>
                  </a:lnTo>
                  <a:lnTo>
                    <a:pt x="163499" y="0"/>
                  </a:lnTo>
                  <a:lnTo>
                    <a:pt x="192599" y="0"/>
                  </a:lnTo>
                  <a:lnTo>
                    <a:pt x="255168" y="12445"/>
                  </a:lnTo>
                  <a:lnTo>
                    <a:pt x="308211" y="47887"/>
                  </a:lnTo>
                  <a:lnTo>
                    <a:pt x="343654" y="100931"/>
                  </a:lnTo>
                  <a:lnTo>
                    <a:pt x="356099" y="163499"/>
                  </a:lnTo>
                  <a:lnTo>
                    <a:pt x="350259" y="206964"/>
                  </a:lnTo>
                  <a:lnTo>
                    <a:pt x="333777" y="246021"/>
                  </a:lnTo>
                  <a:lnTo>
                    <a:pt x="308211" y="279111"/>
                  </a:lnTo>
                  <a:lnTo>
                    <a:pt x="275121" y="304677"/>
                  </a:lnTo>
                  <a:lnTo>
                    <a:pt x="236064" y="321159"/>
                  </a:lnTo>
                  <a:lnTo>
                    <a:pt x="192599" y="326999"/>
                  </a:lnTo>
                  <a:lnTo>
                    <a:pt x="163499" y="326999"/>
                  </a:lnTo>
                  <a:lnTo>
                    <a:pt x="120035" y="321159"/>
                  </a:lnTo>
                  <a:lnTo>
                    <a:pt x="80978" y="304677"/>
                  </a:lnTo>
                  <a:lnTo>
                    <a:pt x="47888" y="279111"/>
                  </a:lnTo>
                  <a:lnTo>
                    <a:pt x="22322" y="246021"/>
                  </a:lnTo>
                  <a:lnTo>
                    <a:pt x="5840" y="206964"/>
                  </a:lnTo>
                  <a:lnTo>
                    <a:pt x="0" y="163499"/>
                  </a:lnTo>
                  <a:close/>
                </a:path>
              </a:pathLst>
            </a:custGeom>
            <a:ln w="9524">
              <a:solidFill>
                <a:srgbClr val="000000"/>
              </a:solidFill>
            </a:ln>
          </p:spPr>
          <p:txBody>
            <a:bodyPr wrap="square" lIns="0" tIns="0" rIns="0" bIns="0" rtlCol="0"/>
            <a:lstStyle/>
            <a:p/>
          </p:txBody>
        </p:sp>
        <p:pic>
          <p:nvPicPr>
            <p:cNvPr id="11" name="object 11"/>
            <p:cNvPicPr/>
            <p:nvPr/>
          </p:nvPicPr>
          <p:blipFill>
            <a:blip r:embed="rId4" cstate="print"/>
            <a:stretch>
              <a:fillRect/>
            </a:stretch>
          </p:blipFill>
          <p:spPr>
            <a:xfrm>
              <a:off x="3488513" y="2745367"/>
              <a:ext cx="151874" cy="137607"/>
            </a:xfrm>
            <a:prstGeom prst="rect">
              <a:avLst/>
            </a:prstGeom>
          </p:spPr>
        </p:pic>
        <p:sp>
          <p:nvSpPr>
            <p:cNvPr id="12" name="object 12"/>
            <p:cNvSpPr/>
            <p:nvPr/>
          </p:nvSpPr>
          <p:spPr>
            <a:xfrm>
              <a:off x="485850" y="2008124"/>
              <a:ext cx="2819400" cy="1576070"/>
            </a:xfrm>
            <a:custGeom>
              <a:avLst/>
              <a:gdLst/>
              <a:ahLst/>
              <a:cxnLst/>
              <a:rect l="l" t="t" r="r" b="b"/>
              <a:pathLst>
                <a:path w="2819400" h="1576070">
                  <a:moveTo>
                    <a:pt x="1714924" y="0"/>
                  </a:moveTo>
                  <a:lnTo>
                    <a:pt x="2818924" y="0"/>
                  </a:lnTo>
                  <a:lnTo>
                    <a:pt x="2818924" y="1142999"/>
                  </a:lnTo>
                  <a:lnTo>
                    <a:pt x="1714924" y="1142999"/>
                  </a:lnTo>
                  <a:lnTo>
                    <a:pt x="1714924" y="0"/>
                  </a:lnTo>
                  <a:close/>
                </a:path>
                <a:path w="2819400" h="1576070">
                  <a:moveTo>
                    <a:pt x="0" y="1143099"/>
                  </a:moveTo>
                  <a:lnTo>
                    <a:pt x="2818799" y="1143099"/>
                  </a:lnTo>
                  <a:lnTo>
                    <a:pt x="2818799" y="1575999"/>
                  </a:lnTo>
                  <a:lnTo>
                    <a:pt x="0" y="1575999"/>
                  </a:lnTo>
                  <a:lnTo>
                    <a:pt x="0" y="1143099"/>
                  </a:lnTo>
                  <a:close/>
                </a:path>
              </a:pathLst>
            </a:custGeom>
            <a:ln w="19049">
              <a:solidFill>
                <a:srgbClr val="FF0000"/>
              </a:solidFill>
            </a:ln>
          </p:spPr>
          <p:txBody>
            <a:bodyPr wrap="square" lIns="0" tIns="0" rIns="0" bIns="0" rtlCol="0"/>
            <a:lstStyle/>
            <a:p/>
          </p:txBody>
        </p:sp>
        <p:sp>
          <p:nvSpPr>
            <p:cNvPr id="13" name="object 13"/>
            <p:cNvSpPr/>
            <p:nvPr/>
          </p:nvSpPr>
          <p:spPr>
            <a:xfrm>
              <a:off x="2223024" y="3075174"/>
              <a:ext cx="1075055" cy="156210"/>
            </a:xfrm>
            <a:custGeom>
              <a:avLst/>
              <a:gdLst/>
              <a:ahLst/>
              <a:cxnLst/>
              <a:rect l="l" t="t" r="r" b="b"/>
              <a:pathLst>
                <a:path w="1075054" h="156210">
                  <a:moveTo>
                    <a:pt x="1074599" y="155699"/>
                  </a:moveTo>
                  <a:lnTo>
                    <a:pt x="0" y="155699"/>
                  </a:lnTo>
                  <a:lnTo>
                    <a:pt x="0" y="0"/>
                  </a:lnTo>
                  <a:lnTo>
                    <a:pt x="1074599" y="0"/>
                  </a:lnTo>
                  <a:lnTo>
                    <a:pt x="1074599" y="155699"/>
                  </a:lnTo>
                  <a:close/>
                </a:path>
              </a:pathLst>
            </a:custGeom>
            <a:solidFill>
              <a:srgbClr val="FFFFFF"/>
            </a:solidFill>
          </p:spPr>
          <p:txBody>
            <a:bodyPr wrap="square" lIns="0" tIns="0" rIns="0" bIns="0" rtlCol="0"/>
            <a:lstStyle/>
            <a:p/>
          </p:txBody>
        </p:sp>
      </p:grpSp>
      <p:sp>
        <p:nvSpPr>
          <p:cNvPr id="14" name="object 14"/>
          <p:cNvSpPr txBox="1"/>
          <p:nvPr/>
        </p:nvSpPr>
        <p:spPr>
          <a:xfrm>
            <a:off x="5668449" y="1890472"/>
            <a:ext cx="1470660" cy="513080"/>
          </a:xfrm>
          <a:prstGeom prst="rect">
            <a:avLst/>
          </a:prstGeom>
        </p:spPr>
        <p:txBody>
          <a:bodyPr vert="horz" wrap="square" lIns="0" tIns="12700" rIns="0" bIns="0" rtlCol="0">
            <a:spAutoFit/>
          </a:bodyPr>
          <a:lstStyle/>
          <a:p>
            <a:pPr marL="12700" marR="5080">
              <a:lnSpc>
                <a:spcPct val="100000"/>
              </a:lnSpc>
              <a:spcBef>
                <a:spcPts val="100"/>
              </a:spcBef>
            </a:pPr>
            <a:r>
              <a:rPr sz="1600" dirty="0">
                <a:solidFill>
                  <a:srgbClr val="0000FF"/>
                </a:solidFill>
                <a:latin typeface="Arial" panose="020B0604020202020204"/>
                <a:cs typeface="Arial" panose="020B0604020202020204"/>
              </a:rPr>
              <a:t>Forward</a:t>
            </a:r>
            <a:r>
              <a:rPr sz="1600" spc="-35" dirty="0">
                <a:solidFill>
                  <a:srgbClr val="0000FF"/>
                </a:solidFill>
                <a:latin typeface="Arial" panose="020B0604020202020204"/>
                <a:cs typeface="Arial" panose="020B0604020202020204"/>
              </a:rPr>
              <a:t> </a:t>
            </a:r>
            <a:r>
              <a:rPr sz="1600" spc="-10" dirty="0">
                <a:solidFill>
                  <a:srgbClr val="0000FF"/>
                </a:solidFill>
                <a:latin typeface="Arial" panose="020B0604020202020204"/>
                <a:cs typeface="Arial" panose="020B0604020202020204"/>
              </a:rPr>
              <a:t>pass: </a:t>
            </a:r>
            <a:r>
              <a:rPr sz="1600" dirty="0">
                <a:solidFill>
                  <a:srgbClr val="0000FF"/>
                </a:solidFill>
                <a:latin typeface="Arial" panose="020B0604020202020204"/>
                <a:cs typeface="Arial" panose="020B0604020202020204"/>
              </a:rPr>
              <a:t>Compute</a:t>
            </a:r>
            <a:r>
              <a:rPr sz="1600" spc="-35" dirty="0">
                <a:solidFill>
                  <a:srgbClr val="0000FF"/>
                </a:solidFill>
                <a:latin typeface="Arial" panose="020B0604020202020204"/>
                <a:cs typeface="Arial" panose="020B0604020202020204"/>
              </a:rPr>
              <a:t> </a:t>
            </a:r>
            <a:r>
              <a:rPr sz="1600" spc="-10" dirty="0">
                <a:solidFill>
                  <a:srgbClr val="0000FF"/>
                </a:solidFill>
                <a:latin typeface="Arial" panose="020B0604020202020204"/>
                <a:cs typeface="Arial" panose="020B0604020202020204"/>
              </a:rPr>
              <a:t>output</a:t>
            </a:r>
            <a:endParaRPr sz="1600">
              <a:latin typeface="Arial" panose="020B0604020202020204"/>
              <a:cs typeface="Arial" panose="020B0604020202020204"/>
            </a:endParaRPr>
          </a:p>
        </p:txBody>
      </p:sp>
      <p:sp>
        <p:nvSpPr>
          <p:cNvPr id="15" name="object 15"/>
          <p:cNvSpPr txBox="1"/>
          <p:nvPr/>
        </p:nvSpPr>
        <p:spPr>
          <a:xfrm>
            <a:off x="6187124" y="3568077"/>
            <a:ext cx="83883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0000"/>
                </a:solidFill>
                <a:latin typeface="Arial" panose="020B0604020202020204"/>
                <a:cs typeface="Arial" panose="020B0604020202020204"/>
              </a:rPr>
              <a:t>Add</a:t>
            </a:r>
            <a:r>
              <a:rPr sz="1600" spc="-15" dirty="0">
                <a:solidFill>
                  <a:srgbClr val="FF0000"/>
                </a:solidFill>
                <a:latin typeface="Arial" panose="020B0604020202020204"/>
                <a:cs typeface="Arial" panose="020B0604020202020204"/>
              </a:rPr>
              <a:t> </a:t>
            </a:r>
            <a:r>
              <a:rPr sz="1600" spc="-20" dirty="0">
                <a:solidFill>
                  <a:srgbClr val="FF0000"/>
                </a:solidFill>
                <a:latin typeface="Arial" panose="020B0604020202020204"/>
                <a:cs typeface="Arial" panose="020B0604020202020204"/>
              </a:rPr>
              <a:t>gate</a:t>
            </a:r>
            <a:endParaRPr sz="1600">
              <a:latin typeface="Arial" panose="020B0604020202020204"/>
              <a:cs typeface="Arial" panose="020B0604020202020204"/>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 implementation</a:t>
            </a:r>
            <a:endParaRPr lang="en-US" dirty="0"/>
          </a:p>
        </p:txBody>
      </p:sp>
      <p:grpSp>
        <p:nvGrpSpPr>
          <p:cNvPr id="3" name="object 2"/>
          <p:cNvGrpSpPr/>
          <p:nvPr/>
        </p:nvGrpSpPr>
        <p:grpSpPr>
          <a:xfrm>
            <a:off x="7340600" y="1295400"/>
            <a:ext cx="2946400" cy="4195445"/>
            <a:chOff x="5962627" y="74075"/>
            <a:chExt cx="2946400" cy="4195445"/>
          </a:xfrm>
        </p:grpSpPr>
        <p:pic>
          <p:nvPicPr>
            <p:cNvPr id="4" name="object 3"/>
            <p:cNvPicPr/>
            <p:nvPr/>
          </p:nvPicPr>
          <p:blipFill>
            <a:blip r:embed="rId1" cstate="print"/>
            <a:stretch>
              <a:fillRect/>
            </a:stretch>
          </p:blipFill>
          <p:spPr>
            <a:xfrm>
              <a:off x="5962627" y="74075"/>
              <a:ext cx="2852882" cy="4195433"/>
            </a:xfrm>
            <a:prstGeom prst="rect">
              <a:avLst/>
            </a:prstGeom>
          </p:spPr>
        </p:pic>
        <p:sp>
          <p:nvSpPr>
            <p:cNvPr id="5" name="object 4"/>
            <p:cNvSpPr/>
            <p:nvPr/>
          </p:nvSpPr>
          <p:spPr>
            <a:xfrm>
              <a:off x="6042574" y="334899"/>
              <a:ext cx="1767839" cy="1285240"/>
            </a:xfrm>
            <a:custGeom>
              <a:avLst/>
              <a:gdLst/>
              <a:ahLst/>
              <a:cxnLst/>
              <a:rect l="l" t="t" r="r" b="b"/>
              <a:pathLst>
                <a:path w="1767840" h="1285240">
                  <a:moveTo>
                    <a:pt x="0" y="0"/>
                  </a:moveTo>
                  <a:lnTo>
                    <a:pt x="1767599" y="0"/>
                  </a:lnTo>
                  <a:lnTo>
                    <a:pt x="1767599" y="1284899"/>
                  </a:lnTo>
                  <a:lnTo>
                    <a:pt x="0" y="1284899"/>
                  </a:lnTo>
                  <a:lnTo>
                    <a:pt x="0" y="0"/>
                  </a:lnTo>
                  <a:close/>
                </a:path>
              </a:pathLst>
            </a:custGeom>
            <a:ln w="19049">
              <a:solidFill>
                <a:srgbClr val="0000FF"/>
              </a:solidFill>
            </a:ln>
          </p:spPr>
          <p:txBody>
            <a:bodyPr wrap="square" lIns="0" tIns="0" rIns="0" bIns="0" rtlCol="0"/>
            <a:lstStyle/>
            <a:p/>
          </p:txBody>
        </p:sp>
        <p:sp>
          <p:nvSpPr>
            <p:cNvPr id="6" name="object 5"/>
            <p:cNvSpPr/>
            <p:nvPr/>
          </p:nvSpPr>
          <p:spPr>
            <a:xfrm>
              <a:off x="6042574" y="823619"/>
              <a:ext cx="2857500" cy="2512060"/>
            </a:xfrm>
            <a:custGeom>
              <a:avLst/>
              <a:gdLst/>
              <a:ahLst/>
              <a:cxnLst/>
              <a:rect l="l" t="t" r="r" b="b"/>
              <a:pathLst>
                <a:path w="2857500" h="2512060">
                  <a:moveTo>
                    <a:pt x="0" y="1965845"/>
                  </a:moveTo>
                  <a:lnTo>
                    <a:pt x="2856899" y="1965845"/>
                  </a:lnTo>
                  <a:lnTo>
                    <a:pt x="2856899" y="2511845"/>
                  </a:lnTo>
                  <a:lnTo>
                    <a:pt x="0" y="2511845"/>
                  </a:lnTo>
                  <a:lnTo>
                    <a:pt x="0" y="1965845"/>
                  </a:lnTo>
                  <a:close/>
                </a:path>
                <a:path w="2857500" h="2512060">
                  <a:moveTo>
                    <a:pt x="62874" y="0"/>
                  </a:moveTo>
                  <a:lnTo>
                    <a:pt x="1226574" y="0"/>
                  </a:lnTo>
                  <a:lnTo>
                    <a:pt x="1226574" y="279299"/>
                  </a:lnTo>
                  <a:lnTo>
                    <a:pt x="62874" y="279299"/>
                  </a:lnTo>
                  <a:lnTo>
                    <a:pt x="62874" y="0"/>
                  </a:lnTo>
                  <a:close/>
                </a:path>
              </a:pathLst>
            </a:custGeom>
            <a:ln w="19049">
              <a:solidFill>
                <a:srgbClr val="FF0000"/>
              </a:solidFill>
            </a:ln>
          </p:spPr>
          <p:txBody>
            <a:bodyPr wrap="square" lIns="0" tIns="0" rIns="0" bIns="0" rtlCol="0"/>
            <a:lstStyle/>
            <a:p/>
          </p:txBody>
        </p:sp>
      </p:grpSp>
      <p:grpSp>
        <p:nvGrpSpPr>
          <p:cNvPr id="8" name="object 7"/>
          <p:cNvGrpSpPr/>
          <p:nvPr/>
        </p:nvGrpSpPr>
        <p:grpSpPr>
          <a:xfrm>
            <a:off x="1704949" y="2512494"/>
            <a:ext cx="3748404" cy="2279015"/>
            <a:chOff x="326976" y="1291169"/>
            <a:chExt cx="3748404" cy="2279015"/>
          </a:xfrm>
        </p:grpSpPr>
        <p:pic>
          <p:nvPicPr>
            <p:cNvPr id="9" name="object 8"/>
            <p:cNvPicPr/>
            <p:nvPr/>
          </p:nvPicPr>
          <p:blipFill>
            <a:blip r:embed="rId2" cstate="print"/>
            <a:stretch>
              <a:fillRect/>
            </a:stretch>
          </p:blipFill>
          <p:spPr>
            <a:xfrm>
              <a:off x="326976" y="1291169"/>
              <a:ext cx="3059421" cy="2278414"/>
            </a:xfrm>
            <a:prstGeom prst="rect">
              <a:avLst/>
            </a:prstGeom>
          </p:spPr>
        </p:pic>
        <p:pic>
          <p:nvPicPr>
            <p:cNvPr id="10" name="object 9"/>
            <p:cNvPicPr/>
            <p:nvPr/>
          </p:nvPicPr>
          <p:blipFill>
            <a:blip r:embed="rId3" cstate="print"/>
            <a:stretch>
              <a:fillRect/>
            </a:stretch>
          </p:blipFill>
          <p:spPr>
            <a:xfrm>
              <a:off x="3743079" y="2680446"/>
              <a:ext cx="332083" cy="277855"/>
            </a:xfrm>
            <a:prstGeom prst="rect">
              <a:avLst/>
            </a:prstGeom>
          </p:spPr>
        </p:pic>
        <p:sp>
          <p:nvSpPr>
            <p:cNvPr id="11" name="object 10"/>
            <p:cNvSpPr/>
            <p:nvPr/>
          </p:nvSpPr>
          <p:spPr>
            <a:xfrm>
              <a:off x="3386400" y="2623149"/>
              <a:ext cx="356235" cy="327025"/>
            </a:xfrm>
            <a:custGeom>
              <a:avLst/>
              <a:gdLst/>
              <a:ahLst/>
              <a:cxnLst/>
              <a:rect l="l" t="t" r="r" b="b"/>
              <a:pathLst>
                <a:path w="356235" h="327025">
                  <a:moveTo>
                    <a:pt x="0" y="163499"/>
                  </a:moveTo>
                  <a:lnTo>
                    <a:pt x="5840" y="120035"/>
                  </a:lnTo>
                  <a:lnTo>
                    <a:pt x="22322" y="80978"/>
                  </a:lnTo>
                  <a:lnTo>
                    <a:pt x="47888" y="47888"/>
                  </a:lnTo>
                  <a:lnTo>
                    <a:pt x="80978" y="22322"/>
                  </a:lnTo>
                  <a:lnTo>
                    <a:pt x="120035" y="5840"/>
                  </a:lnTo>
                  <a:lnTo>
                    <a:pt x="163499" y="0"/>
                  </a:lnTo>
                  <a:lnTo>
                    <a:pt x="192599" y="0"/>
                  </a:lnTo>
                  <a:lnTo>
                    <a:pt x="255168" y="12445"/>
                  </a:lnTo>
                  <a:lnTo>
                    <a:pt x="308211" y="47887"/>
                  </a:lnTo>
                  <a:lnTo>
                    <a:pt x="343654" y="100931"/>
                  </a:lnTo>
                  <a:lnTo>
                    <a:pt x="356099" y="163499"/>
                  </a:lnTo>
                  <a:lnTo>
                    <a:pt x="350259" y="206964"/>
                  </a:lnTo>
                  <a:lnTo>
                    <a:pt x="333777" y="246021"/>
                  </a:lnTo>
                  <a:lnTo>
                    <a:pt x="308211" y="279111"/>
                  </a:lnTo>
                  <a:lnTo>
                    <a:pt x="275121" y="304677"/>
                  </a:lnTo>
                  <a:lnTo>
                    <a:pt x="236064" y="321159"/>
                  </a:lnTo>
                  <a:lnTo>
                    <a:pt x="192599" y="326999"/>
                  </a:lnTo>
                  <a:lnTo>
                    <a:pt x="163499" y="326999"/>
                  </a:lnTo>
                  <a:lnTo>
                    <a:pt x="120035" y="321159"/>
                  </a:lnTo>
                  <a:lnTo>
                    <a:pt x="80978" y="304677"/>
                  </a:lnTo>
                  <a:lnTo>
                    <a:pt x="47888" y="279111"/>
                  </a:lnTo>
                  <a:lnTo>
                    <a:pt x="22322" y="246021"/>
                  </a:lnTo>
                  <a:lnTo>
                    <a:pt x="5840" y="206964"/>
                  </a:lnTo>
                  <a:lnTo>
                    <a:pt x="0" y="163499"/>
                  </a:lnTo>
                  <a:close/>
                </a:path>
              </a:pathLst>
            </a:custGeom>
            <a:ln w="9524">
              <a:solidFill>
                <a:srgbClr val="000000"/>
              </a:solidFill>
            </a:ln>
          </p:spPr>
          <p:txBody>
            <a:bodyPr wrap="square" lIns="0" tIns="0" rIns="0" bIns="0" rtlCol="0"/>
            <a:lstStyle/>
            <a:p/>
          </p:txBody>
        </p:sp>
        <p:pic>
          <p:nvPicPr>
            <p:cNvPr id="12" name="object 11"/>
            <p:cNvPicPr/>
            <p:nvPr/>
          </p:nvPicPr>
          <p:blipFill>
            <a:blip r:embed="rId4" cstate="print"/>
            <a:stretch>
              <a:fillRect/>
            </a:stretch>
          </p:blipFill>
          <p:spPr>
            <a:xfrm>
              <a:off x="3488513" y="2745367"/>
              <a:ext cx="151874" cy="137607"/>
            </a:xfrm>
            <a:prstGeom prst="rect">
              <a:avLst/>
            </a:prstGeom>
          </p:spPr>
        </p:pic>
        <p:sp>
          <p:nvSpPr>
            <p:cNvPr id="13" name="object 12"/>
            <p:cNvSpPr/>
            <p:nvPr/>
          </p:nvSpPr>
          <p:spPr>
            <a:xfrm>
              <a:off x="1282249" y="1415324"/>
              <a:ext cx="1223010" cy="1437640"/>
            </a:xfrm>
            <a:custGeom>
              <a:avLst/>
              <a:gdLst/>
              <a:ahLst/>
              <a:cxnLst/>
              <a:rect l="l" t="t" r="r" b="b"/>
              <a:pathLst>
                <a:path w="1223010" h="1437639">
                  <a:moveTo>
                    <a:pt x="0" y="0"/>
                  </a:moveTo>
                  <a:lnTo>
                    <a:pt x="1222499" y="0"/>
                  </a:lnTo>
                  <a:lnTo>
                    <a:pt x="1222499" y="1437599"/>
                  </a:lnTo>
                  <a:lnTo>
                    <a:pt x="0" y="1437599"/>
                  </a:lnTo>
                  <a:lnTo>
                    <a:pt x="0" y="0"/>
                  </a:lnTo>
                  <a:close/>
                </a:path>
              </a:pathLst>
            </a:custGeom>
            <a:ln w="19049">
              <a:solidFill>
                <a:srgbClr val="FF0000"/>
              </a:solidFill>
            </a:ln>
          </p:spPr>
          <p:txBody>
            <a:bodyPr wrap="square" lIns="0" tIns="0" rIns="0" bIns="0" rtlCol="0"/>
            <a:lstStyle/>
            <a:p/>
          </p:txBody>
        </p:sp>
      </p:grpSp>
      <p:sp>
        <p:nvSpPr>
          <p:cNvPr id="14" name="object 13"/>
          <p:cNvSpPr txBox="1"/>
          <p:nvPr/>
        </p:nvSpPr>
        <p:spPr>
          <a:xfrm>
            <a:off x="5696998" y="1890472"/>
            <a:ext cx="1470660" cy="513080"/>
          </a:xfrm>
          <a:prstGeom prst="rect">
            <a:avLst/>
          </a:prstGeom>
        </p:spPr>
        <p:txBody>
          <a:bodyPr vert="horz" wrap="square" lIns="0" tIns="12700" rIns="0" bIns="0" rtlCol="0">
            <a:spAutoFit/>
          </a:bodyPr>
          <a:lstStyle/>
          <a:p>
            <a:pPr marL="12700" marR="5080">
              <a:lnSpc>
                <a:spcPct val="100000"/>
              </a:lnSpc>
              <a:spcBef>
                <a:spcPts val="100"/>
              </a:spcBef>
            </a:pPr>
            <a:r>
              <a:rPr sz="1600" dirty="0">
                <a:solidFill>
                  <a:srgbClr val="0000FF"/>
                </a:solidFill>
                <a:latin typeface="Arial" panose="020B0604020202020204"/>
                <a:cs typeface="Arial" panose="020B0604020202020204"/>
              </a:rPr>
              <a:t>Forward</a:t>
            </a:r>
            <a:r>
              <a:rPr sz="1600" spc="-35" dirty="0">
                <a:solidFill>
                  <a:srgbClr val="0000FF"/>
                </a:solidFill>
                <a:latin typeface="Arial" panose="020B0604020202020204"/>
                <a:cs typeface="Arial" panose="020B0604020202020204"/>
              </a:rPr>
              <a:t> </a:t>
            </a:r>
            <a:r>
              <a:rPr sz="1600" spc="-10" dirty="0">
                <a:solidFill>
                  <a:srgbClr val="0000FF"/>
                </a:solidFill>
                <a:latin typeface="Arial" panose="020B0604020202020204"/>
                <a:cs typeface="Arial" panose="020B0604020202020204"/>
              </a:rPr>
              <a:t>pass: </a:t>
            </a:r>
            <a:r>
              <a:rPr sz="1600" dirty="0">
                <a:solidFill>
                  <a:srgbClr val="0000FF"/>
                </a:solidFill>
                <a:latin typeface="Arial" panose="020B0604020202020204"/>
                <a:cs typeface="Arial" panose="020B0604020202020204"/>
              </a:rPr>
              <a:t>Compute</a:t>
            </a:r>
            <a:r>
              <a:rPr sz="1600" spc="-35" dirty="0">
                <a:solidFill>
                  <a:srgbClr val="0000FF"/>
                </a:solidFill>
                <a:latin typeface="Arial" panose="020B0604020202020204"/>
                <a:cs typeface="Arial" panose="020B0604020202020204"/>
              </a:rPr>
              <a:t> </a:t>
            </a:r>
            <a:r>
              <a:rPr sz="1600" spc="-10" dirty="0">
                <a:solidFill>
                  <a:srgbClr val="0000FF"/>
                </a:solidFill>
                <a:latin typeface="Arial" panose="020B0604020202020204"/>
                <a:cs typeface="Arial" panose="020B0604020202020204"/>
              </a:rPr>
              <a:t>output</a:t>
            </a:r>
            <a:endParaRPr sz="1600">
              <a:latin typeface="Arial" panose="020B0604020202020204"/>
              <a:cs typeface="Arial" panose="020B0604020202020204"/>
            </a:endParaRPr>
          </a:p>
        </p:txBody>
      </p:sp>
      <p:sp>
        <p:nvSpPr>
          <p:cNvPr id="15" name="object 14"/>
          <p:cNvSpPr txBox="1"/>
          <p:nvPr/>
        </p:nvSpPr>
        <p:spPr>
          <a:xfrm>
            <a:off x="6215673" y="4101477"/>
            <a:ext cx="83883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0000"/>
                </a:solidFill>
                <a:latin typeface="Arial" panose="020B0604020202020204"/>
                <a:cs typeface="Arial" panose="020B0604020202020204"/>
              </a:rPr>
              <a:t>Add</a:t>
            </a:r>
            <a:r>
              <a:rPr sz="1600" spc="-15" dirty="0">
                <a:solidFill>
                  <a:srgbClr val="FF0000"/>
                </a:solidFill>
                <a:latin typeface="Arial" panose="020B0604020202020204"/>
                <a:cs typeface="Arial" panose="020B0604020202020204"/>
              </a:rPr>
              <a:t> </a:t>
            </a:r>
            <a:r>
              <a:rPr sz="1600" spc="-20" dirty="0">
                <a:solidFill>
                  <a:srgbClr val="FF0000"/>
                </a:solidFill>
                <a:latin typeface="Arial" panose="020B0604020202020204"/>
                <a:cs typeface="Arial" panose="020B0604020202020204"/>
              </a:rPr>
              <a:t>gate</a:t>
            </a:r>
            <a:endParaRPr sz="1600">
              <a:latin typeface="Arial" panose="020B0604020202020204"/>
              <a:cs typeface="Arial" panose="020B0604020202020204"/>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 implementation</a:t>
            </a:r>
            <a:endParaRPr lang="en-US" dirty="0"/>
          </a:p>
        </p:txBody>
      </p:sp>
      <p:grpSp>
        <p:nvGrpSpPr>
          <p:cNvPr id="3" name="object 2"/>
          <p:cNvGrpSpPr/>
          <p:nvPr/>
        </p:nvGrpSpPr>
        <p:grpSpPr>
          <a:xfrm>
            <a:off x="7340600" y="1295400"/>
            <a:ext cx="2946400" cy="4195445"/>
            <a:chOff x="5962627" y="74075"/>
            <a:chExt cx="2946400" cy="4195445"/>
          </a:xfrm>
        </p:grpSpPr>
        <p:pic>
          <p:nvPicPr>
            <p:cNvPr id="4" name="object 3"/>
            <p:cNvPicPr/>
            <p:nvPr/>
          </p:nvPicPr>
          <p:blipFill>
            <a:blip r:embed="rId1" cstate="print"/>
            <a:stretch>
              <a:fillRect/>
            </a:stretch>
          </p:blipFill>
          <p:spPr>
            <a:xfrm>
              <a:off x="5962627" y="74075"/>
              <a:ext cx="2852882" cy="4195433"/>
            </a:xfrm>
            <a:prstGeom prst="rect">
              <a:avLst/>
            </a:prstGeom>
          </p:spPr>
        </p:pic>
        <p:sp>
          <p:nvSpPr>
            <p:cNvPr id="5" name="object 4"/>
            <p:cNvSpPr/>
            <p:nvPr/>
          </p:nvSpPr>
          <p:spPr>
            <a:xfrm>
              <a:off x="6042574" y="334899"/>
              <a:ext cx="1767839" cy="1285240"/>
            </a:xfrm>
            <a:custGeom>
              <a:avLst/>
              <a:gdLst/>
              <a:ahLst/>
              <a:cxnLst/>
              <a:rect l="l" t="t" r="r" b="b"/>
              <a:pathLst>
                <a:path w="1767840" h="1285240">
                  <a:moveTo>
                    <a:pt x="0" y="0"/>
                  </a:moveTo>
                  <a:lnTo>
                    <a:pt x="1767599" y="0"/>
                  </a:lnTo>
                  <a:lnTo>
                    <a:pt x="1767599" y="1284899"/>
                  </a:lnTo>
                  <a:lnTo>
                    <a:pt x="0" y="1284899"/>
                  </a:lnTo>
                  <a:lnTo>
                    <a:pt x="0" y="0"/>
                  </a:lnTo>
                  <a:close/>
                </a:path>
              </a:pathLst>
            </a:custGeom>
            <a:ln w="19049">
              <a:solidFill>
                <a:srgbClr val="0000FF"/>
              </a:solidFill>
            </a:ln>
          </p:spPr>
          <p:txBody>
            <a:bodyPr wrap="square" lIns="0" tIns="0" rIns="0" bIns="0" rtlCol="0"/>
            <a:lstStyle/>
            <a:p/>
          </p:txBody>
        </p:sp>
        <p:sp>
          <p:nvSpPr>
            <p:cNvPr id="6" name="object 5"/>
            <p:cNvSpPr/>
            <p:nvPr/>
          </p:nvSpPr>
          <p:spPr>
            <a:xfrm>
              <a:off x="6042574" y="572790"/>
              <a:ext cx="2857500" cy="3220085"/>
            </a:xfrm>
            <a:custGeom>
              <a:avLst/>
              <a:gdLst/>
              <a:ahLst/>
              <a:cxnLst/>
              <a:rect l="l" t="t" r="r" b="b"/>
              <a:pathLst>
                <a:path w="2857500" h="3220085">
                  <a:moveTo>
                    <a:pt x="0" y="2673875"/>
                  </a:moveTo>
                  <a:lnTo>
                    <a:pt x="2856899" y="2673875"/>
                  </a:lnTo>
                  <a:lnTo>
                    <a:pt x="2856899" y="3219875"/>
                  </a:lnTo>
                  <a:lnTo>
                    <a:pt x="0" y="3219875"/>
                  </a:lnTo>
                  <a:lnTo>
                    <a:pt x="0" y="2673875"/>
                  </a:lnTo>
                  <a:close/>
                </a:path>
                <a:path w="2857500" h="3220085">
                  <a:moveTo>
                    <a:pt x="62874" y="0"/>
                  </a:moveTo>
                  <a:lnTo>
                    <a:pt x="1226574" y="0"/>
                  </a:lnTo>
                  <a:lnTo>
                    <a:pt x="1226574" y="279299"/>
                  </a:lnTo>
                  <a:lnTo>
                    <a:pt x="62874" y="279299"/>
                  </a:lnTo>
                  <a:lnTo>
                    <a:pt x="62874" y="0"/>
                  </a:lnTo>
                  <a:close/>
                </a:path>
              </a:pathLst>
            </a:custGeom>
            <a:ln w="19049">
              <a:solidFill>
                <a:srgbClr val="FF0000"/>
              </a:solidFill>
            </a:ln>
          </p:spPr>
          <p:txBody>
            <a:bodyPr wrap="square" lIns="0" tIns="0" rIns="0" bIns="0" rtlCol="0"/>
            <a:lstStyle/>
            <a:p/>
          </p:txBody>
        </p:sp>
      </p:grpSp>
      <p:grpSp>
        <p:nvGrpSpPr>
          <p:cNvPr id="8" name="object 7"/>
          <p:cNvGrpSpPr/>
          <p:nvPr/>
        </p:nvGrpSpPr>
        <p:grpSpPr>
          <a:xfrm>
            <a:off x="1628097" y="2512494"/>
            <a:ext cx="3825240" cy="2279015"/>
            <a:chOff x="250124" y="1291169"/>
            <a:chExt cx="3825240" cy="2279015"/>
          </a:xfrm>
        </p:grpSpPr>
        <p:pic>
          <p:nvPicPr>
            <p:cNvPr id="9" name="object 8"/>
            <p:cNvPicPr/>
            <p:nvPr/>
          </p:nvPicPr>
          <p:blipFill>
            <a:blip r:embed="rId2" cstate="print"/>
            <a:stretch>
              <a:fillRect/>
            </a:stretch>
          </p:blipFill>
          <p:spPr>
            <a:xfrm>
              <a:off x="326976" y="1291169"/>
              <a:ext cx="3059421" cy="2278414"/>
            </a:xfrm>
            <a:prstGeom prst="rect">
              <a:avLst/>
            </a:prstGeom>
          </p:spPr>
        </p:pic>
        <p:pic>
          <p:nvPicPr>
            <p:cNvPr id="10" name="object 9"/>
            <p:cNvPicPr/>
            <p:nvPr/>
          </p:nvPicPr>
          <p:blipFill>
            <a:blip r:embed="rId3" cstate="print"/>
            <a:stretch>
              <a:fillRect/>
            </a:stretch>
          </p:blipFill>
          <p:spPr>
            <a:xfrm>
              <a:off x="3743078" y="2680446"/>
              <a:ext cx="332083" cy="277855"/>
            </a:xfrm>
            <a:prstGeom prst="rect">
              <a:avLst/>
            </a:prstGeom>
          </p:spPr>
        </p:pic>
        <p:sp>
          <p:nvSpPr>
            <p:cNvPr id="11" name="object 10"/>
            <p:cNvSpPr/>
            <p:nvPr/>
          </p:nvSpPr>
          <p:spPr>
            <a:xfrm>
              <a:off x="3386400" y="2623149"/>
              <a:ext cx="356235" cy="327025"/>
            </a:xfrm>
            <a:custGeom>
              <a:avLst/>
              <a:gdLst/>
              <a:ahLst/>
              <a:cxnLst/>
              <a:rect l="l" t="t" r="r" b="b"/>
              <a:pathLst>
                <a:path w="356235" h="327025">
                  <a:moveTo>
                    <a:pt x="0" y="163499"/>
                  </a:moveTo>
                  <a:lnTo>
                    <a:pt x="5840" y="120035"/>
                  </a:lnTo>
                  <a:lnTo>
                    <a:pt x="22322" y="80978"/>
                  </a:lnTo>
                  <a:lnTo>
                    <a:pt x="47888" y="47888"/>
                  </a:lnTo>
                  <a:lnTo>
                    <a:pt x="80978" y="22322"/>
                  </a:lnTo>
                  <a:lnTo>
                    <a:pt x="120035" y="5840"/>
                  </a:lnTo>
                  <a:lnTo>
                    <a:pt x="163499" y="0"/>
                  </a:lnTo>
                  <a:lnTo>
                    <a:pt x="192599" y="0"/>
                  </a:lnTo>
                  <a:lnTo>
                    <a:pt x="255168" y="12445"/>
                  </a:lnTo>
                  <a:lnTo>
                    <a:pt x="308211" y="47887"/>
                  </a:lnTo>
                  <a:lnTo>
                    <a:pt x="343654" y="100931"/>
                  </a:lnTo>
                  <a:lnTo>
                    <a:pt x="356099" y="163499"/>
                  </a:lnTo>
                  <a:lnTo>
                    <a:pt x="350259" y="206964"/>
                  </a:lnTo>
                  <a:lnTo>
                    <a:pt x="333777" y="246021"/>
                  </a:lnTo>
                  <a:lnTo>
                    <a:pt x="308211" y="279111"/>
                  </a:lnTo>
                  <a:lnTo>
                    <a:pt x="275121" y="304677"/>
                  </a:lnTo>
                  <a:lnTo>
                    <a:pt x="236064" y="321159"/>
                  </a:lnTo>
                  <a:lnTo>
                    <a:pt x="192599" y="326999"/>
                  </a:lnTo>
                  <a:lnTo>
                    <a:pt x="163499" y="326999"/>
                  </a:lnTo>
                  <a:lnTo>
                    <a:pt x="120035" y="321159"/>
                  </a:lnTo>
                  <a:lnTo>
                    <a:pt x="80978" y="304677"/>
                  </a:lnTo>
                  <a:lnTo>
                    <a:pt x="47888" y="279111"/>
                  </a:lnTo>
                  <a:lnTo>
                    <a:pt x="22322" y="246021"/>
                  </a:lnTo>
                  <a:lnTo>
                    <a:pt x="5840" y="206964"/>
                  </a:lnTo>
                  <a:lnTo>
                    <a:pt x="0" y="163499"/>
                  </a:lnTo>
                  <a:close/>
                </a:path>
              </a:pathLst>
            </a:custGeom>
            <a:ln w="9524">
              <a:solidFill>
                <a:srgbClr val="000000"/>
              </a:solidFill>
            </a:ln>
          </p:spPr>
          <p:txBody>
            <a:bodyPr wrap="square" lIns="0" tIns="0" rIns="0" bIns="0" rtlCol="0"/>
            <a:lstStyle/>
            <a:p/>
          </p:txBody>
        </p:sp>
        <p:pic>
          <p:nvPicPr>
            <p:cNvPr id="12" name="object 11"/>
            <p:cNvPicPr/>
            <p:nvPr/>
          </p:nvPicPr>
          <p:blipFill>
            <a:blip r:embed="rId4" cstate="print"/>
            <a:stretch>
              <a:fillRect/>
            </a:stretch>
          </p:blipFill>
          <p:spPr>
            <a:xfrm>
              <a:off x="3488513" y="2745367"/>
              <a:ext cx="151874" cy="137607"/>
            </a:xfrm>
            <a:prstGeom prst="rect">
              <a:avLst/>
            </a:prstGeom>
          </p:spPr>
        </p:pic>
        <p:sp>
          <p:nvSpPr>
            <p:cNvPr id="13" name="object 12"/>
            <p:cNvSpPr/>
            <p:nvPr/>
          </p:nvSpPr>
          <p:spPr>
            <a:xfrm>
              <a:off x="259649" y="2220674"/>
              <a:ext cx="1430020" cy="882015"/>
            </a:xfrm>
            <a:custGeom>
              <a:avLst/>
              <a:gdLst/>
              <a:ahLst/>
              <a:cxnLst/>
              <a:rect l="l" t="t" r="r" b="b"/>
              <a:pathLst>
                <a:path w="1430020" h="882014">
                  <a:moveTo>
                    <a:pt x="0" y="0"/>
                  </a:moveTo>
                  <a:lnTo>
                    <a:pt x="1429799" y="0"/>
                  </a:lnTo>
                  <a:lnTo>
                    <a:pt x="1429799" y="881699"/>
                  </a:lnTo>
                  <a:lnTo>
                    <a:pt x="0" y="881699"/>
                  </a:lnTo>
                  <a:lnTo>
                    <a:pt x="0" y="0"/>
                  </a:lnTo>
                  <a:close/>
                </a:path>
              </a:pathLst>
            </a:custGeom>
            <a:ln w="19049">
              <a:solidFill>
                <a:srgbClr val="FF0000"/>
              </a:solidFill>
            </a:ln>
          </p:spPr>
          <p:txBody>
            <a:bodyPr wrap="square" lIns="0" tIns="0" rIns="0" bIns="0" rtlCol="0"/>
            <a:lstStyle/>
            <a:p/>
          </p:txBody>
        </p:sp>
      </p:grpSp>
      <p:sp>
        <p:nvSpPr>
          <p:cNvPr id="14" name="object 13"/>
          <p:cNvSpPr txBox="1"/>
          <p:nvPr/>
        </p:nvSpPr>
        <p:spPr>
          <a:xfrm>
            <a:off x="5696998" y="1890472"/>
            <a:ext cx="1470660" cy="513080"/>
          </a:xfrm>
          <a:prstGeom prst="rect">
            <a:avLst/>
          </a:prstGeom>
        </p:spPr>
        <p:txBody>
          <a:bodyPr vert="horz" wrap="square" lIns="0" tIns="12700" rIns="0" bIns="0" rtlCol="0">
            <a:spAutoFit/>
          </a:bodyPr>
          <a:lstStyle/>
          <a:p>
            <a:pPr marL="12700" marR="5080">
              <a:lnSpc>
                <a:spcPct val="100000"/>
              </a:lnSpc>
              <a:spcBef>
                <a:spcPts val="100"/>
              </a:spcBef>
            </a:pPr>
            <a:r>
              <a:rPr sz="1600" dirty="0">
                <a:solidFill>
                  <a:srgbClr val="0000FF"/>
                </a:solidFill>
                <a:latin typeface="Arial" panose="020B0604020202020204"/>
                <a:cs typeface="Arial" panose="020B0604020202020204"/>
              </a:rPr>
              <a:t>Forward</a:t>
            </a:r>
            <a:r>
              <a:rPr sz="1600" spc="-35" dirty="0">
                <a:solidFill>
                  <a:srgbClr val="0000FF"/>
                </a:solidFill>
                <a:latin typeface="Arial" panose="020B0604020202020204"/>
                <a:cs typeface="Arial" panose="020B0604020202020204"/>
              </a:rPr>
              <a:t> </a:t>
            </a:r>
            <a:r>
              <a:rPr sz="1600" spc="-10" dirty="0">
                <a:solidFill>
                  <a:srgbClr val="0000FF"/>
                </a:solidFill>
                <a:latin typeface="Arial" panose="020B0604020202020204"/>
                <a:cs typeface="Arial" panose="020B0604020202020204"/>
              </a:rPr>
              <a:t>pass: </a:t>
            </a:r>
            <a:r>
              <a:rPr sz="1600" dirty="0">
                <a:solidFill>
                  <a:srgbClr val="0000FF"/>
                </a:solidFill>
                <a:latin typeface="Arial" panose="020B0604020202020204"/>
                <a:cs typeface="Arial" panose="020B0604020202020204"/>
              </a:rPr>
              <a:t>Compute</a:t>
            </a:r>
            <a:r>
              <a:rPr sz="1600" spc="-35" dirty="0">
                <a:solidFill>
                  <a:srgbClr val="0000FF"/>
                </a:solidFill>
                <a:latin typeface="Arial" panose="020B0604020202020204"/>
                <a:cs typeface="Arial" panose="020B0604020202020204"/>
              </a:rPr>
              <a:t> </a:t>
            </a:r>
            <a:r>
              <a:rPr sz="1600" spc="-10" dirty="0">
                <a:solidFill>
                  <a:srgbClr val="0000FF"/>
                </a:solidFill>
                <a:latin typeface="Arial" panose="020B0604020202020204"/>
                <a:cs typeface="Arial" panose="020B0604020202020204"/>
              </a:rPr>
              <a:t>output</a:t>
            </a:r>
            <a:endParaRPr sz="1600">
              <a:latin typeface="Arial" panose="020B0604020202020204"/>
              <a:cs typeface="Arial" panose="020B0604020202020204"/>
            </a:endParaRPr>
          </a:p>
        </p:txBody>
      </p:sp>
      <p:sp>
        <p:nvSpPr>
          <p:cNvPr id="15" name="object 14"/>
          <p:cNvSpPr txBox="1"/>
          <p:nvPr/>
        </p:nvSpPr>
        <p:spPr>
          <a:xfrm>
            <a:off x="5941473" y="4589447"/>
            <a:ext cx="116586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0000"/>
                </a:solidFill>
                <a:latin typeface="Arial" panose="020B0604020202020204"/>
                <a:cs typeface="Arial" panose="020B0604020202020204"/>
              </a:rPr>
              <a:t>Multiply</a:t>
            </a:r>
            <a:r>
              <a:rPr sz="1600" spc="-25" dirty="0">
                <a:solidFill>
                  <a:srgbClr val="FF0000"/>
                </a:solidFill>
                <a:latin typeface="Arial" panose="020B0604020202020204"/>
                <a:cs typeface="Arial" panose="020B0604020202020204"/>
              </a:rPr>
              <a:t> </a:t>
            </a:r>
            <a:r>
              <a:rPr sz="1600" spc="-20" dirty="0">
                <a:solidFill>
                  <a:srgbClr val="FF0000"/>
                </a:solidFill>
                <a:latin typeface="Arial" panose="020B0604020202020204"/>
                <a:cs typeface="Arial" panose="020B0604020202020204"/>
              </a:rPr>
              <a:t>gate</a:t>
            </a:r>
            <a:endParaRPr sz="1600">
              <a:latin typeface="Arial" panose="020B0604020202020204"/>
              <a:cs typeface="Arial" panose="020B0604020202020204"/>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 implementation</a:t>
            </a:r>
            <a:endParaRPr lang="en-US" dirty="0"/>
          </a:p>
        </p:txBody>
      </p:sp>
      <p:grpSp>
        <p:nvGrpSpPr>
          <p:cNvPr id="3" name="object 2"/>
          <p:cNvGrpSpPr/>
          <p:nvPr/>
        </p:nvGrpSpPr>
        <p:grpSpPr>
          <a:xfrm>
            <a:off x="7340600" y="1305560"/>
            <a:ext cx="2946400" cy="4246880"/>
            <a:chOff x="5962627" y="74075"/>
            <a:chExt cx="2946400" cy="4246880"/>
          </a:xfrm>
        </p:grpSpPr>
        <p:pic>
          <p:nvPicPr>
            <p:cNvPr id="4" name="object 3"/>
            <p:cNvPicPr/>
            <p:nvPr/>
          </p:nvPicPr>
          <p:blipFill>
            <a:blip r:embed="rId1" cstate="print"/>
            <a:stretch>
              <a:fillRect/>
            </a:stretch>
          </p:blipFill>
          <p:spPr>
            <a:xfrm>
              <a:off x="5962627" y="74075"/>
              <a:ext cx="2852882" cy="4195433"/>
            </a:xfrm>
            <a:prstGeom prst="rect">
              <a:avLst/>
            </a:prstGeom>
          </p:spPr>
        </p:pic>
        <p:sp>
          <p:nvSpPr>
            <p:cNvPr id="5" name="object 4"/>
            <p:cNvSpPr/>
            <p:nvPr/>
          </p:nvSpPr>
          <p:spPr>
            <a:xfrm>
              <a:off x="6042574" y="334899"/>
              <a:ext cx="1767839" cy="1285240"/>
            </a:xfrm>
            <a:custGeom>
              <a:avLst/>
              <a:gdLst/>
              <a:ahLst/>
              <a:cxnLst/>
              <a:rect l="l" t="t" r="r" b="b"/>
              <a:pathLst>
                <a:path w="1767840" h="1285240">
                  <a:moveTo>
                    <a:pt x="0" y="0"/>
                  </a:moveTo>
                  <a:lnTo>
                    <a:pt x="1767599" y="0"/>
                  </a:lnTo>
                  <a:lnTo>
                    <a:pt x="1767599" y="1284899"/>
                  </a:lnTo>
                  <a:lnTo>
                    <a:pt x="0" y="1284899"/>
                  </a:lnTo>
                  <a:lnTo>
                    <a:pt x="0" y="0"/>
                  </a:lnTo>
                  <a:close/>
                </a:path>
              </a:pathLst>
            </a:custGeom>
            <a:ln w="19049">
              <a:solidFill>
                <a:srgbClr val="0000FF"/>
              </a:solidFill>
            </a:ln>
          </p:spPr>
          <p:txBody>
            <a:bodyPr wrap="square" lIns="0" tIns="0" rIns="0" bIns="0" rtlCol="0"/>
            <a:lstStyle/>
            <a:p/>
          </p:txBody>
        </p:sp>
        <p:sp>
          <p:nvSpPr>
            <p:cNvPr id="6" name="object 5"/>
            <p:cNvSpPr/>
            <p:nvPr/>
          </p:nvSpPr>
          <p:spPr>
            <a:xfrm>
              <a:off x="6042574" y="364324"/>
              <a:ext cx="2857500" cy="3947160"/>
            </a:xfrm>
            <a:custGeom>
              <a:avLst/>
              <a:gdLst/>
              <a:ahLst/>
              <a:cxnLst/>
              <a:rect l="l" t="t" r="r" b="b"/>
              <a:pathLst>
                <a:path w="2857500" h="3947160">
                  <a:moveTo>
                    <a:pt x="0" y="3400921"/>
                  </a:moveTo>
                  <a:lnTo>
                    <a:pt x="2856899" y="3400921"/>
                  </a:lnTo>
                  <a:lnTo>
                    <a:pt x="2856899" y="3946921"/>
                  </a:lnTo>
                  <a:lnTo>
                    <a:pt x="0" y="3946921"/>
                  </a:lnTo>
                  <a:lnTo>
                    <a:pt x="0" y="3400921"/>
                  </a:lnTo>
                  <a:close/>
                </a:path>
                <a:path w="2857500" h="3947160">
                  <a:moveTo>
                    <a:pt x="62874" y="0"/>
                  </a:moveTo>
                  <a:lnTo>
                    <a:pt x="1226574" y="0"/>
                  </a:lnTo>
                  <a:lnTo>
                    <a:pt x="1226574" y="239999"/>
                  </a:lnTo>
                  <a:lnTo>
                    <a:pt x="62874" y="239999"/>
                  </a:lnTo>
                  <a:lnTo>
                    <a:pt x="62874" y="0"/>
                  </a:lnTo>
                  <a:close/>
                </a:path>
              </a:pathLst>
            </a:custGeom>
            <a:ln w="19049">
              <a:solidFill>
                <a:srgbClr val="FF0000"/>
              </a:solidFill>
            </a:ln>
          </p:spPr>
          <p:txBody>
            <a:bodyPr wrap="square" lIns="0" tIns="0" rIns="0" bIns="0" rtlCol="0"/>
            <a:lstStyle/>
            <a:p/>
          </p:txBody>
        </p:sp>
      </p:grpSp>
      <p:grpSp>
        <p:nvGrpSpPr>
          <p:cNvPr id="8" name="object 7"/>
          <p:cNvGrpSpPr/>
          <p:nvPr/>
        </p:nvGrpSpPr>
        <p:grpSpPr>
          <a:xfrm>
            <a:off x="1628097" y="2452035"/>
            <a:ext cx="3825240" cy="2349500"/>
            <a:chOff x="250124" y="1220550"/>
            <a:chExt cx="3825240" cy="2349500"/>
          </a:xfrm>
        </p:grpSpPr>
        <p:pic>
          <p:nvPicPr>
            <p:cNvPr id="9" name="object 8"/>
            <p:cNvPicPr/>
            <p:nvPr/>
          </p:nvPicPr>
          <p:blipFill>
            <a:blip r:embed="rId2" cstate="print"/>
            <a:stretch>
              <a:fillRect/>
            </a:stretch>
          </p:blipFill>
          <p:spPr>
            <a:xfrm>
              <a:off x="326976" y="1291169"/>
              <a:ext cx="3059421" cy="2278414"/>
            </a:xfrm>
            <a:prstGeom prst="rect">
              <a:avLst/>
            </a:prstGeom>
          </p:spPr>
        </p:pic>
        <p:pic>
          <p:nvPicPr>
            <p:cNvPr id="10" name="object 9"/>
            <p:cNvPicPr/>
            <p:nvPr/>
          </p:nvPicPr>
          <p:blipFill>
            <a:blip r:embed="rId3" cstate="print"/>
            <a:stretch>
              <a:fillRect/>
            </a:stretch>
          </p:blipFill>
          <p:spPr>
            <a:xfrm>
              <a:off x="3743078" y="2680446"/>
              <a:ext cx="332083" cy="277855"/>
            </a:xfrm>
            <a:prstGeom prst="rect">
              <a:avLst/>
            </a:prstGeom>
          </p:spPr>
        </p:pic>
        <p:sp>
          <p:nvSpPr>
            <p:cNvPr id="11" name="object 10"/>
            <p:cNvSpPr/>
            <p:nvPr/>
          </p:nvSpPr>
          <p:spPr>
            <a:xfrm>
              <a:off x="3386400" y="2623149"/>
              <a:ext cx="356235" cy="327025"/>
            </a:xfrm>
            <a:custGeom>
              <a:avLst/>
              <a:gdLst/>
              <a:ahLst/>
              <a:cxnLst/>
              <a:rect l="l" t="t" r="r" b="b"/>
              <a:pathLst>
                <a:path w="356235" h="327025">
                  <a:moveTo>
                    <a:pt x="0" y="163499"/>
                  </a:moveTo>
                  <a:lnTo>
                    <a:pt x="5840" y="120035"/>
                  </a:lnTo>
                  <a:lnTo>
                    <a:pt x="22322" y="80978"/>
                  </a:lnTo>
                  <a:lnTo>
                    <a:pt x="47888" y="47888"/>
                  </a:lnTo>
                  <a:lnTo>
                    <a:pt x="80978" y="22322"/>
                  </a:lnTo>
                  <a:lnTo>
                    <a:pt x="120035" y="5840"/>
                  </a:lnTo>
                  <a:lnTo>
                    <a:pt x="163499" y="0"/>
                  </a:lnTo>
                  <a:lnTo>
                    <a:pt x="192599" y="0"/>
                  </a:lnTo>
                  <a:lnTo>
                    <a:pt x="255168" y="12445"/>
                  </a:lnTo>
                  <a:lnTo>
                    <a:pt x="308211" y="47887"/>
                  </a:lnTo>
                  <a:lnTo>
                    <a:pt x="343654" y="100931"/>
                  </a:lnTo>
                  <a:lnTo>
                    <a:pt x="356099" y="163499"/>
                  </a:lnTo>
                  <a:lnTo>
                    <a:pt x="350259" y="206964"/>
                  </a:lnTo>
                  <a:lnTo>
                    <a:pt x="333777" y="246021"/>
                  </a:lnTo>
                  <a:lnTo>
                    <a:pt x="308211" y="279111"/>
                  </a:lnTo>
                  <a:lnTo>
                    <a:pt x="275121" y="304677"/>
                  </a:lnTo>
                  <a:lnTo>
                    <a:pt x="236064" y="321159"/>
                  </a:lnTo>
                  <a:lnTo>
                    <a:pt x="192599" y="326999"/>
                  </a:lnTo>
                  <a:lnTo>
                    <a:pt x="163499" y="326999"/>
                  </a:lnTo>
                  <a:lnTo>
                    <a:pt x="120035" y="321159"/>
                  </a:lnTo>
                  <a:lnTo>
                    <a:pt x="80978" y="304677"/>
                  </a:lnTo>
                  <a:lnTo>
                    <a:pt x="47888" y="279111"/>
                  </a:lnTo>
                  <a:lnTo>
                    <a:pt x="22322" y="246021"/>
                  </a:lnTo>
                  <a:lnTo>
                    <a:pt x="5840" y="206964"/>
                  </a:lnTo>
                  <a:lnTo>
                    <a:pt x="0" y="163499"/>
                  </a:lnTo>
                  <a:close/>
                </a:path>
              </a:pathLst>
            </a:custGeom>
            <a:ln w="9524">
              <a:solidFill>
                <a:srgbClr val="000000"/>
              </a:solidFill>
            </a:ln>
          </p:spPr>
          <p:txBody>
            <a:bodyPr wrap="square" lIns="0" tIns="0" rIns="0" bIns="0" rtlCol="0"/>
            <a:lstStyle/>
            <a:p/>
          </p:txBody>
        </p:sp>
        <p:pic>
          <p:nvPicPr>
            <p:cNvPr id="12" name="object 11"/>
            <p:cNvPicPr/>
            <p:nvPr/>
          </p:nvPicPr>
          <p:blipFill>
            <a:blip r:embed="rId4" cstate="print"/>
            <a:stretch>
              <a:fillRect/>
            </a:stretch>
          </p:blipFill>
          <p:spPr>
            <a:xfrm>
              <a:off x="3488513" y="2745367"/>
              <a:ext cx="151874" cy="137607"/>
            </a:xfrm>
            <a:prstGeom prst="rect">
              <a:avLst/>
            </a:prstGeom>
          </p:spPr>
        </p:pic>
        <p:sp>
          <p:nvSpPr>
            <p:cNvPr id="13" name="object 12"/>
            <p:cNvSpPr/>
            <p:nvPr/>
          </p:nvSpPr>
          <p:spPr>
            <a:xfrm>
              <a:off x="259649" y="1230075"/>
              <a:ext cx="1430020" cy="882015"/>
            </a:xfrm>
            <a:custGeom>
              <a:avLst/>
              <a:gdLst/>
              <a:ahLst/>
              <a:cxnLst/>
              <a:rect l="l" t="t" r="r" b="b"/>
              <a:pathLst>
                <a:path w="1430020" h="882014">
                  <a:moveTo>
                    <a:pt x="0" y="0"/>
                  </a:moveTo>
                  <a:lnTo>
                    <a:pt x="1429799" y="0"/>
                  </a:lnTo>
                  <a:lnTo>
                    <a:pt x="1429799" y="881699"/>
                  </a:lnTo>
                  <a:lnTo>
                    <a:pt x="0" y="881699"/>
                  </a:lnTo>
                  <a:lnTo>
                    <a:pt x="0" y="0"/>
                  </a:lnTo>
                  <a:close/>
                </a:path>
              </a:pathLst>
            </a:custGeom>
            <a:ln w="19049">
              <a:solidFill>
                <a:srgbClr val="FF0000"/>
              </a:solidFill>
            </a:ln>
          </p:spPr>
          <p:txBody>
            <a:bodyPr wrap="square" lIns="0" tIns="0" rIns="0" bIns="0" rtlCol="0"/>
            <a:lstStyle/>
            <a:p/>
          </p:txBody>
        </p:sp>
      </p:grpSp>
      <p:sp>
        <p:nvSpPr>
          <p:cNvPr id="14" name="object 13"/>
          <p:cNvSpPr txBox="1"/>
          <p:nvPr/>
        </p:nvSpPr>
        <p:spPr>
          <a:xfrm>
            <a:off x="5696998" y="1900632"/>
            <a:ext cx="1470660" cy="513080"/>
          </a:xfrm>
          <a:prstGeom prst="rect">
            <a:avLst/>
          </a:prstGeom>
        </p:spPr>
        <p:txBody>
          <a:bodyPr vert="horz" wrap="square" lIns="0" tIns="12700" rIns="0" bIns="0" rtlCol="0">
            <a:spAutoFit/>
          </a:bodyPr>
          <a:lstStyle/>
          <a:p>
            <a:pPr marL="12700" marR="5080">
              <a:lnSpc>
                <a:spcPct val="100000"/>
              </a:lnSpc>
              <a:spcBef>
                <a:spcPts val="100"/>
              </a:spcBef>
            </a:pPr>
            <a:r>
              <a:rPr sz="1600" dirty="0">
                <a:solidFill>
                  <a:srgbClr val="0000FF"/>
                </a:solidFill>
                <a:latin typeface="Arial" panose="020B0604020202020204"/>
                <a:cs typeface="Arial" panose="020B0604020202020204"/>
              </a:rPr>
              <a:t>Forward</a:t>
            </a:r>
            <a:r>
              <a:rPr sz="1600" spc="-35" dirty="0">
                <a:solidFill>
                  <a:srgbClr val="0000FF"/>
                </a:solidFill>
                <a:latin typeface="Arial" panose="020B0604020202020204"/>
                <a:cs typeface="Arial" panose="020B0604020202020204"/>
              </a:rPr>
              <a:t> </a:t>
            </a:r>
            <a:r>
              <a:rPr sz="1600" spc="-10" dirty="0">
                <a:solidFill>
                  <a:srgbClr val="0000FF"/>
                </a:solidFill>
                <a:latin typeface="Arial" panose="020B0604020202020204"/>
                <a:cs typeface="Arial" panose="020B0604020202020204"/>
              </a:rPr>
              <a:t>pass: </a:t>
            </a:r>
            <a:r>
              <a:rPr sz="1600" dirty="0">
                <a:solidFill>
                  <a:srgbClr val="0000FF"/>
                </a:solidFill>
                <a:latin typeface="Arial" panose="020B0604020202020204"/>
                <a:cs typeface="Arial" panose="020B0604020202020204"/>
              </a:rPr>
              <a:t>Compute</a:t>
            </a:r>
            <a:r>
              <a:rPr sz="1600" spc="-35" dirty="0">
                <a:solidFill>
                  <a:srgbClr val="0000FF"/>
                </a:solidFill>
                <a:latin typeface="Arial" panose="020B0604020202020204"/>
                <a:cs typeface="Arial" panose="020B0604020202020204"/>
              </a:rPr>
              <a:t> </a:t>
            </a:r>
            <a:r>
              <a:rPr sz="1600" spc="-10" dirty="0">
                <a:solidFill>
                  <a:srgbClr val="0000FF"/>
                </a:solidFill>
                <a:latin typeface="Arial" panose="020B0604020202020204"/>
                <a:cs typeface="Arial" panose="020B0604020202020204"/>
              </a:rPr>
              <a:t>output</a:t>
            </a:r>
            <a:endParaRPr sz="1600">
              <a:latin typeface="Arial" panose="020B0604020202020204"/>
              <a:cs typeface="Arial" panose="020B0604020202020204"/>
            </a:endParaRPr>
          </a:p>
        </p:txBody>
      </p:sp>
      <p:sp>
        <p:nvSpPr>
          <p:cNvPr id="15" name="object 14"/>
          <p:cNvSpPr txBox="1"/>
          <p:nvPr/>
        </p:nvSpPr>
        <p:spPr>
          <a:xfrm>
            <a:off x="5941473" y="5118187"/>
            <a:ext cx="116586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0000"/>
                </a:solidFill>
                <a:latin typeface="Arial" panose="020B0604020202020204"/>
                <a:cs typeface="Arial" panose="020B0604020202020204"/>
              </a:rPr>
              <a:t>Multiply</a:t>
            </a:r>
            <a:r>
              <a:rPr sz="1600" spc="-25" dirty="0">
                <a:solidFill>
                  <a:srgbClr val="FF0000"/>
                </a:solidFill>
                <a:latin typeface="Arial" panose="020B0604020202020204"/>
                <a:cs typeface="Arial" panose="020B0604020202020204"/>
              </a:rPr>
              <a:t> </a:t>
            </a:r>
            <a:r>
              <a:rPr sz="1600" spc="-20" dirty="0">
                <a:solidFill>
                  <a:srgbClr val="FF0000"/>
                </a:solidFill>
                <a:latin typeface="Arial" panose="020B0604020202020204"/>
                <a:cs typeface="Arial" panose="020B0604020202020204"/>
              </a:rPr>
              <a:t>gate</a:t>
            </a:r>
            <a:endParaRPr sz="1600">
              <a:latin typeface="Arial" panose="020B0604020202020204"/>
              <a:cs typeface="Arial" panose="020B0604020202020204"/>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a:xfrm>
            <a:off x="2667000" y="2730500"/>
            <a:ext cx="6205855" cy="1397000"/>
          </a:xfrm>
          <a:prstGeom prst="rect">
            <a:avLst/>
          </a:prstGeom>
        </p:spPr>
        <p:txBody>
          <a:bodyPr vert="horz" wrap="square" lIns="0" tIns="12700" rIns="0" bIns="0" rtlCol="0">
            <a:spAutoFit/>
          </a:bodyPr>
          <a:lstStyle/>
          <a:p>
            <a:pPr marL="12700">
              <a:lnSpc>
                <a:spcPct val="100000"/>
              </a:lnSpc>
              <a:spcBef>
                <a:spcPts val="100"/>
              </a:spcBef>
            </a:pPr>
            <a:r>
              <a:rPr sz="3000" dirty="0">
                <a:latin typeface="Arial" panose="020B0604020202020204"/>
                <a:cs typeface="Arial" panose="020B0604020202020204"/>
              </a:rPr>
              <a:t>So</a:t>
            </a:r>
            <a:r>
              <a:rPr sz="3000" spc="-35" dirty="0">
                <a:latin typeface="Arial" panose="020B0604020202020204"/>
                <a:cs typeface="Arial" panose="020B0604020202020204"/>
              </a:rPr>
              <a:t> </a:t>
            </a:r>
            <a:r>
              <a:rPr sz="3000" dirty="0">
                <a:latin typeface="Arial" panose="020B0604020202020204"/>
                <a:cs typeface="Arial" panose="020B0604020202020204"/>
              </a:rPr>
              <a:t>far:</a:t>
            </a:r>
            <a:r>
              <a:rPr sz="3000" spc="-20" dirty="0">
                <a:latin typeface="Arial" panose="020B0604020202020204"/>
                <a:cs typeface="Arial" panose="020B0604020202020204"/>
              </a:rPr>
              <a:t> </a:t>
            </a:r>
            <a:r>
              <a:rPr sz="3000" dirty="0">
                <a:latin typeface="Arial" panose="020B0604020202020204"/>
                <a:cs typeface="Arial" panose="020B0604020202020204"/>
              </a:rPr>
              <a:t>backprop</a:t>
            </a:r>
            <a:r>
              <a:rPr sz="3000" spc="-25" dirty="0">
                <a:latin typeface="Arial" panose="020B0604020202020204"/>
                <a:cs typeface="Arial" panose="020B0604020202020204"/>
              </a:rPr>
              <a:t> </a:t>
            </a:r>
            <a:r>
              <a:rPr sz="3000" dirty="0">
                <a:latin typeface="Arial" panose="020B0604020202020204"/>
                <a:cs typeface="Arial" panose="020B0604020202020204"/>
              </a:rPr>
              <a:t>with</a:t>
            </a:r>
            <a:r>
              <a:rPr sz="3000" spc="-20" dirty="0">
                <a:latin typeface="Arial" panose="020B0604020202020204"/>
                <a:cs typeface="Arial" panose="020B0604020202020204"/>
              </a:rPr>
              <a:t> </a:t>
            </a:r>
            <a:r>
              <a:rPr sz="3000" spc="-10" dirty="0">
                <a:latin typeface="Arial" panose="020B0604020202020204"/>
                <a:cs typeface="Arial" panose="020B0604020202020204"/>
              </a:rPr>
              <a:t>scalars</a:t>
            </a:r>
            <a:endParaRPr sz="3000" dirty="0">
              <a:latin typeface="Arial" panose="020B0604020202020204"/>
              <a:cs typeface="Arial" panose="020B0604020202020204"/>
            </a:endParaRPr>
          </a:p>
          <a:p>
            <a:pPr>
              <a:lnSpc>
                <a:spcPct val="100000"/>
              </a:lnSpc>
              <a:spcBef>
                <a:spcPts val="35"/>
              </a:spcBef>
            </a:pPr>
            <a:endParaRPr sz="3100" dirty="0">
              <a:latin typeface="Arial" panose="020B0604020202020204"/>
              <a:cs typeface="Arial" panose="020B0604020202020204"/>
            </a:endParaRPr>
          </a:p>
          <a:p>
            <a:pPr marL="12700">
              <a:lnSpc>
                <a:spcPct val="100000"/>
              </a:lnSpc>
            </a:pPr>
            <a:r>
              <a:rPr sz="3000" dirty="0">
                <a:latin typeface="Arial" panose="020B0604020202020204"/>
                <a:cs typeface="Arial" panose="020B0604020202020204"/>
              </a:rPr>
              <a:t>What</a:t>
            </a:r>
            <a:r>
              <a:rPr sz="3000" spc="-20" dirty="0">
                <a:latin typeface="Arial" panose="020B0604020202020204"/>
                <a:cs typeface="Arial" panose="020B0604020202020204"/>
              </a:rPr>
              <a:t> </a:t>
            </a:r>
            <a:r>
              <a:rPr sz="3000" dirty="0">
                <a:latin typeface="Arial" panose="020B0604020202020204"/>
                <a:cs typeface="Arial" panose="020B0604020202020204"/>
              </a:rPr>
              <a:t>about</a:t>
            </a:r>
            <a:r>
              <a:rPr sz="3000" spc="-10" dirty="0">
                <a:latin typeface="Arial" panose="020B0604020202020204"/>
                <a:cs typeface="Arial" panose="020B0604020202020204"/>
              </a:rPr>
              <a:t> vector-</a:t>
            </a:r>
            <a:r>
              <a:rPr sz="3000" dirty="0">
                <a:latin typeface="Arial" panose="020B0604020202020204"/>
                <a:cs typeface="Arial" panose="020B0604020202020204"/>
              </a:rPr>
              <a:t>valued</a:t>
            </a:r>
            <a:r>
              <a:rPr sz="3000" spc="-5" dirty="0">
                <a:latin typeface="Arial" panose="020B0604020202020204"/>
                <a:cs typeface="Arial" panose="020B0604020202020204"/>
              </a:rPr>
              <a:t> </a:t>
            </a:r>
            <a:r>
              <a:rPr sz="3000" spc="-10" dirty="0">
                <a:latin typeface="Arial" panose="020B0604020202020204"/>
                <a:cs typeface="Arial" panose="020B0604020202020204"/>
              </a:rPr>
              <a:t>functions?</a:t>
            </a:r>
            <a:endParaRPr sz="3000" dirty="0">
              <a:latin typeface="Arial" panose="020B0604020202020204"/>
              <a:cs typeface="Arial" panose="020B0604020202020204"/>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r>
              <a:rPr lang="en-US" spc="-114" dirty="0"/>
              <a:t> </a:t>
            </a:r>
            <a:r>
              <a:rPr lang="en-US" dirty="0"/>
              <a:t>Vector</a:t>
            </a:r>
            <a:r>
              <a:rPr lang="en-US" spc="-110" dirty="0"/>
              <a:t> </a:t>
            </a:r>
            <a:r>
              <a:rPr lang="en-US" spc="-10" dirty="0"/>
              <a:t>derivatives</a:t>
            </a:r>
            <a:endParaRPr lang="en-US" dirty="0"/>
          </a:p>
        </p:txBody>
      </p:sp>
      <p:sp>
        <p:nvSpPr>
          <p:cNvPr id="3" name="object 3"/>
          <p:cNvSpPr txBox="1"/>
          <p:nvPr/>
        </p:nvSpPr>
        <p:spPr>
          <a:xfrm>
            <a:off x="1599450" y="1600200"/>
            <a:ext cx="2972551" cy="391160"/>
          </a:xfrm>
          <a:prstGeom prst="rect">
            <a:avLst/>
          </a:prstGeom>
        </p:spPr>
        <p:txBody>
          <a:bodyPr vert="horz" wrap="square" lIns="0" tIns="12700" rIns="0" bIns="0" rtlCol="0">
            <a:spAutoFit/>
          </a:bodyPr>
          <a:lstStyle/>
          <a:p>
            <a:pPr marL="12700">
              <a:lnSpc>
                <a:spcPct val="100000"/>
              </a:lnSpc>
              <a:spcBef>
                <a:spcPts val="100"/>
              </a:spcBef>
              <a:tabLst>
                <a:tab pos="2717800" algn="l"/>
              </a:tabLst>
            </a:pPr>
            <a:r>
              <a:rPr sz="2400" dirty="0">
                <a:latin typeface="Arial" panose="020B0604020202020204"/>
                <a:cs typeface="Arial" panose="020B0604020202020204"/>
              </a:rPr>
              <a:t>Scalar</a:t>
            </a:r>
            <a:r>
              <a:rPr sz="2400" spc="-10" dirty="0">
                <a:latin typeface="Arial" panose="020B0604020202020204"/>
                <a:cs typeface="Arial" panose="020B0604020202020204"/>
              </a:rPr>
              <a:t> </a:t>
            </a:r>
            <a:r>
              <a:rPr sz="2400" dirty="0">
                <a:latin typeface="Arial" panose="020B0604020202020204"/>
                <a:cs typeface="Arial" panose="020B0604020202020204"/>
              </a:rPr>
              <a:t>to</a:t>
            </a:r>
            <a:r>
              <a:rPr sz="2400" spc="-10" dirty="0">
                <a:latin typeface="Arial" panose="020B0604020202020204"/>
                <a:cs typeface="Arial" panose="020B0604020202020204"/>
              </a:rPr>
              <a:t> Scalar</a:t>
            </a:r>
            <a:r>
              <a:rPr sz="2400" dirty="0">
                <a:latin typeface="Arial" panose="020B0604020202020204"/>
                <a:cs typeface="Arial" panose="020B0604020202020204"/>
              </a:rPr>
              <a:t>	</a:t>
            </a:r>
            <a:endParaRPr sz="2400" dirty="0">
              <a:latin typeface="Arial" panose="020B0604020202020204"/>
              <a:cs typeface="Arial" panose="020B0604020202020204"/>
            </a:endParaRPr>
          </a:p>
        </p:txBody>
      </p:sp>
      <p:pic>
        <p:nvPicPr>
          <p:cNvPr id="4" name="object 4"/>
          <p:cNvPicPr/>
          <p:nvPr/>
        </p:nvPicPr>
        <p:blipFill>
          <a:blip r:embed="rId1" cstate="print"/>
          <a:stretch>
            <a:fillRect/>
          </a:stretch>
        </p:blipFill>
        <p:spPr>
          <a:xfrm>
            <a:off x="1756259" y="2160868"/>
            <a:ext cx="1845733" cy="354945"/>
          </a:xfrm>
          <a:prstGeom prst="rect">
            <a:avLst/>
          </a:prstGeom>
        </p:spPr>
      </p:pic>
      <p:pic>
        <p:nvPicPr>
          <p:cNvPr id="5" name="object 5"/>
          <p:cNvPicPr/>
          <p:nvPr/>
        </p:nvPicPr>
        <p:blipFill>
          <a:blip r:embed="rId2" cstate="print"/>
          <a:stretch>
            <a:fillRect/>
          </a:stretch>
        </p:blipFill>
        <p:spPr>
          <a:xfrm>
            <a:off x="2187314" y="3149356"/>
            <a:ext cx="963777" cy="652886"/>
          </a:xfrm>
          <a:prstGeom prst="rect">
            <a:avLst/>
          </a:prstGeom>
        </p:spPr>
      </p:pic>
      <p:sp>
        <p:nvSpPr>
          <p:cNvPr id="6" name="object 6"/>
          <p:cNvSpPr txBox="1"/>
          <p:nvPr/>
        </p:nvSpPr>
        <p:spPr>
          <a:xfrm>
            <a:off x="1771800" y="2619223"/>
            <a:ext cx="1930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panose="020B0604020202020204"/>
                <a:cs typeface="Arial" panose="020B0604020202020204"/>
              </a:rPr>
              <a:t>Regular</a:t>
            </a:r>
            <a:r>
              <a:rPr sz="1800" spc="-35" dirty="0">
                <a:latin typeface="Arial" panose="020B0604020202020204"/>
                <a:cs typeface="Arial" panose="020B0604020202020204"/>
              </a:rPr>
              <a:t> </a:t>
            </a:r>
            <a:r>
              <a:rPr sz="1800" spc="-10" dirty="0">
                <a:latin typeface="Arial" panose="020B0604020202020204"/>
                <a:cs typeface="Arial" panose="020B0604020202020204"/>
              </a:rPr>
              <a:t>derivative:</a:t>
            </a:r>
            <a:endParaRPr sz="1800">
              <a:latin typeface="Arial" panose="020B0604020202020204"/>
              <a:cs typeface="Arial" panose="020B0604020202020204"/>
            </a:endParaRPr>
          </a:p>
        </p:txBody>
      </p:sp>
      <p:sp>
        <p:nvSpPr>
          <p:cNvPr id="7" name="object 7"/>
          <p:cNvSpPr txBox="1"/>
          <p:nvPr/>
        </p:nvSpPr>
        <p:spPr>
          <a:xfrm>
            <a:off x="1686900" y="4041298"/>
            <a:ext cx="2083435" cy="84836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panose="020B0604020202020204"/>
                <a:cs typeface="Arial" panose="020B0604020202020204"/>
              </a:rPr>
              <a:t>If</a:t>
            </a:r>
            <a:r>
              <a:rPr sz="1800" spc="-10" dirty="0">
                <a:latin typeface="Arial" panose="020B0604020202020204"/>
                <a:cs typeface="Arial" panose="020B0604020202020204"/>
              </a:rPr>
              <a:t> </a:t>
            </a:r>
            <a:r>
              <a:rPr sz="1800" dirty="0">
                <a:latin typeface="Arial" panose="020B0604020202020204"/>
                <a:cs typeface="Arial" panose="020B0604020202020204"/>
              </a:rPr>
              <a:t>x</a:t>
            </a:r>
            <a:r>
              <a:rPr sz="1800" spc="-5" dirty="0">
                <a:latin typeface="Arial" panose="020B0604020202020204"/>
                <a:cs typeface="Arial" panose="020B0604020202020204"/>
              </a:rPr>
              <a:t> </a:t>
            </a:r>
            <a:r>
              <a:rPr sz="1800" dirty="0">
                <a:latin typeface="Arial" panose="020B0604020202020204"/>
                <a:cs typeface="Arial" panose="020B0604020202020204"/>
              </a:rPr>
              <a:t>changes</a:t>
            </a:r>
            <a:r>
              <a:rPr sz="1800" spc="-10" dirty="0">
                <a:latin typeface="Arial" panose="020B0604020202020204"/>
                <a:cs typeface="Arial" panose="020B0604020202020204"/>
              </a:rPr>
              <a:t> </a:t>
            </a:r>
            <a:r>
              <a:rPr sz="1800" dirty="0">
                <a:latin typeface="Arial" panose="020B0604020202020204"/>
                <a:cs typeface="Arial" panose="020B0604020202020204"/>
              </a:rPr>
              <a:t>by</a:t>
            </a:r>
            <a:r>
              <a:rPr sz="1800" spc="-5" dirty="0">
                <a:latin typeface="Arial" panose="020B0604020202020204"/>
                <a:cs typeface="Arial" panose="020B0604020202020204"/>
              </a:rPr>
              <a:t> </a:t>
            </a:r>
            <a:r>
              <a:rPr sz="1800" spc="-60" dirty="0">
                <a:latin typeface="Arial" panose="020B0604020202020204"/>
                <a:cs typeface="Arial" panose="020B0604020202020204"/>
              </a:rPr>
              <a:t>a </a:t>
            </a:r>
            <a:r>
              <a:rPr sz="1800" dirty="0">
                <a:latin typeface="Arial" panose="020B0604020202020204"/>
                <a:cs typeface="Arial" panose="020B0604020202020204"/>
              </a:rPr>
              <a:t>small</a:t>
            </a:r>
            <a:r>
              <a:rPr sz="1800" spc="-20" dirty="0">
                <a:latin typeface="Arial" panose="020B0604020202020204"/>
                <a:cs typeface="Arial" panose="020B0604020202020204"/>
              </a:rPr>
              <a:t> </a:t>
            </a:r>
            <a:r>
              <a:rPr sz="1800" dirty="0">
                <a:latin typeface="Arial" panose="020B0604020202020204"/>
                <a:cs typeface="Arial" panose="020B0604020202020204"/>
              </a:rPr>
              <a:t>amount,</a:t>
            </a:r>
            <a:r>
              <a:rPr sz="1800" spc="-20" dirty="0">
                <a:latin typeface="Arial" panose="020B0604020202020204"/>
                <a:cs typeface="Arial" panose="020B0604020202020204"/>
              </a:rPr>
              <a:t> </a:t>
            </a:r>
            <a:r>
              <a:rPr sz="1800" spc="-25" dirty="0">
                <a:latin typeface="Arial" panose="020B0604020202020204"/>
                <a:cs typeface="Arial" panose="020B0604020202020204"/>
              </a:rPr>
              <a:t>how </a:t>
            </a:r>
            <a:r>
              <a:rPr sz="1800" dirty="0">
                <a:latin typeface="Arial" panose="020B0604020202020204"/>
                <a:cs typeface="Arial" panose="020B0604020202020204"/>
              </a:rPr>
              <a:t>much</a:t>
            </a:r>
            <a:r>
              <a:rPr sz="1800" spc="-10" dirty="0">
                <a:latin typeface="Arial" panose="020B0604020202020204"/>
                <a:cs typeface="Arial" panose="020B0604020202020204"/>
              </a:rPr>
              <a:t> </a:t>
            </a:r>
            <a:r>
              <a:rPr sz="1800" dirty="0">
                <a:latin typeface="Arial" panose="020B0604020202020204"/>
                <a:cs typeface="Arial" panose="020B0604020202020204"/>
              </a:rPr>
              <a:t>will</a:t>
            </a:r>
            <a:r>
              <a:rPr sz="1800" spc="-10" dirty="0">
                <a:latin typeface="Arial" panose="020B0604020202020204"/>
                <a:cs typeface="Arial" panose="020B0604020202020204"/>
              </a:rPr>
              <a:t> </a:t>
            </a:r>
            <a:r>
              <a:rPr sz="1800" dirty="0">
                <a:latin typeface="Arial" panose="020B0604020202020204"/>
                <a:cs typeface="Arial" panose="020B0604020202020204"/>
              </a:rPr>
              <a:t>y</a:t>
            </a:r>
            <a:r>
              <a:rPr sz="1800" spc="-10" dirty="0">
                <a:latin typeface="Arial" panose="020B0604020202020204"/>
                <a:cs typeface="Arial" panose="020B0604020202020204"/>
              </a:rPr>
              <a:t> change?</a:t>
            </a:r>
            <a:endParaRPr sz="1800">
              <a:latin typeface="Arial" panose="020B0604020202020204"/>
              <a:cs typeface="Arial" panose="020B0604020202020204"/>
            </a:endParaRPr>
          </a:p>
        </p:txBody>
      </p:sp>
      <p:pic>
        <p:nvPicPr>
          <p:cNvPr id="8" name="object 8"/>
          <p:cNvPicPr/>
          <p:nvPr/>
        </p:nvPicPr>
        <p:blipFill>
          <a:blip r:embed="rId3" cstate="print"/>
          <a:stretch>
            <a:fillRect/>
          </a:stretch>
        </p:blipFill>
        <p:spPr>
          <a:xfrm>
            <a:off x="4504194" y="2163289"/>
            <a:ext cx="1930807" cy="366189"/>
          </a:xfrm>
          <a:prstGeom prst="rect">
            <a:avLst/>
          </a:prstGeom>
        </p:spPr>
      </p:pic>
      <p:pic>
        <p:nvPicPr>
          <p:cNvPr id="9" name="object 9"/>
          <p:cNvPicPr/>
          <p:nvPr/>
        </p:nvPicPr>
        <p:blipFill>
          <a:blip r:embed="rId4" cstate="print"/>
          <a:stretch>
            <a:fillRect/>
          </a:stretch>
        </p:blipFill>
        <p:spPr>
          <a:xfrm>
            <a:off x="4098361" y="3130732"/>
            <a:ext cx="1114323" cy="629835"/>
          </a:xfrm>
          <a:prstGeom prst="rect">
            <a:avLst/>
          </a:prstGeom>
        </p:spPr>
      </p:pic>
      <p:sp>
        <p:nvSpPr>
          <p:cNvPr id="10" name="object 10"/>
          <p:cNvSpPr txBox="1"/>
          <p:nvPr/>
        </p:nvSpPr>
        <p:spPr>
          <a:xfrm>
            <a:off x="4273902" y="2644923"/>
            <a:ext cx="23374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panose="020B0604020202020204"/>
                <a:cs typeface="Arial" panose="020B0604020202020204"/>
              </a:rPr>
              <a:t>Derivative</a:t>
            </a:r>
            <a:r>
              <a:rPr sz="1800" spc="-30" dirty="0">
                <a:latin typeface="Arial" panose="020B0604020202020204"/>
                <a:cs typeface="Arial" panose="020B0604020202020204"/>
              </a:rPr>
              <a:t> </a:t>
            </a:r>
            <a:r>
              <a:rPr sz="1800" dirty="0">
                <a:latin typeface="Arial" panose="020B0604020202020204"/>
                <a:cs typeface="Arial" panose="020B0604020202020204"/>
              </a:rPr>
              <a:t>is</a:t>
            </a:r>
            <a:r>
              <a:rPr sz="1800" spc="-20" dirty="0">
                <a:latin typeface="Arial" panose="020B0604020202020204"/>
                <a:cs typeface="Arial" panose="020B0604020202020204"/>
              </a:rPr>
              <a:t> </a:t>
            </a:r>
            <a:r>
              <a:rPr sz="1800" b="1" spc="-10" dirty="0">
                <a:latin typeface="Arial" panose="020B0604020202020204"/>
                <a:cs typeface="Arial" panose="020B0604020202020204"/>
              </a:rPr>
              <a:t>Gradient</a:t>
            </a:r>
            <a:r>
              <a:rPr sz="1800" spc="-10" dirty="0">
                <a:latin typeface="Arial" panose="020B0604020202020204"/>
                <a:cs typeface="Arial" panose="020B0604020202020204"/>
              </a:rPr>
              <a:t>:</a:t>
            </a:r>
            <a:endParaRPr sz="1800">
              <a:latin typeface="Arial" panose="020B0604020202020204"/>
              <a:cs typeface="Arial" panose="020B0604020202020204"/>
            </a:endParaRPr>
          </a:p>
        </p:txBody>
      </p:sp>
      <p:sp>
        <p:nvSpPr>
          <p:cNvPr id="11" name="object 11"/>
          <p:cNvSpPr txBox="1"/>
          <p:nvPr/>
        </p:nvSpPr>
        <p:spPr>
          <a:xfrm>
            <a:off x="4223762" y="4041298"/>
            <a:ext cx="2400935" cy="1122680"/>
          </a:xfrm>
          <a:prstGeom prst="rect">
            <a:avLst/>
          </a:prstGeom>
        </p:spPr>
        <p:txBody>
          <a:bodyPr vert="horz" wrap="square" lIns="0" tIns="12700" rIns="0" bIns="0" rtlCol="0">
            <a:spAutoFit/>
          </a:bodyPr>
          <a:lstStyle/>
          <a:p>
            <a:pPr marL="12700" marR="5080" algn="just">
              <a:lnSpc>
                <a:spcPct val="100000"/>
              </a:lnSpc>
              <a:spcBef>
                <a:spcPts val="100"/>
              </a:spcBef>
            </a:pPr>
            <a:r>
              <a:rPr sz="1800" dirty="0">
                <a:latin typeface="Arial" panose="020B0604020202020204"/>
                <a:cs typeface="Arial" panose="020B0604020202020204"/>
              </a:rPr>
              <a:t>For</a:t>
            </a:r>
            <a:r>
              <a:rPr sz="1800" spc="-30" dirty="0">
                <a:latin typeface="Arial" panose="020B0604020202020204"/>
                <a:cs typeface="Arial" panose="020B0604020202020204"/>
              </a:rPr>
              <a:t> </a:t>
            </a:r>
            <a:r>
              <a:rPr sz="1800" dirty="0">
                <a:latin typeface="Arial" panose="020B0604020202020204"/>
                <a:cs typeface="Arial" panose="020B0604020202020204"/>
              </a:rPr>
              <a:t>each</a:t>
            </a:r>
            <a:r>
              <a:rPr sz="1800" spc="-20" dirty="0">
                <a:latin typeface="Arial" panose="020B0604020202020204"/>
                <a:cs typeface="Arial" panose="020B0604020202020204"/>
              </a:rPr>
              <a:t> </a:t>
            </a:r>
            <a:r>
              <a:rPr sz="1800" dirty="0">
                <a:latin typeface="Arial" panose="020B0604020202020204"/>
                <a:cs typeface="Arial" panose="020B0604020202020204"/>
              </a:rPr>
              <a:t>element</a:t>
            </a:r>
            <a:r>
              <a:rPr sz="1800" spc="-20" dirty="0">
                <a:latin typeface="Arial" panose="020B0604020202020204"/>
                <a:cs typeface="Arial" panose="020B0604020202020204"/>
              </a:rPr>
              <a:t> </a:t>
            </a:r>
            <a:r>
              <a:rPr sz="1800" dirty="0">
                <a:latin typeface="Arial" panose="020B0604020202020204"/>
                <a:cs typeface="Arial" panose="020B0604020202020204"/>
              </a:rPr>
              <a:t>of</a:t>
            </a:r>
            <a:r>
              <a:rPr sz="1800" spc="-20" dirty="0">
                <a:latin typeface="Arial" panose="020B0604020202020204"/>
                <a:cs typeface="Arial" panose="020B0604020202020204"/>
              </a:rPr>
              <a:t> </a:t>
            </a:r>
            <a:r>
              <a:rPr sz="1800" spc="-25" dirty="0">
                <a:latin typeface="Arial" panose="020B0604020202020204"/>
                <a:cs typeface="Arial" panose="020B0604020202020204"/>
              </a:rPr>
              <a:t>x, </a:t>
            </a:r>
            <a:r>
              <a:rPr sz="1800" dirty="0">
                <a:latin typeface="Arial" panose="020B0604020202020204"/>
                <a:cs typeface="Arial" panose="020B0604020202020204"/>
              </a:rPr>
              <a:t>if</a:t>
            </a:r>
            <a:r>
              <a:rPr sz="1800" spc="-10" dirty="0">
                <a:latin typeface="Arial" panose="020B0604020202020204"/>
                <a:cs typeface="Arial" panose="020B0604020202020204"/>
              </a:rPr>
              <a:t> </a:t>
            </a:r>
            <a:r>
              <a:rPr sz="1800" dirty="0">
                <a:latin typeface="Arial" panose="020B0604020202020204"/>
                <a:cs typeface="Arial" panose="020B0604020202020204"/>
              </a:rPr>
              <a:t>it</a:t>
            </a:r>
            <a:r>
              <a:rPr sz="1800" spc="-10" dirty="0">
                <a:latin typeface="Arial" panose="020B0604020202020204"/>
                <a:cs typeface="Arial" panose="020B0604020202020204"/>
              </a:rPr>
              <a:t> </a:t>
            </a:r>
            <a:r>
              <a:rPr sz="1800" dirty="0">
                <a:latin typeface="Arial" panose="020B0604020202020204"/>
                <a:cs typeface="Arial" panose="020B0604020202020204"/>
              </a:rPr>
              <a:t>changes</a:t>
            </a:r>
            <a:r>
              <a:rPr sz="1800" spc="-5" dirty="0">
                <a:latin typeface="Arial" panose="020B0604020202020204"/>
                <a:cs typeface="Arial" panose="020B0604020202020204"/>
              </a:rPr>
              <a:t> </a:t>
            </a:r>
            <a:r>
              <a:rPr sz="1800" dirty="0">
                <a:latin typeface="Arial" panose="020B0604020202020204"/>
                <a:cs typeface="Arial" panose="020B0604020202020204"/>
              </a:rPr>
              <a:t>by</a:t>
            </a:r>
            <a:r>
              <a:rPr sz="1800" spc="-10" dirty="0">
                <a:latin typeface="Arial" panose="020B0604020202020204"/>
                <a:cs typeface="Arial" panose="020B0604020202020204"/>
              </a:rPr>
              <a:t> </a:t>
            </a:r>
            <a:r>
              <a:rPr sz="1800" dirty="0">
                <a:latin typeface="Arial" panose="020B0604020202020204"/>
                <a:cs typeface="Arial" panose="020B0604020202020204"/>
              </a:rPr>
              <a:t>a</a:t>
            </a:r>
            <a:r>
              <a:rPr sz="1800" spc="-5" dirty="0">
                <a:latin typeface="Arial" panose="020B0604020202020204"/>
                <a:cs typeface="Arial" panose="020B0604020202020204"/>
              </a:rPr>
              <a:t> </a:t>
            </a:r>
            <a:r>
              <a:rPr sz="1800" spc="-10" dirty="0">
                <a:latin typeface="Arial" panose="020B0604020202020204"/>
                <a:cs typeface="Arial" panose="020B0604020202020204"/>
              </a:rPr>
              <a:t>small </a:t>
            </a:r>
            <a:r>
              <a:rPr sz="1800" dirty="0">
                <a:latin typeface="Arial" panose="020B0604020202020204"/>
                <a:cs typeface="Arial" panose="020B0604020202020204"/>
              </a:rPr>
              <a:t>amount</a:t>
            </a:r>
            <a:r>
              <a:rPr sz="1800" spc="-35" dirty="0">
                <a:latin typeface="Arial" panose="020B0604020202020204"/>
                <a:cs typeface="Arial" panose="020B0604020202020204"/>
              </a:rPr>
              <a:t> </a:t>
            </a:r>
            <a:r>
              <a:rPr sz="1800" dirty="0">
                <a:latin typeface="Arial" panose="020B0604020202020204"/>
                <a:cs typeface="Arial" panose="020B0604020202020204"/>
              </a:rPr>
              <a:t>then</a:t>
            </a:r>
            <a:r>
              <a:rPr sz="1800" spc="-20" dirty="0">
                <a:latin typeface="Arial" panose="020B0604020202020204"/>
                <a:cs typeface="Arial" panose="020B0604020202020204"/>
              </a:rPr>
              <a:t> </a:t>
            </a:r>
            <a:r>
              <a:rPr sz="1800" dirty="0">
                <a:latin typeface="Arial" panose="020B0604020202020204"/>
                <a:cs typeface="Arial" panose="020B0604020202020204"/>
              </a:rPr>
              <a:t>how</a:t>
            </a:r>
            <a:r>
              <a:rPr sz="1800" spc="-20" dirty="0">
                <a:latin typeface="Arial" panose="020B0604020202020204"/>
                <a:cs typeface="Arial" panose="020B0604020202020204"/>
              </a:rPr>
              <a:t> much </a:t>
            </a:r>
            <a:r>
              <a:rPr sz="1800" dirty="0">
                <a:latin typeface="Arial" panose="020B0604020202020204"/>
                <a:cs typeface="Arial" panose="020B0604020202020204"/>
              </a:rPr>
              <a:t>will</a:t>
            </a:r>
            <a:r>
              <a:rPr sz="1800" spc="-15" dirty="0">
                <a:latin typeface="Arial" panose="020B0604020202020204"/>
                <a:cs typeface="Arial" panose="020B0604020202020204"/>
              </a:rPr>
              <a:t> </a:t>
            </a:r>
            <a:r>
              <a:rPr sz="1800" dirty="0">
                <a:latin typeface="Arial" panose="020B0604020202020204"/>
                <a:cs typeface="Arial" panose="020B0604020202020204"/>
              </a:rPr>
              <a:t>y</a:t>
            </a:r>
            <a:r>
              <a:rPr sz="1800" spc="-10" dirty="0">
                <a:latin typeface="Arial" panose="020B0604020202020204"/>
                <a:cs typeface="Arial" panose="020B0604020202020204"/>
              </a:rPr>
              <a:t> change?</a:t>
            </a:r>
            <a:endParaRPr sz="1800">
              <a:latin typeface="Arial" panose="020B0604020202020204"/>
              <a:cs typeface="Arial" panose="020B0604020202020204"/>
            </a:endParaRPr>
          </a:p>
        </p:txBody>
      </p:sp>
      <p:sp>
        <p:nvSpPr>
          <p:cNvPr id="12" name="object 12"/>
          <p:cNvSpPr txBox="1"/>
          <p:nvPr/>
        </p:nvSpPr>
        <p:spPr>
          <a:xfrm>
            <a:off x="7620000" y="1600200"/>
            <a:ext cx="217551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panose="020B0604020202020204"/>
                <a:cs typeface="Arial" panose="020B0604020202020204"/>
              </a:rPr>
              <a:t>Vector</a:t>
            </a:r>
            <a:r>
              <a:rPr sz="2400" spc="-85" dirty="0">
                <a:latin typeface="Arial" panose="020B0604020202020204"/>
                <a:cs typeface="Arial" panose="020B0604020202020204"/>
              </a:rPr>
              <a:t> </a:t>
            </a:r>
            <a:r>
              <a:rPr sz="2400" dirty="0">
                <a:latin typeface="Arial" panose="020B0604020202020204"/>
                <a:cs typeface="Arial" panose="020B0604020202020204"/>
              </a:rPr>
              <a:t>to</a:t>
            </a:r>
            <a:r>
              <a:rPr sz="2400" spc="-85" dirty="0">
                <a:latin typeface="Arial" panose="020B0604020202020204"/>
                <a:cs typeface="Arial" panose="020B0604020202020204"/>
              </a:rPr>
              <a:t> </a:t>
            </a:r>
            <a:r>
              <a:rPr sz="2400" spc="-10" dirty="0">
                <a:latin typeface="Arial" panose="020B0604020202020204"/>
                <a:cs typeface="Arial" panose="020B0604020202020204"/>
              </a:rPr>
              <a:t>Vector</a:t>
            </a:r>
            <a:endParaRPr sz="2400" dirty="0">
              <a:latin typeface="Arial" panose="020B0604020202020204"/>
              <a:cs typeface="Arial" panose="020B0604020202020204"/>
            </a:endParaRPr>
          </a:p>
        </p:txBody>
      </p:sp>
      <p:pic>
        <p:nvPicPr>
          <p:cNvPr id="13" name="object 13"/>
          <p:cNvPicPr/>
          <p:nvPr/>
        </p:nvPicPr>
        <p:blipFill>
          <a:blip r:embed="rId5" cstate="print"/>
          <a:stretch>
            <a:fillRect/>
          </a:stretch>
        </p:blipFill>
        <p:spPr>
          <a:xfrm>
            <a:off x="5396121" y="3172324"/>
            <a:ext cx="1420376" cy="560669"/>
          </a:xfrm>
          <a:prstGeom prst="rect">
            <a:avLst/>
          </a:prstGeom>
        </p:spPr>
      </p:pic>
      <p:pic>
        <p:nvPicPr>
          <p:cNvPr id="14" name="object 14"/>
          <p:cNvPicPr/>
          <p:nvPr/>
        </p:nvPicPr>
        <p:blipFill>
          <a:blip r:embed="rId6" cstate="print"/>
          <a:stretch>
            <a:fillRect/>
          </a:stretch>
        </p:blipFill>
        <p:spPr>
          <a:xfrm>
            <a:off x="7636885" y="2143351"/>
            <a:ext cx="2139422" cy="374394"/>
          </a:xfrm>
          <a:prstGeom prst="rect">
            <a:avLst/>
          </a:prstGeom>
        </p:spPr>
      </p:pic>
      <p:sp>
        <p:nvSpPr>
          <p:cNvPr id="15" name="object 15"/>
          <p:cNvSpPr txBox="1"/>
          <p:nvPr/>
        </p:nvSpPr>
        <p:spPr>
          <a:xfrm>
            <a:off x="7563471" y="2644911"/>
            <a:ext cx="238887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panose="020B0604020202020204"/>
                <a:cs typeface="Arial" panose="020B0604020202020204"/>
              </a:rPr>
              <a:t>Derivative</a:t>
            </a:r>
            <a:r>
              <a:rPr sz="1800" spc="-30" dirty="0">
                <a:latin typeface="Arial" panose="020B0604020202020204"/>
                <a:cs typeface="Arial" panose="020B0604020202020204"/>
              </a:rPr>
              <a:t> </a:t>
            </a:r>
            <a:r>
              <a:rPr sz="1800" dirty="0">
                <a:latin typeface="Arial" panose="020B0604020202020204"/>
                <a:cs typeface="Arial" panose="020B0604020202020204"/>
              </a:rPr>
              <a:t>is</a:t>
            </a:r>
            <a:r>
              <a:rPr sz="1800" spc="-20" dirty="0">
                <a:latin typeface="Arial" panose="020B0604020202020204"/>
                <a:cs typeface="Arial" panose="020B0604020202020204"/>
              </a:rPr>
              <a:t> </a:t>
            </a:r>
            <a:r>
              <a:rPr sz="1800" b="1" spc="-10" dirty="0">
                <a:latin typeface="Arial" panose="020B0604020202020204"/>
                <a:cs typeface="Arial" panose="020B0604020202020204"/>
              </a:rPr>
              <a:t>Jacobian</a:t>
            </a:r>
            <a:r>
              <a:rPr sz="1800" spc="-10" dirty="0">
                <a:latin typeface="Arial" panose="020B0604020202020204"/>
                <a:cs typeface="Arial" panose="020B0604020202020204"/>
              </a:rPr>
              <a:t>:</a:t>
            </a:r>
            <a:endParaRPr sz="1800">
              <a:latin typeface="Arial" panose="020B0604020202020204"/>
              <a:cs typeface="Arial" panose="020B0604020202020204"/>
            </a:endParaRPr>
          </a:p>
        </p:txBody>
      </p:sp>
      <p:pic>
        <p:nvPicPr>
          <p:cNvPr id="16" name="object 16"/>
          <p:cNvPicPr/>
          <p:nvPr/>
        </p:nvPicPr>
        <p:blipFill>
          <a:blip r:embed="rId7" cstate="print"/>
          <a:stretch>
            <a:fillRect/>
          </a:stretch>
        </p:blipFill>
        <p:spPr>
          <a:xfrm>
            <a:off x="7126225" y="3174194"/>
            <a:ext cx="1330720" cy="540598"/>
          </a:xfrm>
          <a:prstGeom prst="rect">
            <a:avLst/>
          </a:prstGeom>
        </p:spPr>
      </p:pic>
      <p:pic>
        <p:nvPicPr>
          <p:cNvPr id="17" name="object 17"/>
          <p:cNvPicPr/>
          <p:nvPr/>
        </p:nvPicPr>
        <p:blipFill>
          <a:blip r:embed="rId8" cstate="print"/>
          <a:stretch>
            <a:fillRect/>
          </a:stretch>
        </p:blipFill>
        <p:spPr>
          <a:xfrm>
            <a:off x="8579655" y="3065114"/>
            <a:ext cx="1789040" cy="650558"/>
          </a:xfrm>
          <a:prstGeom prst="rect">
            <a:avLst/>
          </a:prstGeom>
        </p:spPr>
      </p:pic>
      <p:sp>
        <p:nvSpPr>
          <p:cNvPr id="18" name="object 18"/>
          <p:cNvSpPr txBox="1"/>
          <p:nvPr/>
        </p:nvSpPr>
        <p:spPr>
          <a:xfrm>
            <a:off x="7332000" y="4033161"/>
            <a:ext cx="2807335" cy="112268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panose="020B0604020202020204"/>
                <a:cs typeface="Arial" panose="020B0604020202020204"/>
              </a:rPr>
              <a:t>For</a:t>
            </a:r>
            <a:r>
              <a:rPr sz="1800" spc="-30" dirty="0">
                <a:latin typeface="Arial" panose="020B0604020202020204"/>
                <a:cs typeface="Arial" panose="020B0604020202020204"/>
              </a:rPr>
              <a:t> </a:t>
            </a:r>
            <a:r>
              <a:rPr sz="1800" dirty="0">
                <a:latin typeface="Arial" panose="020B0604020202020204"/>
                <a:cs typeface="Arial" panose="020B0604020202020204"/>
              </a:rPr>
              <a:t>each</a:t>
            </a:r>
            <a:r>
              <a:rPr sz="1800" spc="-15" dirty="0">
                <a:latin typeface="Arial" panose="020B0604020202020204"/>
                <a:cs typeface="Arial" panose="020B0604020202020204"/>
              </a:rPr>
              <a:t> </a:t>
            </a:r>
            <a:r>
              <a:rPr sz="1800" dirty="0">
                <a:latin typeface="Arial" panose="020B0604020202020204"/>
                <a:cs typeface="Arial" panose="020B0604020202020204"/>
              </a:rPr>
              <a:t>element</a:t>
            </a:r>
            <a:r>
              <a:rPr sz="1800" spc="-15" dirty="0">
                <a:latin typeface="Arial" panose="020B0604020202020204"/>
                <a:cs typeface="Arial" panose="020B0604020202020204"/>
              </a:rPr>
              <a:t> </a:t>
            </a:r>
            <a:r>
              <a:rPr sz="1800" dirty="0">
                <a:latin typeface="Arial" panose="020B0604020202020204"/>
                <a:cs typeface="Arial" panose="020B0604020202020204"/>
              </a:rPr>
              <a:t>of</a:t>
            </a:r>
            <a:r>
              <a:rPr sz="1800" spc="-15" dirty="0">
                <a:latin typeface="Arial" panose="020B0604020202020204"/>
                <a:cs typeface="Arial" panose="020B0604020202020204"/>
              </a:rPr>
              <a:t> </a:t>
            </a:r>
            <a:r>
              <a:rPr sz="1800" dirty="0">
                <a:latin typeface="Arial" panose="020B0604020202020204"/>
                <a:cs typeface="Arial" panose="020B0604020202020204"/>
              </a:rPr>
              <a:t>x,</a:t>
            </a:r>
            <a:r>
              <a:rPr sz="1800" spc="-15" dirty="0">
                <a:latin typeface="Arial" panose="020B0604020202020204"/>
                <a:cs typeface="Arial" panose="020B0604020202020204"/>
              </a:rPr>
              <a:t> </a:t>
            </a:r>
            <a:r>
              <a:rPr sz="1800" dirty="0">
                <a:latin typeface="Arial" panose="020B0604020202020204"/>
                <a:cs typeface="Arial" panose="020B0604020202020204"/>
              </a:rPr>
              <a:t>if</a:t>
            </a:r>
            <a:r>
              <a:rPr sz="1800" spc="-15" dirty="0">
                <a:latin typeface="Arial" panose="020B0604020202020204"/>
                <a:cs typeface="Arial" panose="020B0604020202020204"/>
              </a:rPr>
              <a:t> </a:t>
            </a:r>
            <a:r>
              <a:rPr sz="1800" spc="-25" dirty="0">
                <a:latin typeface="Arial" panose="020B0604020202020204"/>
                <a:cs typeface="Arial" panose="020B0604020202020204"/>
              </a:rPr>
              <a:t>it </a:t>
            </a:r>
            <a:r>
              <a:rPr sz="1800" dirty="0">
                <a:latin typeface="Arial" panose="020B0604020202020204"/>
                <a:cs typeface="Arial" panose="020B0604020202020204"/>
              </a:rPr>
              <a:t>changes</a:t>
            </a:r>
            <a:r>
              <a:rPr sz="1800" spc="-10" dirty="0">
                <a:latin typeface="Arial" panose="020B0604020202020204"/>
                <a:cs typeface="Arial" panose="020B0604020202020204"/>
              </a:rPr>
              <a:t> </a:t>
            </a:r>
            <a:r>
              <a:rPr sz="1800" dirty="0">
                <a:latin typeface="Arial" panose="020B0604020202020204"/>
                <a:cs typeface="Arial" panose="020B0604020202020204"/>
              </a:rPr>
              <a:t>by</a:t>
            </a:r>
            <a:r>
              <a:rPr sz="1800" spc="-5" dirty="0">
                <a:latin typeface="Arial" panose="020B0604020202020204"/>
                <a:cs typeface="Arial" panose="020B0604020202020204"/>
              </a:rPr>
              <a:t> </a:t>
            </a:r>
            <a:r>
              <a:rPr sz="1800" dirty="0">
                <a:latin typeface="Arial" panose="020B0604020202020204"/>
                <a:cs typeface="Arial" panose="020B0604020202020204"/>
              </a:rPr>
              <a:t>a</a:t>
            </a:r>
            <a:r>
              <a:rPr sz="1800" spc="-5" dirty="0">
                <a:latin typeface="Arial" panose="020B0604020202020204"/>
                <a:cs typeface="Arial" panose="020B0604020202020204"/>
              </a:rPr>
              <a:t> </a:t>
            </a:r>
            <a:r>
              <a:rPr sz="1800" dirty="0">
                <a:latin typeface="Arial" panose="020B0604020202020204"/>
                <a:cs typeface="Arial" panose="020B0604020202020204"/>
              </a:rPr>
              <a:t>small</a:t>
            </a:r>
            <a:r>
              <a:rPr sz="1800" spc="-5" dirty="0">
                <a:latin typeface="Arial" panose="020B0604020202020204"/>
                <a:cs typeface="Arial" panose="020B0604020202020204"/>
              </a:rPr>
              <a:t> </a:t>
            </a:r>
            <a:r>
              <a:rPr sz="1800" spc="-10" dirty="0">
                <a:latin typeface="Arial" panose="020B0604020202020204"/>
                <a:cs typeface="Arial" panose="020B0604020202020204"/>
              </a:rPr>
              <a:t>amount </a:t>
            </a:r>
            <a:r>
              <a:rPr sz="1800" dirty="0">
                <a:latin typeface="Arial" panose="020B0604020202020204"/>
                <a:cs typeface="Arial" panose="020B0604020202020204"/>
              </a:rPr>
              <a:t>then</a:t>
            </a:r>
            <a:r>
              <a:rPr sz="1800" spc="-15" dirty="0">
                <a:latin typeface="Arial" panose="020B0604020202020204"/>
                <a:cs typeface="Arial" panose="020B0604020202020204"/>
              </a:rPr>
              <a:t> </a:t>
            </a:r>
            <a:r>
              <a:rPr sz="1800" dirty="0">
                <a:latin typeface="Arial" panose="020B0604020202020204"/>
                <a:cs typeface="Arial" panose="020B0604020202020204"/>
              </a:rPr>
              <a:t>how</a:t>
            </a:r>
            <a:r>
              <a:rPr sz="1800" spc="-15" dirty="0">
                <a:latin typeface="Arial" panose="020B0604020202020204"/>
                <a:cs typeface="Arial" panose="020B0604020202020204"/>
              </a:rPr>
              <a:t> </a:t>
            </a:r>
            <a:r>
              <a:rPr sz="1800" dirty="0">
                <a:latin typeface="Arial" panose="020B0604020202020204"/>
                <a:cs typeface="Arial" panose="020B0604020202020204"/>
              </a:rPr>
              <a:t>much</a:t>
            </a:r>
            <a:r>
              <a:rPr sz="1800" spc="-15" dirty="0">
                <a:latin typeface="Arial" panose="020B0604020202020204"/>
                <a:cs typeface="Arial" panose="020B0604020202020204"/>
              </a:rPr>
              <a:t> </a:t>
            </a:r>
            <a:r>
              <a:rPr sz="1800" dirty="0">
                <a:latin typeface="Arial" panose="020B0604020202020204"/>
                <a:cs typeface="Arial" panose="020B0604020202020204"/>
              </a:rPr>
              <a:t>will</a:t>
            </a:r>
            <a:r>
              <a:rPr sz="1800" spc="-15" dirty="0">
                <a:latin typeface="Arial" panose="020B0604020202020204"/>
                <a:cs typeface="Arial" panose="020B0604020202020204"/>
              </a:rPr>
              <a:t> </a:t>
            </a:r>
            <a:r>
              <a:rPr sz="1800" spc="-20" dirty="0">
                <a:latin typeface="Arial" panose="020B0604020202020204"/>
                <a:cs typeface="Arial" panose="020B0604020202020204"/>
              </a:rPr>
              <a:t>each </a:t>
            </a:r>
            <a:r>
              <a:rPr sz="1800" dirty="0">
                <a:latin typeface="Arial" panose="020B0604020202020204"/>
                <a:cs typeface="Arial" panose="020B0604020202020204"/>
              </a:rPr>
              <a:t>element</a:t>
            </a:r>
            <a:r>
              <a:rPr sz="1800" spc="-20" dirty="0">
                <a:latin typeface="Arial" panose="020B0604020202020204"/>
                <a:cs typeface="Arial" panose="020B0604020202020204"/>
              </a:rPr>
              <a:t> </a:t>
            </a:r>
            <a:r>
              <a:rPr sz="1800" dirty="0">
                <a:latin typeface="Arial" panose="020B0604020202020204"/>
                <a:cs typeface="Arial" panose="020B0604020202020204"/>
              </a:rPr>
              <a:t>of</a:t>
            </a:r>
            <a:r>
              <a:rPr sz="1800" spc="-15" dirty="0">
                <a:latin typeface="Arial" panose="020B0604020202020204"/>
                <a:cs typeface="Arial" panose="020B0604020202020204"/>
              </a:rPr>
              <a:t> </a:t>
            </a:r>
            <a:r>
              <a:rPr sz="1800" dirty="0">
                <a:latin typeface="Arial" panose="020B0604020202020204"/>
                <a:cs typeface="Arial" panose="020B0604020202020204"/>
              </a:rPr>
              <a:t>y</a:t>
            </a:r>
            <a:r>
              <a:rPr sz="1800" spc="-15" dirty="0">
                <a:latin typeface="Arial" panose="020B0604020202020204"/>
                <a:cs typeface="Arial" panose="020B0604020202020204"/>
              </a:rPr>
              <a:t> </a:t>
            </a:r>
            <a:r>
              <a:rPr sz="1800" spc="-10" dirty="0">
                <a:latin typeface="Arial" panose="020B0604020202020204"/>
                <a:cs typeface="Arial" panose="020B0604020202020204"/>
              </a:rPr>
              <a:t>change?</a:t>
            </a:r>
            <a:endParaRPr sz="1800">
              <a:latin typeface="Arial" panose="020B0604020202020204"/>
              <a:cs typeface="Arial" panose="020B0604020202020204"/>
            </a:endParaRPr>
          </a:p>
        </p:txBody>
      </p:sp>
      <p:sp>
        <p:nvSpPr>
          <p:cNvPr id="19" name="Rectangle 18"/>
          <p:cNvSpPr/>
          <p:nvPr/>
        </p:nvSpPr>
        <p:spPr>
          <a:xfrm>
            <a:off x="4306297" y="1561258"/>
            <a:ext cx="2326599" cy="461665"/>
          </a:xfrm>
          <a:prstGeom prst="rect">
            <a:avLst/>
          </a:prstGeom>
        </p:spPr>
        <p:txBody>
          <a:bodyPr wrap="none">
            <a:spAutoFit/>
          </a:bodyPr>
          <a:lstStyle/>
          <a:p>
            <a:r>
              <a:rPr lang="en-US" sz="2400" dirty="0">
                <a:latin typeface="Arial" panose="020B0604020202020204"/>
                <a:cs typeface="Arial" panose="020B0604020202020204"/>
              </a:rPr>
              <a:t>Vector</a:t>
            </a:r>
            <a:r>
              <a:rPr lang="en-US" sz="2400" spc="-95" dirty="0">
                <a:latin typeface="Arial" panose="020B0604020202020204"/>
                <a:cs typeface="Arial" panose="020B0604020202020204"/>
              </a:rPr>
              <a:t> </a:t>
            </a:r>
            <a:r>
              <a:rPr lang="en-US" sz="2400" dirty="0">
                <a:latin typeface="Arial" panose="020B0604020202020204"/>
                <a:cs typeface="Arial" panose="020B0604020202020204"/>
              </a:rPr>
              <a:t>to</a:t>
            </a:r>
            <a:r>
              <a:rPr lang="en-US" sz="2400" spc="-85" dirty="0">
                <a:latin typeface="Arial" panose="020B0604020202020204"/>
                <a:cs typeface="Arial" panose="020B0604020202020204"/>
              </a:rPr>
              <a:t> </a:t>
            </a:r>
            <a:r>
              <a:rPr lang="en-US" sz="2400" spc="-10" dirty="0">
                <a:latin typeface="Arial" panose="020B0604020202020204"/>
                <a:cs typeface="Arial" panose="020B0604020202020204"/>
              </a:rPr>
              <a:t>Scalar</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p:bldP spid="18" grpId="0"/>
      <p:bldP spid="1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t>
            </a:r>
            <a:r>
              <a:rPr lang="en-US" spc="-30" dirty="0"/>
              <a:t> </a:t>
            </a:r>
            <a:r>
              <a:rPr lang="en-US" dirty="0"/>
              <a:t>with</a:t>
            </a:r>
            <a:r>
              <a:rPr lang="en-US" spc="-30" dirty="0"/>
              <a:t> </a:t>
            </a:r>
            <a:r>
              <a:rPr lang="en-US" spc="-10" dirty="0"/>
              <a:t>Vectors</a:t>
            </a:r>
            <a:endParaRPr lang="en-US" dirty="0"/>
          </a:p>
        </p:txBody>
      </p:sp>
      <p:grpSp>
        <p:nvGrpSpPr>
          <p:cNvPr id="25" name="Group 24"/>
          <p:cNvGrpSpPr/>
          <p:nvPr/>
        </p:nvGrpSpPr>
        <p:grpSpPr>
          <a:xfrm>
            <a:off x="1916408" y="1905000"/>
            <a:ext cx="8359183" cy="3200485"/>
            <a:chOff x="2172927" y="1981200"/>
            <a:chExt cx="8359183" cy="3200485"/>
          </a:xfrm>
        </p:grpSpPr>
        <p:grpSp>
          <p:nvGrpSpPr>
            <p:cNvPr id="3" name="object 2"/>
            <p:cNvGrpSpPr/>
            <p:nvPr/>
          </p:nvGrpSpPr>
          <p:grpSpPr>
            <a:xfrm>
              <a:off x="4856000" y="2183850"/>
              <a:ext cx="2997835" cy="2997835"/>
              <a:chOff x="3271475" y="848725"/>
              <a:chExt cx="2997835" cy="2997835"/>
            </a:xfrm>
          </p:grpSpPr>
          <p:sp>
            <p:nvSpPr>
              <p:cNvPr id="4" name="object 3"/>
              <p:cNvSpPr/>
              <p:nvPr/>
            </p:nvSpPr>
            <p:spPr>
              <a:xfrm>
                <a:off x="3281000" y="858250"/>
                <a:ext cx="2978785" cy="2978785"/>
              </a:xfrm>
              <a:custGeom>
                <a:avLst/>
                <a:gdLst/>
                <a:ahLst/>
                <a:cxnLst/>
                <a:rect l="l" t="t" r="r" b="b"/>
                <a:pathLst>
                  <a:path w="2978785" h="2978785">
                    <a:moveTo>
                      <a:pt x="1489349" y="2978699"/>
                    </a:move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close/>
                  </a:path>
                </a:pathLst>
              </a:custGeom>
              <a:solidFill>
                <a:srgbClr val="F3F3F3"/>
              </a:solidFill>
            </p:spPr>
            <p:txBody>
              <a:bodyPr wrap="square" lIns="0" tIns="0" rIns="0" bIns="0" rtlCol="0"/>
              <a:lstStyle/>
              <a:p/>
            </p:txBody>
          </p:sp>
          <p:sp>
            <p:nvSpPr>
              <p:cNvPr id="5" name="object 4"/>
              <p:cNvSpPr/>
              <p:nvPr/>
            </p:nvSpPr>
            <p:spPr>
              <a:xfrm>
                <a:off x="3281000" y="858250"/>
                <a:ext cx="2978785" cy="2978785"/>
              </a:xfrm>
              <a:custGeom>
                <a:avLst/>
                <a:gdLst/>
                <a:ahLst/>
                <a:cxnLst/>
                <a:rect l="l" t="t" r="r" b="b"/>
                <a:pathLst>
                  <a:path w="2978785" h="2978785">
                    <a:moveTo>
                      <a:pt x="0" y="1489349"/>
                    </a:move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close/>
                  </a:path>
                </a:pathLst>
              </a:custGeom>
              <a:ln w="19049">
                <a:solidFill>
                  <a:srgbClr val="595959"/>
                </a:solidFill>
              </a:ln>
            </p:spPr>
            <p:txBody>
              <a:bodyPr wrap="square" lIns="0" tIns="0" rIns="0" bIns="0" rtlCol="0"/>
              <a:lstStyle/>
              <a:p/>
            </p:txBody>
          </p:sp>
        </p:grpSp>
        <p:sp>
          <p:nvSpPr>
            <p:cNvPr id="6" name="object 5"/>
            <p:cNvSpPr txBox="1"/>
            <p:nvPr/>
          </p:nvSpPr>
          <p:spPr>
            <a:xfrm>
              <a:off x="6257492" y="3279881"/>
              <a:ext cx="194945" cy="756920"/>
            </a:xfrm>
            <a:prstGeom prst="rect">
              <a:avLst/>
            </a:prstGeom>
          </p:spPr>
          <p:txBody>
            <a:bodyPr vert="horz" wrap="square" lIns="0" tIns="12700" rIns="0" bIns="0" rtlCol="0">
              <a:spAutoFit/>
            </a:bodyPr>
            <a:lstStyle/>
            <a:p>
              <a:pPr marL="12700">
                <a:lnSpc>
                  <a:spcPct val="100000"/>
                </a:lnSpc>
                <a:spcBef>
                  <a:spcPts val="100"/>
                </a:spcBef>
              </a:pPr>
              <a:r>
                <a:rPr sz="4800" dirty="0">
                  <a:latin typeface="Arial" panose="020B0604020202020204"/>
                  <a:cs typeface="Arial" panose="020B0604020202020204"/>
                </a:rPr>
                <a:t>f</a:t>
              </a:r>
              <a:endParaRPr sz="4800">
                <a:latin typeface="Arial" panose="020B0604020202020204"/>
                <a:cs typeface="Arial" panose="020B0604020202020204"/>
              </a:endParaRPr>
            </a:p>
          </p:txBody>
        </p:sp>
        <p:grpSp>
          <p:nvGrpSpPr>
            <p:cNvPr id="7" name="object 6"/>
            <p:cNvGrpSpPr/>
            <p:nvPr/>
          </p:nvGrpSpPr>
          <p:grpSpPr>
            <a:xfrm>
              <a:off x="2572149" y="4086388"/>
              <a:ext cx="2163445" cy="556260"/>
              <a:chOff x="987624" y="2751263"/>
              <a:chExt cx="2163445" cy="556260"/>
            </a:xfrm>
          </p:grpSpPr>
          <p:sp>
            <p:nvSpPr>
              <p:cNvPr id="8" name="object 7"/>
              <p:cNvSpPr/>
              <p:nvPr/>
            </p:nvSpPr>
            <p:spPr>
              <a:xfrm>
                <a:off x="997149" y="2791345"/>
                <a:ext cx="2060575" cy="506730"/>
              </a:xfrm>
              <a:custGeom>
                <a:avLst/>
                <a:gdLst/>
                <a:ahLst/>
                <a:cxnLst/>
                <a:rect l="l" t="t" r="r" b="b"/>
                <a:pathLst>
                  <a:path w="2060575" h="506729">
                    <a:moveTo>
                      <a:pt x="0" y="506129"/>
                    </a:moveTo>
                    <a:lnTo>
                      <a:pt x="2060100" y="0"/>
                    </a:lnTo>
                  </a:path>
                </a:pathLst>
              </a:custGeom>
              <a:ln w="19049">
                <a:solidFill>
                  <a:srgbClr val="37761C"/>
                </a:solidFill>
              </a:ln>
            </p:spPr>
            <p:txBody>
              <a:bodyPr wrap="square" lIns="0" tIns="0" rIns="0" bIns="0" rtlCol="0"/>
              <a:lstStyle/>
              <a:p/>
            </p:txBody>
          </p:sp>
          <p:pic>
            <p:nvPicPr>
              <p:cNvPr id="9" name="object 8"/>
              <p:cNvPicPr/>
              <p:nvPr/>
            </p:nvPicPr>
            <p:blipFill>
              <a:blip r:embed="rId1" cstate="print"/>
              <a:stretch>
                <a:fillRect/>
              </a:stretch>
            </p:blipFill>
            <p:spPr>
              <a:xfrm>
                <a:off x="3040218" y="2751263"/>
                <a:ext cx="110511" cy="80163"/>
              </a:xfrm>
              <a:prstGeom prst="rect">
                <a:avLst/>
              </a:prstGeom>
            </p:spPr>
          </p:pic>
        </p:grpSp>
        <p:grpSp>
          <p:nvGrpSpPr>
            <p:cNvPr id="10" name="object 9"/>
            <p:cNvGrpSpPr/>
            <p:nvPr/>
          </p:nvGrpSpPr>
          <p:grpSpPr>
            <a:xfrm>
              <a:off x="2749995" y="2341765"/>
              <a:ext cx="7350759" cy="1382395"/>
              <a:chOff x="1165470" y="1006640"/>
              <a:chExt cx="7350759" cy="1382395"/>
            </a:xfrm>
          </p:grpSpPr>
          <p:sp>
            <p:nvSpPr>
              <p:cNvPr id="11" name="object 10"/>
              <p:cNvSpPr/>
              <p:nvPr/>
            </p:nvSpPr>
            <p:spPr>
              <a:xfrm>
                <a:off x="1174995" y="1016165"/>
                <a:ext cx="2066925" cy="615950"/>
              </a:xfrm>
              <a:custGeom>
                <a:avLst/>
                <a:gdLst/>
                <a:ahLst/>
                <a:cxnLst/>
                <a:rect l="l" t="t" r="r" b="b"/>
                <a:pathLst>
                  <a:path w="2066925" h="615950">
                    <a:moveTo>
                      <a:pt x="0" y="0"/>
                    </a:moveTo>
                    <a:lnTo>
                      <a:pt x="2066362" y="615948"/>
                    </a:lnTo>
                  </a:path>
                </a:pathLst>
              </a:custGeom>
              <a:ln w="19049">
                <a:solidFill>
                  <a:srgbClr val="37761C"/>
                </a:solidFill>
              </a:ln>
            </p:spPr>
            <p:txBody>
              <a:bodyPr wrap="square" lIns="0" tIns="0" rIns="0" bIns="0" rtlCol="0"/>
              <a:lstStyle/>
              <a:p/>
            </p:txBody>
          </p:sp>
          <p:pic>
            <p:nvPicPr>
              <p:cNvPr id="12" name="object 11"/>
              <p:cNvPicPr/>
              <p:nvPr/>
            </p:nvPicPr>
            <p:blipFill>
              <a:blip r:embed="rId2" cstate="print"/>
              <a:stretch>
                <a:fillRect/>
              </a:stretch>
            </p:blipFill>
            <p:spPr>
              <a:xfrm>
                <a:off x="3222844" y="1592434"/>
                <a:ext cx="110886" cy="79358"/>
              </a:xfrm>
              <a:prstGeom prst="rect">
                <a:avLst/>
              </a:prstGeom>
            </p:spPr>
          </p:pic>
          <p:sp>
            <p:nvSpPr>
              <p:cNvPr id="13" name="object 12"/>
              <p:cNvSpPr/>
              <p:nvPr/>
            </p:nvSpPr>
            <p:spPr>
              <a:xfrm>
                <a:off x="6259700" y="23476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p:txBody>
          </p:sp>
          <p:pic>
            <p:nvPicPr>
              <p:cNvPr id="14" name="object 13"/>
              <p:cNvPicPr/>
              <p:nvPr/>
            </p:nvPicPr>
            <p:blipFill>
              <a:blip r:embed="rId3" cstate="print"/>
              <a:stretch>
                <a:fillRect/>
              </a:stretch>
            </p:blipFill>
            <p:spPr>
              <a:xfrm>
                <a:off x="8410175" y="2306609"/>
                <a:ext cx="105500" cy="81980"/>
              </a:xfrm>
              <a:prstGeom prst="rect">
                <a:avLst/>
              </a:prstGeom>
            </p:spPr>
          </p:pic>
          <p:pic>
            <p:nvPicPr>
              <p:cNvPr id="15" name="object 14"/>
              <p:cNvPicPr/>
              <p:nvPr/>
            </p:nvPicPr>
            <p:blipFill>
              <a:blip r:embed="rId4" cstate="print"/>
              <a:stretch>
                <a:fillRect/>
              </a:stretch>
            </p:blipFill>
            <p:spPr>
              <a:xfrm>
                <a:off x="7474538" y="1758700"/>
                <a:ext cx="304799" cy="304799"/>
              </a:xfrm>
              <a:prstGeom prst="rect">
                <a:avLst/>
              </a:prstGeom>
            </p:spPr>
          </p:pic>
          <p:sp>
            <p:nvSpPr>
              <p:cNvPr id="16" name="object 15"/>
              <p:cNvSpPr/>
              <p:nvPr/>
            </p:nvSpPr>
            <p:spPr>
              <a:xfrm>
                <a:off x="7465013" y="1749175"/>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p:txBody>
          </p:sp>
        </p:grpSp>
        <p:grpSp>
          <p:nvGrpSpPr>
            <p:cNvPr id="17" name="object 16"/>
            <p:cNvGrpSpPr/>
            <p:nvPr/>
          </p:nvGrpSpPr>
          <p:grpSpPr>
            <a:xfrm>
              <a:off x="2275007" y="2190515"/>
              <a:ext cx="390525" cy="342900"/>
              <a:chOff x="690482" y="855390"/>
              <a:chExt cx="390525" cy="342900"/>
            </a:xfrm>
          </p:grpSpPr>
          <p:pic>
            <p:nvPicPr>
              <p:cNvPr id="18" name="object 17"/>
              <p:cNvPicPr/>
              <p:nvPr/>
            </p:nvPicPr>
            <p:blipFill>
              <a:blip r:embed="rId5" cstate="print"/>
              <a:stretch>
                <a:fillRect/>
              </a:stretch>
            </p:blipFill>
            <p:spPr>
              <a:xfrm>
                <a:off x="709533" y="874440"/>
                <a:ext cx="304799" cy="304799"/>
              </a:xfrm>
              <a:prstGeom prst="rect">
                <a:avLst/>
              </a:prstGeom>
            </p:spPr>
          </p:pic>
          <p:sp>
            <p:nvSpPr>
              <p:cNvPr id="19" name="object 18"/>
              <p:cNvSpPr/>
              <p:nvPr/>
            </p:nvSpPr>
            <p:spPr>
              <a:xfrm>
                <a:off x="700007" y="864915"/>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p:txBody>
          </p:sp>
        </p:grpSp>
        <p:grpSp>
          <p:nvGrpSpPr>
            <p:cNvPr id="20" name="object 19"/>
            <p:cNvGrpSpPr/>
            <p:nvPr/>
          </p:nvGrpSpPr>
          <p:grpSpPr>
            <a:xfrm>
              <a:off x="2172927" y="4402801"/>
              <a:ext cx="333375" cy="400050"/>
              <a:chOff x="588402" y="3067676"/>
              <a:chExt cx="333375" cy="400050"/>
            </a:xfrm>
          </p:grpSpPr>
          <p:pic>
            <p:nvPicPr>
              <p:cNvPr id="21" name="object 20"/>
              <p:cNvPicPr/>
              <p:nvPr/>
            </p:nvPicPr>
            <p:blipFill>
              <a:blip r:embed="rId6" cstate="print"/>
              <a:stretch>
                <a:fillRect/>
              </a:stretch>
            </p:blipFill>
            <p:spPr>
              <a:xfrm>
                <a:off x="607452" y="3086727"/>
                <a:ext cx="295274" cy="361949"/>
              </a:xfrm>
              <a:prstGeom prst="rect">
                <a:avLst/>
              </a:prstGeom>
            </p:spPr>
          </p:pic>
          <p:sp>
            <p:nvSpPr>
              <p:cNvPr id="22" name="object 21"/>
              <p:cNvSpPr/>
              <p:nvPr/>
            </p:nvSpPr>
            <p:spPr>
              <a:xfrm>
                <a:off x="597927" y="3077201"/>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p:txBody>
          </p:sp>
        </p:grpSp>
        <p:sp>
          <p:nvSpPr>
            <p:cNvPr id="24" name="object 23"/>
            <p:cNvSpPr txBox="1"/>
            <p:nvPr/>
          </p:nvSpPr>
          <p:spPr>
            <a:xfrm>
              <a:off x="8305800" y="1981200"/>
              <a:ext cx="2226310" cy="590550"/>
            </a:xfrm>
            <a:prstGeom prst="rect">
              <a:avLst/>
            </a:prstGeom>
            <a:ln w="19049">
              <a:solidFill>
                <a:srgbClr val="0000FF"/>
              </a:solidFill>
            </a:ln>
          </p:spPr>
          <p:txBody>
            <a:bodyPr vert="horz" wrap="square" lIns="0" tIns="148590" rIns="0" bIns="0" rtlCol="0">
              <a:spAutoFit/>
            </a:bodyPr>
            <a:lstStyle/>
            <a:p>
              <a:pPr marL="85725">
                <a:lnSpc>
                  <a:spcPct val="100000"/>
                </a:lnSpc>
                <a:spcBef>
                  <a:spcPts val="1170"/>
                </a:spcBef>
              </a:pPr>
              <a:r>
                <a:rPr sz="1800" dirty="0">
                  <a:solidFill>
                    <a:srgbClr val="0000FF"/>
                  </a:solidFill>
                  <a:latin typeface="Arial" panose="020B0604020202020204"/>
                  <a:cs typeface="Arial" panose="020B0604020202020204"/>
                </a:rPr>
                <a:t>Loss</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L</a:t>
              </a:r>
              <a:r>
                <a:rPr sz="1800" spc="-7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still</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a</a:t>
              </a:r>
              <a:r>
                <a:rPr sz="1800" spc="-10" dirty="0">
                  <a:solidFill>
                    <a:srgbClr val="0000FF"/>
                  </a:solidFill>
                  <a:latin typeface="Arial" panose="020B0604020202020204"/>
                  <a:cs typeface="Arial" panose="020B0604020202020204"/>
                </a:rPr>
                <a:t> scalar!</a:t>
              </a:r>
              <a:endParaRPr sz="1800">
                <a:latin typeface="Arial" panose="020B0604020202020204"/>
                <a:cs typeface="Arial" panose="020B0604020202020204"/>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a:cs typeface="Arial" panose="020B0604020202020204"/>
              </a:rPr>
              <a:t>Backprop</a:t>
            </a:r>
            <a:r>
              <a:rPr lang="en-US" spc="-30" dirty="0">
                <a:latin typeface="Arial" panose="020B0604020202020204"/>
                <a:cs typeface="Arial" panose="020B0604020202020204"/>
              </a:rPr>
              <a:t> </a:t>
            </a:r>
            <a:r>
              <a:rPr lang="en-US" dirty="0">
                <a:latin typeface="Arial" panose="020B0604020202020204"/>
                <a:cs typeface="Arial" panose="020B0604020202020204"/>
              </a:rPr>
              <a:t>with</a:t>
            </a:r>
            <a:r>
              <a:rPr lang="en-US" spc="-30" dirty="0">
                <a:latin typeface="Arial" panose="020B0604020202020204"/>
                <a:cs typeface="Arial" panose="020B0604020202020204"/>
              </a:rPr>
              <a:t> </a:t>
            </a:r>
            <a:r>
              <a:rPr lang="en-US" spc="-10" dirty="0">
                <a:latin typeface="Arial" panose="020B0604020202020204"/>
                <a:cs typeface="Arial" panose="020B0604020202020204"/>
              </a:rPr>
              <a:t>Vectors</a:t>
            </a:r>
            <a:endParaRPr lang="en-US" dirty="0"/>
          </a:p>
        </p:txBody>
      </p:sp>
      <p:grpSp>
        <p:nvGrpSpPr>
          <p:cNvPr id="28" name="Group 27"/>
          <p:cNvGrpSpPr/>
          <p:nvPr/>
        </p:nvGrpSpPr>
        <p:grpSpPr>
          <a:xfrm>
            <a:off x="1634069" y="1828757"/>
            <a:ext cx="8923861" cy="3200485"/>
            <a:chOff x="1684449" y="2133600"/>
            <a:chExt cx="8923861" cy="3200485"/>
          </a:xfrm>
        </p:grpSpPr>
        <p:grpSp>
          <p:nvGrpSpPr>
            <p:cNvPr id="3" name="object 2"/>
            <p:cNvGrpSpPr/>
            <p:nvPr/>
          </p:nvGrpSpPr>
          <p:grpSpPr>
            <a:xfrm>
              <a:off x="4932200" y="2336250"/>
              <a:ext cx="2997835" cy="2997835"/>
              <a:chOff x="3271475" y="848725"/>
              <a:chExt cx="2997835" cy="2997835"/>
            </a:xfrm>
          </p:grpSpPr>
          <p:sp>
            <p:nvSpPr>
              <p:cNvPr id="4" name="object 3"/>
              <p:cNvSpPr/>
              <p:nvPr/>
            </p:nvSpPr>
            <p:spPr>
              <a:xfrm>
                <a:off x="3281000" y="858250"/>
                <a:ext cx="2978785" cy="2978785"/>
              </a:xfrm>
              <a:custGeom>
                <a:avLst/>
                <a:gdLst/>
                <a:ahLst/>
                <a:cxnLst/>
                <a:rect l="l" t="t" r="r" b="b"/>
                <a:pathLst>
                  <a:path w="2978785" h="2978785">
                    <a:moveTo>
                      <a:pt x="1489349" y="2978699"/>
                    </a:move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close/>
                  </a:path>
                </a:pathLst>
              </a:custGeom>
              <a:solidFill>
                <a:srgbClr val="F3F3F3"/>
              </a:solidFill>
            </p:spPr>
            <p:txBody>
              <a:bodyPr wrap="square" lIns="0" tIns="0" rIns="0" bIns="0" rtlCol="0"/>
              <a:lstStyle/>
              <a:p/>
            </p:txBody>
          </p:sp>
          <p:sp>
            <p:nvSpPr>
              <p:cNvPr id="5" name="object 4"/>
              <p:cNvSpPr/>
              <p:nvPr/>
            </p:nvSpPr>
            <p:spPr>
              <a:xfrm>
                <a:off x="3281000" y="858250"/>
                <a:ext cx="2978785" cy="2978785"/>
              </a:xfrm>
              <a:custGeom>
                <a:avLst/>
                <a:gdLst/>
                <a:ahLst/>
                <a:cxnLst/>
                <a:rect l="l" t="t" r="r" b="b"/>
                <a:pathLst>
                  <a:path w="2978785" h="2978785">
                    <a:moveTo>
                      <a:pt x="0" y="1489349"/>
                    </a:move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close/>
                  </a:path>
                </a:pathLst>
              </a:custGeom>
              <a:ln w="19049">
                <a:solidFill>
                  <a:srgbClr val="595959"/>
                </a:solidFill>
              </a:ln>
            </p:spPr>
            <p:txBody>
              <a:bodyPr wrap="square" lIns="0" tIns="0" rIns="0" bIns="0" rtlCol="0"/>
              <a:lstStyle/>
              <a:p/>
            </p:txBody>
          </p:sp>
        </p:grpSp>
        <p:sp>
          <p:nvSpPr>
            <p:cNvPr id="6" name="object 5"/>
            <p:cNvSpPr txBox="1"/>
            <p:nvPr/>
          </p:nvSpPr>
          <p:spPr>
            <a:xfrm>
              <a:off x="6333692" y="3432281"/>
              <a:ext cx="194945" cy="756920"/>
            </a:xfrm>
            <a:prstGeom prst="rect">
              <a:avLst/>
            </a:prstGeom>
          </p:spPr>
          <p:txBody>
            <a:bodyPr vert="horz" wrap="square" lIns="0" tIns="12700" rIns="0" bIns="0" rtlCol="0">
              <a:spAutoFit/>
            </a:bodyPr>
            <a:lstStyle/>
            <a:p>
              <a:pPr marL="12700">
                <a:lnSpc>
                  <a:spcPct val="100000"/>
                </a:lnSpc>
                <a:spcBef>
                  <a:spcPts val="100"/>
                </a:spcBef>
              </a:pPr>
              <a:r>
                <a:rPr sz="4800" dirty="0">
                  <a:latin typeface="Arial" panose="020B0604020202020204"/>
                  <a:cs typeface="Arial" panose="020B0604020202020204"/>
                </a:rPr>
                <a:t>f</a:t>
              </a:r>
              <a:endParaRPr sz="4800">
                <a:latin typeface="Arial" panose="020B0604020202020204"/>
                <a:cs typeface="Arial" panose="020B0604020202020204"/>
              </a:endParaRPr>
            </a:p>
          </p:txBody>
        </p:sp>
        <p:grpSp>
          <p:nvGrpSpPr>
            <p:cNvPr id="7" name="object 6"/>
            <p:cNvGrpSpPr/>
            <p:nvPr/>
          </p:nvGrpSpPr>
          <p:grpSpPr>
            <a:xfrm>
              <a:off x="2648349" y="4238788"/>
              <a:ext cx="2163445" cy="556260"/>
              <a:chOff x="987624" y="2751263"/>
              <a:chExt cx="2163445" cy="556260"/>
            </a:xfrm>
          </p:grpSpPr>
          <p:sp>
            <p:nvSpPr>
              <p:cNvPr id="8" name="object 7"/>
              <p:cNvSpPr/>
              <p:nvPr/>
            </p:nvSpPr>
            <p:spPr>
              <a:xfrm>
                <a:off x="997149" y="2791345"/>
                <a:ext cx="2060575" cy="506730"/>
              </a:xfrm>
              <a:custGeom>
                <a:avLst/>
                <a:gdLst/>
                <a:ahLst/>
                <a:cxnLst/>
                <a:rect l="l" t="t" r="r" b="b"/>
                <a:pathLst>
                  <a:path w="2060575" h="506729">
                    <a:moveTo>
                      <a:pt x="0" y="506129"/>
                    </a:moveTo>
                    <a:lnTo>
                      <a:pt x="2060100" y="0"/>
                    </a:lnTo>
                  </a:path>
                </a:pathLst>
              </a:custGeom>
              <a:ln w="19049">
                <a:solidFill>
                  <a:srgbClr val="37761C"/>
                </a:solidFill>
              </a:ln>
            </p:spPr>
            <p:txBody>
              <a:bodyPr wrap="square" lIns="0" tIns="0" rIns="0" bIns="0" rtlCol="0"/>
              <a:lstStyle/>
              <a:p/>
            </p:txBody>
          </p:sp>
          <p:pic>
            <p:nvPicPr>
              <p:cNvPr id="9" name="object 8"/>
              <p:cNvPicPr/>
              <p:nvPr/>
            </p:nvPicPr>
            <p:blipFill>
              <a:blip r:embed="rId1" cstate="print"/>
              <a:stretch>
                <a:fillRect/>
              </a:stretch>
            </p:blipFill>
            <p:spPr>
              <a:xfrm>
                <a:off x="3040218" y="2751263"/>
                <a:ext cx="110511" cy="80163"/>
              </a:xfrm>
              <a:prstGeom prst="rect">
                <a:avLst/>
              </a:prstGeom>
            </p:spPr>
          </p:pic>
        </p:grpSp>
        <p:grpSp>
          <p:nvGrpSpPr>
            <p:cNvPr id="10" name="object 9"/>
            <p:cNvGrpSpPr/>
            <p:nvPr/>
          </p:nvGrpSpPr>
          <p:grpSpPr>
            <a:xfrm>
              <a:off x="2826195" y="2494165"/>
              <a:ext cx="7350759" cy="1382395"/>
              <a:chOff x="1165470" y="1006640"/>
              <a:chExt cx="7350759" cy="1382395"/>
            </a:xfrm>
          </p:grpSpPr>
          <p:sp>
            <p:nvSpPr>
              <p:cNvPr id="11" name="object 10"/>
              <p:cNvSpPr/>
              <p:nvPr/>
            </p:nvSpPr>
            <p:spPr>
              <a:xfrm>
                <a:off x="1174995" y="1016165"/>
                <a:ext cx="2066925" cy="615950"/>
              </a:xfrm>
              <a:custGeom>
                <a:avLst/>
                <a:gdLst/>
                <a:ahLst/>
                <a:cxnLst/>
                <a:rect l="l" t="t" r="r" b="b"/>
                <a:pathLst>
                  <a:path w="2066925" h="615950">
                    <a:moveTo>
                      <a:pt x="0" y="0"/>
                    </a:moveTo>
                    <a:lnTo>
                      <a:pt x="2066362" y="615948"/>
                    </a:lnTo>
                  </a:path>
                </a:pathLst>
              </a:custGeom>
              <a:ln w="19049">
                <a:solidFill>
                  <a:srgbClr val="37761C"/>
                </a:solidFill>
              </a:ln>
            </p:spPr>
            <p:txBody>
              <a:bodyPr wrap="square" lIns="0" tIns="0" rIns="0" bIns="0" rtlCol="0"/>
              <a:lstStyle/>
              <a:p/>
            </p:txBody>
          </p:sp>
          <p:pic>
            <p:nvPicPr>
              <p:cNvPr id="12" name="object 11"/>
              <p:cNvPicPr/>
              <p:nvPr/>
            </p:nvPicPr>
            <p:blipFill>
              <a:blip r:embed="rId2" cstate="print"/>
              <a:stretch>
                <a:fillRect/>
              </a:stretch>
            </p:blipFill>
            <p:spPr>
              <a:xfrm>
                <a:off x="3222844" y="1592434"/>
                <a:ext cx="110886" cy="79358"/>
              </a:xfrm>
              <a:prstGeom prst="rect">
                <a:avLst/>
              </a:prstGeom>
            </p:spPr>
          </p:pic>
          <p:sp>
            <p:nvSpPr>
              <p:cNvPr id="13" name="object 12"/>
              <p:cNvSpPr/>
              <p:nvPr/>
            </p:nvSpPr>
            <p:spPr>
              <a:xfrm>
                <a:off x="6259700" y="23476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p:txBody>
          </p:sp>
          <p:pic>
            <p:nvPicPr>
              <p:cNvPr id="14" name="object 13"/>
              <p:cNvPicPr/>
              <p:nvPr/>
            </p:nvPicPr>
            <p:blipFill>
              <a:blip r:embed="rId3" cstate="print"/>
              <a:stretch>
                <a:fillRect/>
              </a:stretch>
            </p:blipFill>
            <p:spPr>
              <a:xfrm>
                <a:off x="8410175" y="2306609"/>
                <a:ext cx="105500" cy="81980"/>
              </a:xfrm>
              <a:prstGeom prst="rect">
                <a:avLst/>
              </a:prstGeom>
            </p:spPr>
          </p:pic>
          <p:pic>
            <p:nvPicPr>
              <p:cNvPr id="15" name="object 14"/>
              <p:cNvPicPr/>
              <p:nvPr/>
            </p:nvPicPr>
            <p:blipFill>
              <a:blip r:embed="rId4" cstate="print"/>
              <a:stretch>
                <a:fillRect/>
              </a:stretch>
            </p:blipFill>
            <p:spPr>
              <a:xfrm>
                <a:off x="7474538" y="1758700"/>
                <a:ext cx="304799" cy="304799"/>
              </a:xfrm>
              <a:prstGeom prst="rect">
                <a:avLst/>
              </a:prstGeom>
            </p:spPr>
          </p:pic>
          <p:sp>
            <p:nvSpPr>
              <p:cNvPr id="16" name="object 15"/>
              <p:cNvSpPr/>
              <p:nvPr/>
            </p:nvSpPr>
            <p:spPr>
              <a:xfrm>
                <a:off x="7465013" y="1749175"/>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p:txBody>
          </p:sp>
        </p:grpSp>
        <p:grpSp>
          <p:nvGrpSpPr>
            <p:cNvPr id="17" name="object 16"/>
            <p:cNvGrpSpPr/>
            <p:nvPr/>
          </p:nvGrpSpPr>
          <p:grpSpPr>
            <a:xfrm>
              <a:off x="2351207" y="2342915"/>
              <a:ext cx="390525" cy="342900"/>
              <a:chOff x="690482" y="855390"/>
              <a:chExt cx="390525" cy="342900"/>
            </a:xfrm>
          </p:grpSpPr>
          <p:pic>
            <p:nvPicPr>
              <p:cNvPr id="18" name="object 17"/>
              <p:cNvPicPr/>
              <p:nvPr/>
            </p:nvPicPr>
            <p:blipFill>
              <a:blip r:embed="rId5" cstate="print"/>
              <a:stretch>
                <a:fillRect/>
              </a:stretch>
            </p:blipFill>
            <p:spPr>
              <a:xfrm>
                <a:off x="709533" y="874440"/>
                <a:ext cx="304799" cy="304799"/>
              </a:xfrm>
              <a:prstGeom prst="rect">
                <a:avLst/>
              </a:prstGeom>
            </p:spPr>
          </p:pic>
          <p:sp>
            <p:nvSpPr>
              <p:cNvPr id="19" name="object 18"/>
              <p:cNvSpPr/>
              <p:nvPr/>
            </p:nvSpPr>
            <p:spPr>
              <a:xfrm>
                <a:off x="700007" y="864915"/>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p:txBody>
          </p:sp>
        </p:grpSp>
        <p:grpSp>
          <p:nvGrpSpPr>
            <p:cNvPr id="20" name="object 19"/>
            <p:cNvGrpSpPr/>
            <p:nvPr/>
          </p:nvGrpSpPr>
          <p:grpSpPr>
            <a:xfrm>
              <a:off x="2249127" y="4555201"/>
              <a:ext cx="333375" cy="400050"/>
              <a:chOff x="588402" y="3067676"/>
              <a:chExt cx="333375" cy="400050"/>
            </a:xfrm>
          </p:grpSpPr>
          <p:pic>
            <p:nvPicPr>
              <p:cNvPr id="21" name="object 20"/>
              <p:cNvPicPr/>
              <p:nvPr/>
            </p:nvPicPr>
            <p:blipFill>
              <a:blip r:embed="rId6" cstate="print"/>
              <a:stretch>
                <a:fillRect/>
              </a:stretch>
            </p:blipFill>
            <p:spPr>
              <a:xfrm>
                <a:off x="607452" y="3086727"/>
                <a:ext cx="295274" cy="361949"/>
              </a:xfrm>
              <a:prstGeom prst="rect">
                <a:avLst/>
              </a:prstGeom>
            </p:spPr>
          </p:pic>
          <p:sp>
            <p:nvSpPr>
              <p:cNvPr id="22" name="object 21"/>
              <p:cNvSpPr/>
              <p:nvPr/>
            </p:nvSpPr>
            <p:spPr>
              <a:xfrm>
                <a:off x="597927" y="3077201"/>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p:txBody>
          </p:sp>
        </p:grpSp>
        <p:sp>
          <p:nvSpPr>
            <p:cNvPr id="24" name="object 23"/>
            <p:cNvSpPr txBox="1"/>
            <p:nvPr/>
          </p:nvSpPr>
          <p:spPr>
            <a:xfrm>
              <a:off x="1798825" y="2140550"/>
              <a:ext cx="1007110" cy="769620"/>
            </a:xfrm>
            <a:prstGeom prst="rect">
              <a:avLst/>
            </a:prstGeom>
            <a:ln w="19049">
              <a:solidFill>
                <a:srgbClr val="0000FF"/>
              </a:solidFill>
            </a:ln>
          </p:spPr>
          <p:txBody>
            <a:bodyPr vert="horz" wrap="square" lIns="0" tIns="182880" rIns="0" bIns="0" rtlCol="0">
              <a:spAutoFit/>
            </a:bodyPr>
            <a:lstStyle/>
            <a:p>
              <a:pPr marL="39370">
                <a:lnSpc>
                  <a:spcPct val="100000"/>
                </a:lnSpc>
                <a:spcBef>
                  <a:spcPts val="1440"/>
                </a:spcBef>
              </a:pP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x</a:t>
              </a:r>
              <a:endParaRPr sz="2550" baseline="-33000">
                <a:latin typeface="Arial" panose="020B0604020202020204"/>
                <a:cs typeface="Arial" panose="020B0604020202020204"/>
              </a:endParaRPr>
            </a:p>
          </p:txBody>
        </p:sp>
        <p:sp>
          <p:nvSpPr>
            <p:cNvPr id="25" name="object 24"/>
            <p:cNvSpPr txBox="1"/>
            <p:nvPr/>
          </p:nvSpPr>
          <p:spPr>
            <a:xfrm>
              <a:off x="1684449" y="4380724"/>
              <a:ext cx="954405" cy="648970"/>
            </a:xfrm>
            <a:prstGeom prst="rect">
              <a:avLst/>
            </a:prstGeom>
            <a:ln w="19049">
              <a:solidFill>
                <a:srgbClr val="0000FF"/>
              </a:solidFill>
            </a:ln>
          </p:spPr>
          <p:txBody>
            <a:bodyPr vert="horz" wrap="square" lIns="0" tIns="144145" rIns="0" bIns="0" rtlCol="0">
              <a:spAutoFit/>
            </a:bodyPr>
            <a:lstStyle/>
            <a:p>
              <a:pPr marL="109220">
                <a:lnSpc>
                  <a:spcPct val="100000"/>
                </a:lnSpc>
                <a:spcBef>
                  <a:spcPts val="1135"/>
                </a:spcBef>
              </a:pP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y</a:t>
              </a:r>
              <a:endParaRPr sz="2550" baseline="-33000">
                <a:latin typeface="Arial" panose="020B0604020202020204"/>
                <a:cs typeface="Arial" panose="020B0604020202020204"/>
              </a:endParaRPr>
            </a:p>
          </p:txBody>
        </p:sp>
        <p:sp>
          <p:nvSpPr>
            <p:cNvPr id="26" name="object 25"/>
            <p:cNvSpPr txBox="1"/>
            <p:nvPr/>
          </p:nvSpPr>
          <p:spPr>
            <a:xfrm>
              <a:off x="8965300" y="3013874"/>
              <a:ext cx="1245235" cy="769620"/>
            </a:xfrm>
            <a:prstGeom prst="rect">
              <a:avLst/>
            </a:prstGeom>
            <a:ln w="19049">
              <a:solidFill>
                <a:srgbClr val="0000FF"/>
              </a:solidFill>
            </a:ln>
          </p:spPr>
          <p:txBody>
            <a:bodyPr vert="horz" wrap="square" lIns="0" tIns="156845" rIns="0" bIns="0" rtlCol="0">
              <a:spAutoFit/>
            </a:bodyPr>
            <a:lstStyle/>
            <a:p>
              <a:pPr marL="655955">
                <a:lnSpc>
                  <a:spcPct val="100000"/>
                </a:lnSpc>
                <a:spcBef>
                  <a:spcPts val="1235"/>
                </a:spcBef>
              </a:pP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z</a:t>
              </a:r>
              <a:endParaRPr sz="2550" baseline="-33000">
                <a:latin typeface="Arial" panose="020B0604020202020204"/>
                <a:cs typeface="Arial" panose="020B0604020202020204"/>
              </a:endParaRPr>
            </a:p>
          </p:txBody>
        </p:sp>
        <p:sp>
          <p:nvSpPr>
            <p:cNvPr id="27" name="object 26"/>
            <p:cNvSpPr txBox="1"/>
            <p:nvPr/>
          </p:nvSpPr>
          <p:spPr>
            <a:xfrm>
              <a:off x="8382000" y="2133600"/>
              <a:ext cx="2226310" cy="590550"/>
            </a:xfrm>
            <a:prstGeom prst="rect">
              <a:avLst/>
            </a:prstGeom>
            <a:ln w="19049">
              <a:solidFill>
                <a:srgbClr val="0000FF"/>
              </a:solidFill>
            </a:ln>
          </p:spPr>
          <p:txBody>
            <a:bodyPr vert="horz" wrap="square" lIns="0" tIns="148590" rIns="0" bIns="0" rtlCol="0">
              <a:spAutoFit/>
            </a:bodyPr>
            <a:lstStyle/>
            <a:p>
              <a:pPr marL="85725">
                <a:lnSpc>
                  <a:spcPct val="100000"/>
                </a:lnSpc>
                <a:spcBef>
                  <a:spcPts val="1170"/>
                </a:spcBef>
              </a:pPr>
              <a:r>
                <a:rPr sz="1800" dirty="0">
                  <a:solidFill>
                    <a:srgbClr val="0000FF"/>
                  </a:solidFill>
                  <a:latin typeface="Arial" panose="020B0604020202020204"/>
                  <a:cs typeface="Arial" panose="020B0604020202020204"/>
                </a:rPr>
                <a:t>Loss</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L</a:t>
              </a:r>
              <a:r>
                <a:rPr sz="1800" spc="-7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still</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a</a:t>
              </a:r>
              <a:r>
                <a:rPr sz="1800" spc="-10" dirty="0">
                  <a:solidFill>
                    <a:srgbClr val="0000FF"/>
                  </a:solidFill>
                  <a:latin typeface="Arial" panose="020B0604020202020204"/>
                  <a:cs typeface="Arial" panose="020B0604020202020204"/>
                </a:rPr>
                <a:t> scalar!</a:t>
              </a:r>
              <a:endParaRPr sz="1800">
                <a:latin typeface="Arial" panose="020B0604020202020204"/>
                <a:cs typeface="Arial" panose="020B0604020202020204"/>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a:cs typeface="Arial" panose="020B0604020202020204"/>
              </a:rPr>
              <a:t>Backprop</a:t>
            </a:r>
            <a:r>
              <a:rPr lang="en-US" spc="-30" dirty="0">
                <a:latin typeface="Arial" panose="020B0604020202020204"/>
                <a:cs typeface="Arial" panose="020B0604020202020204"/>
              </a:rPr>
              <a:t> </a:t>
            </a:r>
            <a:r>
              <a:rPr lang="en-US" dirty="0">
                <a:latin typeface="Arial" panose="020B0604020202020204"/>
                <a:cs typeface="Arial" panose="020B0604020202020204"/>
              </a:rPr>
              <a:t>with</a:t>
            </a:r>
            <a:r>
              <a:rPr lang="en-US" spc="-30" dirty="0">
                <a:latin typeface="Arial" panose="020B0604020202020204"/>
                <a:cs typeface="Arial" panose="020B0604020202020204"/>
              </a:rPr>
              <a:t> </a:t>
            </a:r>
            <a:r>
              <a:rPr lang="en-US" spc="-10" dirty="0">
                <a:latin typeface="Arial" panose="020B0604020202020204"/>
                <a:cs typeface="Arial" panose="020B0604020202020204"/>
              </a:rPr>
              <a:t>Vectors</a:t>
            </a:r>
            <a:endParaRPr lang="en-US" dirty="0"/>
          </a:p>
        </p:txBody>
      </p:sp>
      <p:grpSp>
        <p:nvGrpSpPr>
          <p:cNvPr id="33" name="Group 32"/>
          <p:cNvGrpSpPr/>
          <p:nvPr/>
        </p:nvGrpSpPr>
        <p:grpSpPr>
          <a:xfrm>
            <a:off x="1634069" y="1828715"/>
            <a:ext cx="8923861" cy="3200485"/>
            <a:chOff x="1608249" y="2133600"/>
            <a:chExt cx="8923861" cy="3200485"/>
          </a:xfrm>
        </p:grpSpPr>
        <p:grpSp>
          <p:nvGrpSpPr>
            <p:cNvPr id="3" name="object 2"/>
            <p:cNvGrpSpPr/>
            <p:nvPr/>
          </p:nvGrpSpPr>
          <p:grpSpPr>
            <a:xfrm>
              <a:off x="4856000" y="2336250"/>
              <a:ext cx="2997835" cy="2997835"/>
              <a:chOff x="3271475" y="848725"/>
              <a:chExt cx="2997835" cy="2997835"/>
            </a:xfrm>
          </p:grpSpPr>
          <p:sp>
            <p:nvSpPr>
              <p:cNvPr id="4" name="object 3"/>
              <p:cNvSpPr/>
              <p:nvPr/>
            </p:nvSpPr>
            <p:spPr>
              <a:xfrm>
                <a:off x="3281000" y="858250"/>
                <a:ext cx="2978785" cy="2978785"/>
              </a:xfrm>
              <a:custGeom>
                <a:avLst/>
                <a:gdLst/>
                <a:ahLst/>
                <a:cxnLst/>
                <a:rect l="l" t="t" r="r" b="b"/>
                <a:pathLst>
                  <a:path w="2978785" h="2978785">
                    <a:moveTo>
                      <a:pt x="1489349" y="2978699"/>
                    </a:move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close/>
                  </a:path>
                </a:pathLst>
              </a:custGeom>
              <a:solidFill>
                <a:srgbClr val="F3F3F3"/>
              </a:solidFill>
            </p:spPr>
            <p:txBody>
              <a:bodyPr wrap="square" lIns="0" tIns="0" rIns="0" bIns="0" rtlCol="0"/>
              <a:lstStyle/>
              <a:p/>
            </p:txBody>
          </p:sp>
          <p:sp>
            <p:nvSpPr>
              <p:cNvPr id="5" name="object 4"/>
              <p:cNvSpPr/>
              <p:nvPr/>
            </p:nvSpPr>
            <p:spPr>
              <a:xfrm>
                <a:off x="3281000" y="858250"/>
                <a:ext cx="2978785" cy="2978785"/>
              </a:xfrm>
              <a:custGeom>
                <a:avLst/>
                <a:gdLst/>
                <a:ahLst/>
                <a:cxnLst/>
                <a:rect l="l" t="t" r="r" b="b"/>
                <a:pathLst>
                  <a:path w="2978785" h="2978785">
                    <a:moveTo>
                      <a:pt x="0" y="1489349"/>
                    </a:move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close/>
                  </a:path>
                </a:pathLst>
              </a:custGeom>
              <a:ln w="19049">
                <a:solidFill>
                  <a:srgbClr val="595959"/>
                </a:solidFill>
              </a:ln>
            </p:spPr>
            <p:txBody>
              <a:bodyPr wrap="square" lIns="0" tIns="0" rIns="0" bIns="0" rtlCol="0"/>
              <a:lstStyle/>
              <a:p/>
            </p:txBody>
          </p:sp>
        </p:grpSp>
        <p:sp>
          <p:nvSpPr>
            <p:cNvPr id="6" name="object 5"/>
            <p:cNvSpPr txBox="1"/>
            <p:nvPr/>
          </p:nvSpPr>
          <p:spPr>
            <a:xfrm>
              <a:off x="6257492" y="3432281"/>
              <a:ext cx="194945" cy="756920"/>
            </a:xfrm>
            <a:prstGeom prst="rect">
              <a:avLst/>
            </a:prstGeom>
          </p:spPr>
          <p:txBody>
            <a:bodyPr vert="horz" wrap="square" lIns="0" tIns="12700" rIns="0" bIns="0" rtlCol="0">
              <a:spAutoFit/>
            </a:bodyPr>
            <a:lstStyle/>
            <a:p>
              <a:pPr marL="12700">
                <a:lnSpc>
                  <a:spcPct val="100000"/>
                </a:lnSpc>
                <a:spcBef>
                  <a:spcPts val="100"/>
                </a:spcBef>
              </a:pPr>
              <a:r>
                <a:rPr sz="4800" dirty="0">
                  <a:latin typeface="Arial" panose="020B0604020202020204"/>
                  <a:cs typeface="Arial" panose="020B0604020202020204"/>
                </a:rPr>
                <a:t>f</a:t>
              </a:r>
              <a:endParaRPr sz="4800">
                <a:latin typeface="Arial" panose="020B0604020202020204"/>
                <a:cs typeface="Arial" panose="020B0604020202020204"/>
              </a:endParaRPr>
            </a:p>
          </p:txBody>
        </p:sp>
        <p:grpSp>
          <p:nvGrpSpPr>
            <p:cNvPr id="7" name="object 6"/>
            <p:cNvGrpSpPr/>
            <p:nvPr/>
          </p:nvGrpSpPr>
          <p:grpSpPr>
            <a:xfrm>
              <a:off x="2572149" y="4238788"/>
              <a:ext cx="2163445" cy="556260"/>
              <a:chOff x="987624" y="2751263"/>
              <a:chExt cx="2163445" cy="556260"/>
            </a:xfrm>
          </p:grpSpPr>
          <p:sp>
            <p:nvSpPr>
              <p:cNvPr id="8" name="object 7"/>
              <p:cNvSpPr/>
              <p:nvPr/>
            </p:nvSpPr>
            <p:spPr>
              <a:xfrm>
                <a:off x="997149" y="2791345"/>
                <a:ext cx="2060575" cy="506730"/>
              </a:xfrm>
              <a:custGeom>
                <a:avLst/>
                <a:gdLst/>
                <a:ahLst/>
                <a:cxnLst/>
                <a:rect l="l" t="t" r="r" b="b"/>
                <a:pathLst>
                  <a:path w="2060575" h="506729">
                    <a:moveTo>
                      <a:pt x="0" y="506129"/>
                    </a:moveTo>
                    <a:lnTo>
                      <a:pt x="2060100" y="0"/>
                    </a:lnTo>
                  </a:path>
                </a:pathLst>
              </a:custGeom>
              <a:ln w="19049">
                <a:solidFill>
                  <a:srgbClr val="37761C"/>
                </a:solidFill>
              </a:ln>
            </p:spPr>
            <p:txBody>
              <a:bodyPr wrap="square" lIns="0" tIns="0" rIns="0" bIns="0" rtlCol="0"/>
              <a:lstStyle/>
              <a:p/>
            </p:txBody>
          </p:sp>
          <p:pic>
            <p:nvPicPr>
              <p:cNvPr id="9" name="object 8"/>
              <p:cNvPicPr/>
              <p:nvPr/>
            </p:nvPicPr>
            <p:blipFill>
              <a:blip r:embed="rId1" cstate="print"/>
              <a:stretch>
                <a:fillRect/>
              </a:stretch>
            </p:blipFill>
            <p:spPr>
              <a:xfrm>
                <a:off x="3040218" y="2751263"/>
                <a:ext cx="110511" cy="80163"/>
              </a:xfrm>
              <a:prstGeom prst="rect">
                <a:avLst/>
              </a:prstGeom>
            </p:spPr>
          </p:pic>
        </p:grpSp>
        <p:grpSp>
          <p:nvGrpSpPr>
            <p:cNvPr id="10" name="object 9"/>
            <p:cNvGrpSpPr/>
            <p:nvPr/>
          </p:nvGrpSpPr>
          <p:grpSpPr>
            <a:xfrm>
              <a:off x="2749995" y="2494165"/>
              <a:ext cx="7455534" cy="2396490"/>
              <a:chOff x="1165470" y="1006640"/>
              <a:chExt cx="7455534" cy="2396490"/>
            </a:xfrm>
          </p:grpSpPr>
          <p:sp>
            <p:nvSpPr>
              <p:cNvPr id="11" name="object 10"/>
              <p:cNvSpPr/>
              <p:nvPr/>
            </p:nvSpPr>
            <p:spPr>
              <a:xfrm>
                <a:off x="1174995" y="1016165"/>
                <a:ext cx="2066925" cy="615950"/>
              </a:xfrm>
              <a:custGeom>
                <a:avLst/>
                <a:gdLst/>
                <a:ahLst/>
                <a:cxnLst/>
                <a:rect l="l" t="t" r="r" b="b"/>
                <a:pathLst>
                  <a:path w="2066925" h="615950">
                    <a:moveTo>
                      <a:pt x="0" y="0"/>
                    </a:moveTo>
                    <a:lnTo>
                      <a:pt x="2066362" y="615948"/>
                    </a:lnTo>
                  </a:path>
                </a:pathLst>
              </a:custGeom>
              <a:ln w="19049">
                <a:solidFill>
                  <a:srgbClr val="37761C"/>
                </a:solidFill>
              </a:ln>
            </p:spPr>
            <p:txBody>
              <a:bodyPr wrap="square" lIns="0" tIns="0" rIns="0" bIns="0" rtlCol="0"/>
              <a:lstStyle/>
              <a:p/>
            </p:txBody>
          </p:sp>
          <p:pic>
            <p:nvPicPr>
              <p:cNvPr id="12" name="object 11"/>
              <p:cNvPicPr/>
              <p:nvPr/>
            </p:nvPicPr>
            <p:blipFill>
              <a:blip r:embed="rId2" cstate="print"/>
              <a:stretch>
                <a:fillRect/>
              </a:stretch>
            </p:blipFill>
            <p:spPr>
              <a:xfrm>
                <a:off x="3222844" y="1592434"/>
                <a:ext cx="110886" cy="79358"/>
              </a:xfrm>
              <a:prstGeom prst="rect">
                <a:avLst/>
              </a:prstGeom>
            </p:spPr>
          </p:pic>
          <p:sp>
            <p:nvSpPr>
              <p:cNvPr id="13" name="object 12"/>
              <p:cNvSpPr/>
              <p:nvPr/>
            </p:nvSpPr>
            <p:spPr>
              <a:xfrm>
                <a:off x="6259700" y="23476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p:txBody>
          </p:sp>
          <p:pic>
            <p:nvPicPr>
              <p:cNvPr id="14" name="object 13"/>
              <p:cNvPicPr/>
              <p:nvPr/>
            </p:nvPicPr>
            <p:blipFill>
              <a:blip r:embed="rId3" cstate="print"/>
              <a:stretch>
                <a:fillRect/>
              </a:stretch>
            </p:blipFill>
            <p:spPr>
              <a:xfrm>
                <a:off x="8410175" y="2306609"/>
                <a:ext cx="105500" cy="81980"/>
              </a:xfrm>
              <a:prstGeom prst="rect">
                <a:avLst/>
              </a:prstGeom>
            </p:spPr>
          </p:pic>
          <p:pic>
            <p:nvPicPr>
              <p:cNvPr id="15" name="object 14"/>
              <p:cNvPicPr/>
              <p:nvPr/>
            </p:nvPicPr>
            <p:blipFill>
              <a:blip r:embed="rId4" cstate="print"/>
              <a:stretch>
                <a:fillRect/>
              </a:stretch>
            </p:blipFill>
            <p:spPr>
              <a:xfrm>
                <a:off x="7474538" y="1758700"/>
                <a:ext cx="304799" cy="304799"/>
              </a:xfrm>
              <a:prstGeom prst="rect">
                <a:avLst/>
              </a:prstGeom>
            </p:spPr>
          </p:pic>
          <p:sp>
            <p:nvSpPr>
              <p:cNvPr id="16" name="object 15"/>
              <p:cNvSpPr/>
              <p:nvPr/>
            </p:nvSpPr>
            <p:spPr>
              <a:xfrm>
                <a:off x="7465013" y="1749175"/>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p:txBody>
          </p:sp>
          <p:sp>
            <p:nvSpPr>
              <p:cNvPr id="17" name="object 16"/>
              <p:cNvSpPr/>
              <p:nvPr/>
            </p:nvSpPr>
            <p:spPr>
              <a:xfrm>
                <a:off x="6509212" y="2586025"/>
                <a:ext cx="2112010" cy="0"/>
              </a:xfrm>
              <a:custGeom>
                <a:avLst/>
                <a:gdLst/>
                <a:ahLst/>
                <a:cxnLst/>
                <a:rect l="l" t="t" r="r" b="b"/>
                <a:pathLst>
                  <a:path w="2112009">
                    <a:moveTo>
                      <a:pt x="2111700" y="0"/>
                    </a:moveTo>
                    <a:lnTo>
                      <a:pt x="0" y="0"/>
                    </a:lnTo>
                  </a:path>
                </a:pathLst>
              </a:custGeom>
              <a:ln w="19049">
                <a:solidFill>
                  <a:srgbClr val="FF0000"/>
                </a:solidFill>
              </a:ln>
            </p:spPr>
            <p:txBody>
              <a:bodyPr wrap="square" lIns="0" tIns="0" rIns="0" bIns="0" rtlCol="0"/>
              <a:lstStyle/>
              <a:p/>
            </p:txBody>
          </p:sp>
          <p:pic>
            <p:nvPicPr>
              <p:cNvPr id="18" name="object 17"/>
              <p:cNvPicPr/>
              <p:nvPr/>
            </p:nvPicPr>
            <p:blipFill>
              <a:blip r:embed="rId5" cstate="print"/>
              <a:stretch>
                <a:fillRect/>
              </a:stretch>
            </p:blipFill>
            <p:spPr>
              <a:xfrm>
                <a:off x="6413236" y="2545034"/>
                <a:ext cx="105500" cy="81980"/>
              </a:xfrm>
              <a:prstGeom prst="rect">
                <a:avLst/>
              </a:prstGeom>
            </p:spPr>
          </p:pic>
          <p:pic>
            <p:nvPicPr>
              <p:cNvPr id="19" name="object 18"/>
              <p:cNvPicPr/>
              <p:nvPr/>
            </p:nvPicPr>
            <p:blipFill>
              <a:blip r:embed="rId6" cstate="print"/>
              <a:stretch>
                <a:fillRect/>
              </a:stretch>
            </p:blipFill>
            <p:spPr>
              <a:xfrm>
                <a:off x="7393588" y="2707588"/>
                <a:ext cx="514349" cy="676274"/>
              </a:xfrm>
              <a:prstGeom prst="rect">
                <a:avLst/>
              </a:prstGeom>
            </p:spPr>
          </p:pic>
          <p:sp>
            <p:nvSpPr>
              <p:cNvPr id="20" name="object 19"/>
              <p:cNvSpPr/>
              <p:nvPr/>
            </p:nvSpPr>
            <p:spPr>
              <a:xfrm>
                <a:off x="7384063" y="2698062"/>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p:txBody>
          </p:sp>
        </p:grpSp>
        <p:grpSp>
          <p:nvGrpSpPr>
            <p:cNvPr id="21" name="object 20"/>
            <p:cNvGrpSpPr/>
            <p:nvPr/>
          </p:nvGrpSpPr>
          <p:grpSpPr>
            <a:xfrm>
              <a:off x="2275007" y="2342915"/>
              <a:ext cx="390525" cy="342900"/>
              <a:chOff x="690482" y="855390"/>
              <a:chExt cx="390525" cy="342900"/>
            </a:xfrm>
          </p:grpSpPr>
          <p:pic>
            <p:nvPicPr>
              <p:cNvPr id="22" name="object 21"/>
              <p:cNvPicPr/>
              <p:nvPr/>
            </p:nvPicPr>
            <p:blipFill>
              <a:blip r:embed="rId7" cstate="print"/>
              <a:stretch>
                <a:fillRect/>
              </a:stretch>
            </p:blipFill>
            <p:spPr>
              <a:xfrm>
                <a:off x="709533" y="874440"/>
                <a:ext cx="304799" cy="304799"/>
              </a:xfrm>
              <a:prstGeom prst="rect">
                <a:avLst/>
              </a:prstGeom>
            </p:spPr>
          </p:pic>
          <p:sp>
            <p:nvSpPr>
              <p:cNvPr id="23" name="object 22"/>
              <p:cNvSpPr/>
              <p:nvPr/>
            </p:nvSpPr>
            <p:spPr>
              <a:xfrm>
                <a:off x="700007" y="864915"/>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p:txBody>
          </p:sp>
        </p:grpSp>
        <p:grpSp>
          <p:nvGrpSpPr>
            <p:cNvPr id="24" name="object 23"/>
            <p:cNvGrpSpPr/>
            <p:nvPr/>
          </p:nvGrpSpPr>
          <p:grpSpPr>
            <a:xfrm>
              <a:off x="2172927" y="4555201"/>
              <a:ext cx="333375" cy="400050"/>
              <a:chOff x="588402" y="3067676"/>
              <a:chExt cx="333375" cy="400050"/>
            </a:xfrm>
          </p:grpSpPr>
          <p:pic>
            <p:nvPicPr>
              <p:cNvPr id="25" name="object 24"/>
              <p:cNvPicPr/>
              <p:nvPr/>
            </p:nvPicPr>
            <p:blipFill>
              <a:blip r:embed="rId8" cstate="print"/>
              <a:stretch>
                <a:fillRect/>
              </a:stretch>
            </p:blipFill>
            <p:spPr>
              <a:xfrm>
                <a:off x="607452" y="3086727"/>
                <a:ext cx="295274" cy="361949"/>
              </a:xfrm>
              <a:prstGeom prst="rect">
                <a:avLst/>
              </a:prstGeom>
            </p:spPr>
          </p:pic>
          <p:sp>
            <p:nvSpPr>
              <p:cNvPr id="26" name="object 25"/>
              <p:cNvSpPr/>
              <p:nvPr/>
            </p:nvSpPr>
            <p:spPr>
              <a:xfrm>
                <a:off x="597927" y="3077201"/>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p:txBody>
          </p:sp>
        </p:grpSp>
        <p:sp>
          <p:nvSpPr>
            <p:cNvPr id="27" name="object 26"/>
            <p:cNvSpPr txBox="1"/>
            <p:nvPr/>
          </p:nvSpPr>
          <p:spPr>
            <a:xfrm>
              <a:off x="8308022" y="4980731"/>
              <a:ext cx="20574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Arial" panose="020B0604020202020204"/>
                  <a:cs typeface="Arial" panose="020B0604020202020204"/>
                </a:rPr>
                <a:t>“Upstream</a:t>
              </a:r>
              <a:r>
                <a:rPr sz="1800" spc="-10" dirty="0">
                  <a:solidFill>
                    <a:srgbClr val="FF0000"/>
                  </a:solidFill>
                  <a:latin typeface="Arial" panose="020B0604020202020204"/>
                  <a:cs typeface="Arial" panose="020B0604020202020204"/>
                </a:rPr>
                <a:t> gradient”</a:t>
              </a:r>
              <a:endParaRPr sz="1800">
                <a:latin typeface="Arial" panose="020B0604020202020204"/>
                <a:cs typeface="Arial" panose="020B0604020202020204"/>
              </a:endParaRPr>
            </a:p>
          </p:txBody>
        </p:sp>
        <p:sp>
          <p:nvSpPr>
            <p:cNvPr id="29" name="object 28"/>
            <p:cNvSpPr txBox="1"/>
            <p:nvPr/>
          </p:nvSpPr>
          <p:spPr>
            <a:xfrm>
              <a:off x="1722625" y="2140550"/>
              <a:ext cx="1007110" cy="769620"/>
            </a:xfrm>
            <a:prstGeom prst="rect">
              <a:avLst/>
            </a:prstGeom>
            <a:ln w="19049">
              <a:solidFill>
                <a:srgbClr val="0000FF"/>
              </a:solidFill>
            </a:ln>
          </p:spPr>
          <p:txBody>
            <a:bodyPr vert="horz" wrap="square" lIns="0" tIns="182880" rIns="0" bIns="0" rtlCol="0">
              <a:spAutoFit/>
            </a:bodyPr>
            <a:lstStyle/>
            <a:p>
              <a:pPr marL="39370">
                <a:lnSpc>
                  <a:spcPct val="100000"/>
                </a:lnSpc>
                <a:spcBef>
                  <a:spcPts val="1440"/>
                </a:spcBef>
              </a:pP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x</a:t>
              </a:r>
              <a:endParaRPr sz="2550" baseline="-33000">
                <a:latin typeface="Arial" panose="020B0604020202020204"/>
                <a:cs typeface="Arial" panose="020B0604020202020204"/>
              </a:endParaRPr>
            </a:p>
          </p:txBody>
        </p:sp>
        <p:sp>
          <p:nvSpPr>
            <p:cNvPr id="30" name="object 29"/>
            <p:cNvSpPr txBox="1"/>
            <p:nvPr/>
          </p:nvSpPr>
          <p:spPr>
            <a:xfrm>
              <a:off x="1608249" y="4380724"/>
              <a:ext cx="954405" cy="648970"/>
            </a:xfrm>
            <a:prstGeom prst="rect">
              <a:avLst/>
            </a:prstGeom>
            <a:ln w="19049">
              <a:solidFill>
                <a:srgbClr val="0000FF"/>
              </a:solidFill>
            </a:ln>
          </p:spPr>
          <p:txBody>
            <a:bodyPr vert="horz" wrap="square" lIns="0" tIns="144145" rIns="0" bIns="0" rtlCol="0">
              <a:spAutoFit/>
            </a:bodyPr>
            <a:lstStyle/>
            <a:p>
              <a:pPr marL="109220">
                <a:lnSpc>
                  <a:spcPct val="100000"/>
                </a:lnSpc>
                <a:spcBef>
                  <a:spcPts val="1135"/>
                </a:spcBef>
              </a:pP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y</a:t>
              </a:r>
              <a:endParaRPr sz="2550" baseline="-33000">
                <a:latin typeface="Arial" panose="020B0604020202020204"/>
                <a:cs typeface="Arial" panose="020B0604020202020204"/>
              </a:endParaRPr>
            </a:p>
          </p:txBody>
        </p:sp>
        <p:sp>
          <p:nvSpPr>
            <p:cNvPr id="31" name="object 30"/>
            <p:cNvSpPr txBox="1"/>
            <p:nvPr/>
          </p:nvSpPr>
          <p:spPr>
            <a:xfrm>
              <a:off x="8889100" y="3013874"/>
              <a:ext cx="1245235" cy="769620"/>
            </a:xfrm>
            <a:prstGeom prst="rect">
              <a:avLst/>
            </a:prstGeom>
            <a:ln w="19049">
              <a:solidFill>
                <a:srgbClr val="0000FF"/>
              </a:solidFill>
            </a:ln>
          </p:spPr>
          <p:txBody>
            <a:bodyPr vert="horz" wrap="square" lIns="0" tIns="156845" rIns="0" bIns="0" rtlCol="0">
              <a:spAutoFit/>
            </a:bodyPr>
            <a:lstStyle/>
            <a:p>
              <a:pPr marL="655955">
                <a:lnSpc>
                  <a:spcPct val="100000"/>
                </a:lnSpc>
                <a:spcBef>
                  <a:spcPts val="1235"/>
                </a:spcBef>
              </a:pP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z</a:t>
              </a:r>
              <a:endParaRPr sz="2550" baseline="-33000">
                <a:latin typeface="Arial" panose="020B0604020202020204"/>
                <a:cs typeface="Arial" panose="020B0604020202020204"/>
              </a:endParaRPr>
            </a:p>
          </p:txBody>
        </p:sp>
        <p:sp>
          <p:nvSpPr>
            <p:cNvPr id="32" name="object 31"/>
            <p:cNvSpPr txBox="1"/>
            <p:nvPr/>
          </p:nvSpPr>
          <p:spPr>
            <a:xfrm>
              <a:off x="8305800" y="2133600"/>
              <a:ext cx="2226310" cy="590550"/>
            </a:xfrm>
            <a:prstGeom prst="rect">
              <a:avLst/>
            </a:prstGeom>
            <a:ln w="19049">
              <a:solidFill>
                <a:srgbClr val="0000FF"/>
              </a:solidFill>
            </a:ln>
          </p:spPr>
          <p:txBody>
            <a:bodyPr vert="horz" wrap="square" lIns="0" tIns="148590" rIns="0" bIns="0" rtlCol="0">
              <a:spAutoFit/>
            </a:bodyPr>
            <a:lstStyle/>
            <a:p>
              <a:pPr marL="85725">
                <a:lnSpc>
                  <a:spcPct val="100000"/>
                </a:lnSpc>
                <a:spcBef>
                  <a:spcPts val="1170"/>
                </a:spcBef>
              </a:pPr>
              <a:r>
                <a:rPr sz="1800" dirty="0">
                  <a:solidFill>
                    <a:srgbClr val="0000FF"/>
                  </a:solidFill>
                  <a:latin typeface="Arial" panose="020B0604020202020204"/>
                  <a:cs typeface="Arial" panose="020B0604020202020204"/>
                </a:rPr>
                <a:t>Loss</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L</a:t>
              </a:r>
              <a:r>
                <a:rPr sz="1800" spc="-7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still</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a</a:t>
              </a:r>
              <a:r>
                <a:rPr sz="1800" spc="-10" dirty="0">
                  <a:solidFill>
                    <a:srgbClr val="0000FF"/>
                  </a:solidFill>
                  <a:latin typeface="Arial" panose="020B0604020202020204"/>
                  <a:cs typeface="Arial" panose="020B0604020202020204"/>
                </a:rPr>
                <a:t> scalar!</a:t>
              </a:r>
              <a:endParaRPr sz="1800">
                <a:latin typeface="Arial" panose="020B0604020202020204"/>
                <a:cs typeface="Arial" panose="020B0604020202020204"/>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S-type: Sigmoid function</a:t>
            </a:r>
            <a:endParaRPr lang="en-US"/>
          </a:p>
        </p:txBody>
      </p:sp>
      <p:sp>
        <p:nvSpPr>
          <p:cNvPr id="13" name="object 3"/>
          <p:cNvSpPr txBox="1"/>
          <p:nvPr>
            <p:custDataLst>
              <p:tags r:id="rId1"/>
            </p:custDataLst>
          </p:nvPr>
        </p:nvSpPr>
        <p:spPr>
          <a:xfrm>
            <a:off x="1694325" y="4038738"/>
            <a:ext cx="1226185" cy="391160"/>
          </a:xfrm>
          <a:prstGeom prst="rect">
            <a:avLst/>
          </a:prstGeom>
        </p:spPr>
        <p:txBody>
          <a:bodyPr vert="horz" wrap="square" lIns="0" tIns="12700" rIns="0" bIns="0" rtlCol="0">
            <a:spAutoFit/>
          </a:bodyPr>
          <a:lstStyle/>
          <a:p>
            <a:pPr marL="12700">
              <a:lnSpc>
                <a:spcPct val="100000"/>
              </a:lnSpc>
              <a:spcBef>
                <a:spcPts val="100"/>
              </a:spcBef>
            </a:pPr>
            <a:r>
              <a:rPr sz="2400" b="1" spc="-10" dirty="0">
                <a:latin typeface="Arial" panose="020B0604020202020204"/>
                <a:cs typeface="Arial" panose="020B0604020202020204"/>
              </a:rPr>
              <a:t>Sigmoid</a:t>
            </a:r>
            <a:endParaRPr sz="2400">
              <a:latin typeface="Arial" panose="020B0604020202020204"/>
              <a:cs typeface="Arial" panose="020B0604020202020204"/>
            </a:endParaRPr>
          </a:p>
        </p:txBody>
      </p:sp>
      <p:pic>
        <p:nvPicPr>
          <p:cNvPr id="14" name="object 7"/>
          <p:cNvPicPr/>
          <p:nvPr>
            <p:custDataLst>
              <p:tags r:id="rId2"/>
            </p:custDataLst>
          </p:nvPr>
        </p:nvPicPr>
        <p:blipFill>
          <a:blip r:embed="rId3" cstate="print"/>
          <a:stretch>
            <a:fillRect/>
          </a:stretch>
        </p:blipFill>
        <p:spPr>
          <a:xfrm>
            <a:off x="1219088" y="1981449"/>
            <a:ext cx="2386933" cy="1818643"/>
          </a:xfrm>
          <a:prstGeom prst="rect">
            <a:avLst/>
          </a:prstGeom>
        </p:spPr>
      </p:pic>
      <p:sp>
        <p:nvSpPr>
          <p:cNvPr id="19" name="Text Box 18"/>
          <p:cNvSpPr txBox="1"/>
          <p:nvPr/>
        </p:nvSpPr>
        <p:spPr>
          <a:xfrm>
            <a:off x="4648200" y="1995445"/>
            <a:ext cx="6538595" cy="1550670"/>
          </a:xfrm>
          <a:prstGeom prst="rect">
            <a:avLst/>
          </a:prstGeom>
          <a:noFill/>
        </p:spPr>
        <p:txBody>
          <a:bodyPr wrap="square" rtlCol="0" anchor="t">
            <a:noAutofit/>
          </a:bodyPr>
          <a:lstStyle/>
          <a:p>
            <a:pPr marL="469900" indent="-313690">
              <a:lnSpc>
                <a:spcPct val="100000"/>
              </a:lnSpc>
              <a:spcBef>
                <a:spcPts val="100"/>
              </a:spcBef>
              <a:buChar char="-"/>
              <a:tabLst>
                <a:tab pos="469265" algn="l"/>
                <a:tab pos="469900" algn="l"/>
              </a:tabLst>
            </a:pPr>
            <a:r>
              <a:rPr sz="2400" dirty="0">
                <a:sym typeface="+mn-ea"/>
              </a:rPr>
              <a:t>Squashes</a:t>
            </a:r>
            <a:r>
              <a:rPr sz="2400" spc="-35" dirty="0">
                <a:sym typeface="+mn-ea"/>
              </a:rPr>
              <a:t> </a:t>
            </a:r>
            <a:r>
              <a:rPr sz="2400" dirty="0">
                <a:sym typeface="+mn-ea"/>
              </a:rPr>
              <a:t>numbers</a:t>
            </a:r>
            <a:r>
              <a:rPr sz="2400" spc="-20" dirty="0">
                <a:sym typeface="+mn-ea"/>
              </a:rPr>
              <a:t> </a:t>
            </a:r>
            <a:r>
              <a:rPr sz="2400" dirty="0">
                <a:sym typeface="+mn-ea"/>
              </a:rPr>
              <a:t>to</a:t>
            </a:r>
            <a:r>
              <a:rPr sz="2400" spc="-25" dirty="0">
                <a:sym typeface="+mn-ea"/>
              </a:rPr>
              <a:t> </a:t>
            </a:r>
            <a:r>
              <a:rPr sz="2400" dirty="0">
                <a:sym typeface="+mn-ea"/>
              </a:rPr>
              <a:t>range</a:t>
            </a:r>
            <a:r>
              <a:rPr sz="2400" spc="-20" dirty="0">
                <a:sym typeface="+mn-ea"/>
              </a:rPr>
              <a:t> </a:t>
            </a:r>
            <a:r>
              <a:rPr sz="2400" spc="-10" dirty="0">
                <a:sym typeface="+mn-ea"/>
              </a:rPr>
              <a:t>[0,1]</a:t>
            </a:r>
            <a:endParaRPr sz="2400" spc="-10" dirty="0"/>
          </a:p>
          <a:p>
            <a:pPr marL="469900" marR="5080" indent="-313690">
              <a:lnSpc>
                <a:spcPct val="100000"/>
              </a:lnSpc>
              <a:buChar char="-"/>
              <a:tabLst>
                <a:tab pos="469265" algn="l"/>
                <a:tab pos="469900" algn="l"/>
              </a:tabLst>
            </a:pPr>
            <a:r>
              <a:rPr sz="2400" dirty="0">
                <a:sym typeface="+mn-ea"/>
              </a:rPr>
              <a:t>Historically</a:t>
            </a:r>
            <a:r>
              <a:rPr sz="2400" spc="-35" dirty="0">
                <a:sym typeface="+mn-ea"/>
              </a:rPr>
              <a:t> </a:t>
            </a:r>
            <a:r>
              <a:rPr sz="2400" dirty="0">
                <a:sym typeface="+mn-ea"/>
              </a:rPr>
              <a:t>popular</a:t>
            </a:r>
            <a:r>
              <a:rPr sz="2400" spc="-35" dirty="0">
                <a:sym typeface="+mn-ea"/>
              </a:rPr>
              <a:t> </a:t>
            </a:r>
            <a:r>
              <a:rPr sz="2400" dirty="0">
                <a:sym typeface="+mn-ea"/>
              </a:rPr>
              <a:t>since</a:t>
            </a:r>
            <a:r>
              <a:rPr sz="2400" spc="-30" dirty="0">
                <a:sym typeface="+mn-ea"/>
              </a:rPr>
              <a:t> </a:t>
            </a:r>
            <a:r>
              <a:rPr sz="2400" spc="-20" dirty="0">
                <a:sym typeface="+mn-ea"/>
              </a:rPr>
              <a:t>they </a:t>
            </a:r>
            <a:r>
              <a:rPr sz="2400" dirty="0">
                <a:sym typeface="+mn-ea"/>
              </a:rPr>
              <a:t>have</a:t>
            </a:r>
            <a:r>
              <a:rPr sz="2400" spc="-40" dirty="0">
                <a:sym typeface="+mn-ea"/>
              </a:rPr>
              <a:t> </a:t>
            </a:r>
            <a:r>
              <a:rPr sz="2400" dirty="0">
                <a:sym typeface="+mn-ea"/>
              </a:rPr>
              <a:t>nice</a:t>
            </a:r>
            <a:r>
              <a:rPr sz="2400" spc="-30" dirty="0">
                <a:sym typeface="+mn-ea"/>
              </a:rPr>
              <a:t> </a:t>
            </a:r>
            <a:r>
              <a:rPr sz="2400" dirty="0">
                <a:sym typeface="+mn-ea"/>
              </a:rPr>
              <a:t>interpretation</a:t>
            </a:r>
            <a:r>
              <a:rPr sz="2400" spc="-30" dirty="0">
                <a:sym typeface="+mn-ea"/>
              </a:rPr>
              <a:t> </a:t>
            </a:r>
            <a:r>
              <a:rPr sz="2400" dirty="0">
                <a:sym typeface="+mn-ea"/>
              </a:rPr>
              <a:t>as</a:t>
            </a:r>
            <a:r>
              <a:rPr sz="2400" spc="-30" dirty="0">
                <a:sym typeface="+mn-ea"/>
              </a:rPr>
              <a:t> </a:t>
            </a:r>
            <a:r>
              <a:rPr sz="2400" spc="-50" dirty="0">
                <a:sym typeface="+mn-ea"/>
              </a:rPr>
              <a:t>a </a:t>
            </a:r>
            <a:r>
              <a:rPr sz="2400" dirty="0">
                <a:sym typeface="+mn-ea"/>
              </a:rPr>
              <a:t>saturating</a:t>
            </a:r>
            <a:r>
              <a:rPr sz="2400" spc="-30" dirty="0">
                <a:sym typeface="+mn-ea"/>
              </a:rPr>
              <a:t> </a:t>
            </a:r>
            <a:r>
              <a:rPr sz="2400" dirty="0">
                <a:sym typeface="+mn-ea"/>
              </a:rPr>
              <a:t>“firing</a:t>
            </a:r>
            <a:r>
              <a:rPr sz="2400" spc="-20" dirty="0">
                <a:sym typeface="+mn-ea"/>
              </a:rPr>
              <a:t> </a:t>
            </a:r>
            <a:r>
              <a:rPr sz="2400" dirty="0">
                <a:sym typeface="+mn-ea"/>
              </a:rPr>
              <a:t>rate”</a:t>
            </a:r>
            <a:r>
              <a:rPr sz="2400" spc="-20" dirty="0">
                <a:sym typeface="+mn-ea"/>
              </a:rPr>
              <a:t> </a:t>
            </a:r>
            <a:r>
              <a:rPr sz="2400" dirty="0">
                <a:sym typeface="+mn-ea"/>
              </a:rPr>
              <a:t>of</a:t>
            </a:r>
            <a:r>
              <a:rPr sz="2400" spc="-20" dirty="0">
                <a:sym typeface="+mn-ea"/>
              </a:rPr>
              <a:t> </a:t>
            </a:r>
            <a:r>
              <a:rPr sz="2400" dirty="0">
                <a:sym typeface="+mn-ea"/>
              </a:rPr>
              <a:t>a</a:t>
            </a:r>
            <a:r>
              <a:rPr sz="2400" spc="-20" dirty="0">
                <a:sym typeface="+mn-ea"/>
              </a:rPr>
              <a:t> </a:t>
            </a:r>
            <a:r>
              <a:rPr sz="2400" spc="-10" dirty="0">
                <a:sym typeface="+mn-ea"/>
              </a:rPr>
              <a:t>neuron</a:t>
            </a:r>
            <a:endParaRPr lang="en-US" sz="2400" spc="-10" dirty="0">
              <a:sym typeface="+mn-ea"/>
            </a:endParaRPr>
          </a:p>
        </p:txBody>
      </p:sp>
      <p:pic>
        <p:nvPicPr>
          <p:cNvPr id="21" name="object 4"/>
          <p:cNvPicPr/>
          <p:nvPr>
            <p:custDataLst>
              <p:tags r:id="rId4"/>
            </p:custDataLst>
          </p:nvPr>
        </p:nvPicPr>
        <p:blipFill>
          <a:blip r:embed="rId5" cstate="print"/>
          <a:stretch>
            <a:fillRect/>
          </a:stretch>
        </p:blipFill>
        <p:spPr>
          <a:xfrm>
            <a:off x="1219240" y="4876915"/>
            <a:ext cx="2673085" cy="4527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a:cs typeface="Arial" panose="020B0604020202020204"/>
              </a:rPr>
              <a:t>Backprop</a:t>
            </a:r>
            <a:r>
              <a:rPr lang="en-US" spc="-30" dirty="0">
                <a:latin typeface="Arial" panose="020B0604020202020204"/>
                <a:cs typeface="Arial" panose="020B0604020202020204"/>
              </a:rPr>
              <a:t> </a:t>
            </a:r>
            <a:r>
              <a:rPr lang="en-US" dirty="0">
                <a:latin typeface="Arial" panose="020B0604020202020204"/>
                <a:cs typeface="Arial" panose="020B0604020202020204"/>
              </a:rPr>
              <a:t>with</a:t>
            </a:r>
            <a:r>
              <a:rPr lang="en-US" spc="-30" dirty="0">
                <a:latin typeface="Arial" panose="020B0604020202020204"/>
                <a:cs typeface="Arial" panose="020B0604020202020204"/>
              </a:rPr>
              <a:t> </a:t>
            </a:r>
            <a:r>
              <a:rPr lang="en-US" spc="-10" dirty="0">
                <a:latin typeface="Arial" panose="020B0604020202020204"/>
                <a:cs typeface="Arial" panose="020B0604020202020204"/>
              </a:rPr>
              <a:t>Vectors</a:t>
            </a:r>
            <a:endParaRPr lang="en-US" dirty="0"/>
          </a:p>
        </p:txBody>
      </p:sp>
      <p:grpSp>
        <p:nvGrpSpPr>
          <p:cNvPr id="34" name="Group 33"/>
          <p:cNvGrpSpPr/>
          <p:nvPr/>
        </p:nvGrpSpPr>
        <p:grpSpPr>
          <a:xfrm>
            <a:off x="1616967" y="1828800"/>
            <a:ext cx="8958065" cy="3730890"/>
            <a:chOff x="1525254" y="2001635"/>
            <a:chExt cx="8958065" cy="3730890"/>
          </a:xfrm>
        </p:grpSpPr>
        <p:grpSp>
          <p:nvGrpSpPr>
            <p:cNvPr id="3" name="object 2"/>
            <p:cNvGrpSpPr/>
            <p:nvPr/>
          </p:nvGrpSpPr>
          <p:grpSpPr>
            <a:xfrm>
              <a:off x="4773005" y="2204285"/>
              <a:ext cx="2997835" cy="2997835"/>
              <a:chOff x="3271475" y="848725"/>
              <a:chExt cx="2997835" cy="2997835"/>
            </a:xfrm>
          </p:grpSpPr>
          <p:sp>
            <p:nvSpPr>
              <p:cNvPr id="4" name="object 3"/>
              <p:cNvSpPr/>
              <p:nvPr/>
            </p:nvSpPr>
            <p:spPr>
              <a:xfrm>
                <a:off x="3281000" y="858250"/>
                <a:ext cx="2978785" cy="2978785"/>
              </a:xfrm>
              <a:custGeom>
                <a:avLst/>
                <a:gdLst/>
                <a:ahLst/>
                <a:cxnLst/>
                <a:rect l="l" t="t" r="r" b="b"/>
                <a:pathLst>
                  <a:path w="2978785" h="2978785">
                    <a:moveTo>
                      <a:pt x="1489349" y="2978699"/>
                    </a:move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close/>
                  </a:path>
                </a:pathLst>
              </a:custGeom>
              <a:solidFill>
                <a:srgbClr val="F3F3F3"/>
              </a:solidFill>
            </p:spPr>
            <p:txBody>
              <a:bodyPr wrap="square" lIns="0" tIns="0" rIns="0" bIns="0" rtlCol="0"/>
              <a:lstStyle/>
              <a:p/>
            </p:txBody>
          </p:sp>
          <p:sp>
            <p:nvSpPr>
              <p:cNvPr id="5" name="object 4"/>
              <p:cNvSpPr/>
              <p:nvPr/>
            </p:nvSpPr>
            <p:spPr>
              <a:xfrm>
                <a:off x="3281000" y="858250"/>
                <a:ext cx="2978785" cy="2978785"/>
              </a:xfrm>
              <a:custGeom>
                <a:avLst/>
                <a:gdLst/>
                <a:ahLst/>
                <a:cxnLst/>
                <a:rect l="l" t="t" r="r" b="b"/>
                <a:pathLst>
                  <a:path w="2978785" h="2978785">
                    <a:moveTo>
                      <a:pt x="0" y="1489349"/>
                    </a:move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close/>
                  </a:path>
                </a:pathLst>
              </a:custGeom>
              <a:ln w="19049">
                <a:solidFill>
                  <a:srgbClr val="595959"/>
                </a:solidFill>
              </a:ln>
            </p:spPr>
            <p:txBody>
              <a:bodyPr wrap="square" lIns="0" tIns="0" rIns="0" bIns="0" rtlCol="0"/>
              <a:lstStyle/>
              <a:p/>
            </p:txBody>
          </p:sp>
        </p:grpSp>
        <p:sp>
          <p:nvSpPr>
            <p:cNvPr id="6" name="object 5"/>
            <p:cNvSpPr txBox="1"/>
            <p:nvPr/>
          </p:nvSpPr>
          <p:spPr>
            <a:xfrm>
              <a:off x="6174497" y="3300316"/>
              <a:ext cx="194945" cy="756920"/>
            </a:xfrm>
            <a:prstGeom prst="rect">
              <a:avLst/>
            </a:prstGeom>
          </p:spPr>
          <p:txBody>
            <a:bodyPr vert="horz" wrap="square" lIns="0" tIns="12700" rIns="0" bIns="0" rtlCol="0">
              <a:spAutoFit/>
            </a:bodyPr>
            <a:lstStyle/>
            <a:p>
              <a:pPr marL="12700">
                <a:lnSpc>
                  <a:spcPct val="100000"/>
                </a:lnSpc>
                <a:spcBef>
                  <a:spcPts val="100"/>
                </a:spcBef>
              </a:pPr>
              <a:r>
                <a:rPr sz="4800" dirty="0">
                  <a:latin typeface="Arial" panose="020B0604020202020204"/>
                  <a:cs typeface="Arial" panose="020B0604020202020204"/>
                </a:rPr>
                <a:t>f</a:t>
              </a:r>
              <a:endParaRPr sz="4800">
                <a:latin typeface="Arial" panose="020B0604020202020204"/>
                <a:cs typeface="Arial" panose="020B0604020202020204"/>
              </a:endParaRPr>
            </a:p>
          </p:txBody>
        </p:sp>
        <p:grpSp>
          <p:nvGrpSpPr>
            <p:cNvPr id="7" name="object 6"/>
            <p:cNvGrpSpPr/>
            <p:nvPr/>
          </p:nvGrpSpPr>
          <p:grpSpPr>
            <a:xfrm>
              <a:off x="2489154" y="4106823"/>
              <a:ext cx="2163445" cy="556260"/>
              <a:chOff x="987624" y="2751263"/>
              <a:chExt cx="2163445" cy="556260"/>
            </a:xfrm>
          </p:grpSpPr>
          <p:sp>
            <p:nvSpPr>
              <p:cNvPr id="8" name="object 7"/>
              <p:cNvSpPr/>
              <p:nvPr/>
            </p:nvSpPr>
            <p:spPr>
              <a:xfrm>
                <a:off x="997149" y="2791345"/>
                <a:ext cx="2060575" cy="506730"/>
              </a:xfrm>
              <a:custGeom>
                <a:avLst/>
                <a:gdLst/>
                <a:ahLst/>
                <a:cxnLst/>
                <a:rect l="l" t="t" r="r" b="b"/>
                <a:pathLst>
                  <a:path w="2060575" h="506729">
                    <a:moveTo>
                      <a:pt x="0" y="506129"/>
                    </a:moveTo>
                    <a:lnTo>
                      <a:pt x="2060100" y="0"/>
                    </a:lnTo>
                  </a:path>
                </a:pathLst>
              </a:custGeom>
              <a:ln w="19049">
                <a:solidFill>
                  <a:srgbClr val="37761C"/>
                </a:solidFill>
              </a:ln>
            </p:spPr>
            <p:txBody>
              <a:bodyPr wrap="square" lIns="0" tIns="0" rIns="0" bIns="0" rtlCol="0"/>
              <a:lstStyle/>
              <a:p/>
            </p:txBody>
          </p:sp>
          <p:pic>
            <p:nvPicPr>
              <p:cNvPr id="9" name="object 8"/>
              <p:cNvPicPr/>
              <p:nvPr/>
            </p:nvPicPr>
            <p:blipFill>
              <a:blip r:embed="rId1" cstate="print"/>
              <a:stretch>
                <a:fillRect/>
              </a:stretch>
            </p:blipFill>
            <p:spPr>
              <a:xfrm>
                <a:off x="3040218" y="2751263"/>
                <a:ext cx="110511" cy="80163"/>
              </a:xfrm>
              <a:prstGeom prst="rect">
                <a:avLst/>
              </a:prstGeom>
            </p:spPr>
          </p:pic>
        </p:grpSp>
        <p:grpSp>
          <p:nvGrpSpPr>
            <p:cNvPr id="10" name="object 9"/>
            <p:cNvGrpSpPr/>
            <p:nvPr/>
          </p:nvGrpSpPr>
          <p:grpSpPr>
            <a:xfrm>
              <a:off x="2667000" y="2362200"/>
              <a:ext cx="7455534" cy="2396490"/>
              <a:chOff x="1165470" y="1006640"/>
              <a:chExt cx="7455534" cy="2396490"/>
            </a:xfrm>
          </p:grpSpPr>
          <p:sp>
            <p:nvSpPr>
              <p:cNvPr id="11" name="object 10"/>
              <p:cNvSpPr/>
              <p:nvPr/>
            </p:nvSpPr>
            <p:spPr>
              <a:xfrm>
                <a:off x="1174995" y="1016165"/>
                <a:ext cx="2066925" cy="615950"/>
              </a:xfrm>
              <a:custGeom>
                <a:avLst/>
                <a:gdLst/>
                <a:ahLst/>
                <a:cxnLst/>
                <a:rect l="l" t="t" r="r" b="b"/>
                <a:pathLst>
                  <a:path w="2066925" h="615950">
                    <a:moveTo>
                      <a:pt x="0" y="0"/>
                    </a:moveTo>
                    <a:lnTo>
                      <a:pt x="2066362" y="615948"/>
                    </a:lnTo>
                  </a:path>
                </a:pathLst>
              </a:custGeom>
              <a:ln w="19049">
                <a:solidFill>
                  <a:srgbClr val="37761C"/>
                </a:solidFill>
              </a:ln>
            </p:spPr>
            <p:txBody>
              <a:bodyPr wrap="square" lIns="0" tIns="0" rIns="0" bIns="0" rtlCol="0"/>
              <a:lstStyle/>
              <a:p/>
            </p:txBody>
          </p:sp>
          <p:pic>
            <p:nvPicPr>
              <p:cNvPr id="12" name="object 11"/>
              <p:cNvPicPr/>
              <p:nvPr/>
            </p:nvPicPr>
            <p:blipFill>
              <a:blip r:embed="rId2" cstate="print"/>
              <a:stretch>
                <a:fillRect/>
              </a:stretch>
            </p:blipFill>
            <p:spPr>
              <a:xfrm>
                <a:off x="3222844" y="1592434"/>
                <a:ext cx="110886" cy="79358"/>
              </a:xfrm>
              <a:prstGeom prst="rect">
                <a:avLst/>
              </a:prstGeom>
            </p:spPr>
          </p:pic>
          <p:sp>
            <p:nvSpPr>
              <p:cNvPr id="13" name="object 12"/>
              <p:cNvSpPr/>
              <p:nvPr/>
            </p:nvSpPr>
            <p:spPr>
              <a:xfrm>
                <a:off x="6259700" y="23476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p:txBody>
          </p:sp>
          <p:pic>
            <p:nvPicPr>
              <p:cNvPr id="14" name="object 13"/>
              <p:cNvPicPr/>
              <p:nvPr/>
            </p:nvPicPr>
            <p:blipFill>
              <a:blip r:embed="rId3" cstate="print"/>
              <a:stretch>
                <a:fillRect/>
              </a:stretch>
            </p:blipFill>
            <p:spPr>
              <a:xfrm>
                <a:off x="8410175" y="2306609"/>
                <a:ext cx="105500" cy="81980"/>
              </a:xfrm>
              <a:prstGeom prst="rect">
                <a:avLst/>
              </a:prstGeom>
            </p:spPr>
          </p:pic>
          <p:pic>
            <p:nvPicPr>
              <p:cNvPr id="15" name="object 14"/>
              <p:cNvPicPr/>
              <p:nvPr/>
            </p:nvPicPr>
            <p:blipFill>
              <a:blip r:embed="rId4" cstate="print"/>
              <a:stretch>
                <a:fillRect/>
              </a:stretch>
            </p:blipFill>
            <p:spPr>
              <a:xfrm>
                <a:off x="7474538" y="1758700"/>
                <a:ext cx="304799" cy="304799"/>
              </a:xfrm>
              <a:prstGeom prst="rect">
                <a:avLst/>
              </a:prstGeom>
            </p:spPr>
          </p:pic>
          <p:sp>
            <p:nvSpPr>
              <p:cNvPr id="16" name="object 15"/>
              <p:cNvSpPr/>
              <p:nvPr/>
            </p:nvSpPr>
            <p:spPr>
              <a:xfrm>
                <a:off x="7465013" y="1749175"/>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p:txBody>
          </p:sp>
          <p:sp>
            <p:nvSpPr>
              <p:cNvPr id="17" name="object 16"/>
              <p:cNvSpPr/>
              <p:nvPr/>
            </p:nvSpPr>
            <p:spPr>
              <a:xfrm>
                <a:off x="6509212" y="2586025"/>
                <a:ext cx="2112010" cy="0"/>
              </a:xfrm>
              <a:custGeom>
                <a:avLst/>
                <a:gdLst/>
                <a:ahLst/>
                <a:cxnLst/>
                <a:rect l="l" t="t" r="r" b="b"/>
                <a:pathLst>
                  <a:path w="2112009">
                    <a:moveTo>
                      <a:pt x="2111700" y="0"/>
                    </a:moveTo>
                    <a:lnTo>
                      <a:pt x="0" y="0"/>
                    </a:lnTo>
                  </a:path>
                </a:pathLst>
              </a:custGeom>
              <a:ln w="19049">
                <a:solidFill>
                  <a:srgbClr val="FF0000"/>
                </a:solidFill>
              </a:ln>
            </p:spPr>
            <p:txBody>
              <a:bodyPr wrap="square" lIns="0" tIns="0" rIns="0" bIns="0" rtlCol="0"/>
              <a:lstStyle/>
              <a:p/>
            </p:txBody>
          </p:sp>
          <p:pic>
            <p:nvPicPr>
              <p:cNvPr id="18" name="object 17"/>
              <p:cNvPicPr/>
              <p:nvPr/>
            </p:nvPicPr>
            <p:blipFill>
              <a:blip r:embed="rId5" cstate="print"/>
              <a:stretch>
                <a:fillRect/>
              </a:stretch>
            </p:blipFill>
            <p:spPr>
              <a:xfrm>
                <a:off x="6413236" y="2545034"/>
                <a:ext cx="105500" cy="81980"/>
              </a:xfrm>
              <a:prstGeom prst="rect">
                <a:avLst/>
              </a:prstGeom>
            </p:spPr>
          </p:pic>
          <p:pic>
            <p:nvPicPr>
              <p:cNvPr id="19" name="object 18"/>
              <p:cNvPicPr/>
              <p:nvPr/>
            </p:nvPicPr>
            <p:blipFill>
              <a:blip r:embed="rId6" cstate="print"/>
              <a:stretch>
                <a:fillRect/>
              </a:stretch>
            </p:blipFill>
            <p:spPr>
              <a:xfrm>
                <a:off x="7393588" y="2707588"/>
                <a:ext cx="514349" cy="676274"/>
              </a:xfrm>
              <a:prstGeom prst="rect">
                <a:avLst/>
              </a:prstGeom>
            </p:spPr>
          </p:pic>
          <p:sp>
            <p:nvSpPr>
              <p:cNvPr id="20" name="object 19"/>
              <p:cNvSpPr/>
              <p:nvPr/>
            </p:nvSpPr>
            <p:spPr>
              <a:xfrm>
                <a:off x="7384063" y="2698062"/>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p:txBody>
          </p:sp>
        </p:grpSp>
        <p:grpSp>
          <p:nvGrpSpPr>
            <p:cNvPr id="21" name="object 20"/>
            <p:cNvGrpSpPr/>
            <p:nvPr/>
          </p:nvGrpSpPr>
          <p:grpSpPr>
            <a:xfrm>
              <a:off x="2192012" y="2210950"/>
              <a:ext cx="390525" cy="342900"/>
              <a:chOff x="690482" y="855390"/>
              <a:chExt cx="390525" cy="342900"/>
            </a:xfrm>
          </p:grpSpPr>
          <p:pic>
            <p:nvPicPr>
              <p:cNvPr id="22" name="object 21"/>
              <p:cNvPicPr/>
              <p:nvPr/>
            </p:nvPicPr>
            <p:blipFill>
              <a:blip r:embed="rId7" cstate="print"/>
              <a:stretch>
                <a:fillRect/>
              </a:stretch>
            </p:blipFill>
            <p:spPr>
              <a:xfrm>
                <a:off x="709533" y="874440"/>
                <a:ext cx="304799" cy="304799"/>
              </a:xfrm>
              <a:prstGeom prst="rect">
                <a:avLst/>
              </a:prstGeom>
            </p:spPr>
          </p:pic>
          <p:sp>
            <p:nvSpPr>
              <p:cNvPr id="23" name="object 22"/>
              <p:cNvSpPr/>
              <p:nvPr/>
            </p:nvSpPr>
            <p:spPr>
              <a:xfrm>
                <a:off x="700007" y="864915"/>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p:txBody>
          </p:sp>
        </p:grpSp>
        <p:grpSp>
          <p:nvGrpSpPr>
            <p:cNvPr id="24" name="object 23"/>
            <p:cNvGrpSpPr/>
            <p:nvPr/>
          </p:nvGrpSpPr>
          <p:grpSpPr>
            <a:xfrm>
              <a:off x="2089932" y="4423236"/>
              <a:ext cx="333375" cy="400050"/>
              <a:chOff x="588402" y="3067676"/>
              <a:chExt cx="333375" cy="400050"/>
            </a:xfrm>
          </p:grpSpPr>
          <p:pic>
            <p:nvPicPr>
              <p:cNvPr id="25" name="object 24"/>
              <p:cNvPicPr/>
              <p:nvPr/>
            </p:nvPicPr>
            <p:blipFill>
              <a:blip r:embed="rId8" cstate="print"/>
              <a:stretch>
                <a:fillRect/>
              </a:stretch>
            </p:blipFill>
            <p:spPr>
              <a:xfrm>
                <a:off x="607452" y="3086727"/>
                <a:ext cx="295274" cy="361949"/>
              </a:xfrm>
              <a:prstGeom prst="rect">
                <a:avLst/>
              </a:prstGeom>
            </p:spPr>
          </p:pic>
          <p:sp>
            <p:nvSpPr>
              <p:cNvPr id="26" name="object 25"/>
              <p:cNvSpPr/>
              <p:nvPr/>
            </p:nvSpPr>
            <p:spPr>
              <a:xfrm>
                <a:off x="597927" y="3077201"/>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p:txBody>
          </p:sp>
        </p:grpSp>
        <p:sp>
          <p:nvSpPr>
            <p:cNvPr id="27" name="object 26"/>
            <p:cNvSpPr txBox="1"/>
            <p:nvPr/>
          </p:nvSpPr>
          <p:spPr>
            <a:xfrm>
              <a:off x="1639630" y="2008585"/>
              <a:ext cx="1007110" cy="769620"/>
            </a:xfrm>
            <a:prstGeom prst="rect">
              <a:avLst/>
            </a:prstGeom>
            <a:ln w="19049">
              <a:solidFill>
                <a:srgbClr val="0000FF"/>
              </a:solidFill>
            </a:ln>
          </p:spPr>
          <p:txBody>
            <a:bodyPr vert="horz" wrap="square" lIns="0" tIns="182880" rIns="0" bIns="0" rtlCol="0">
              <a:spAutoFit/>
            </a:bodyPr>
            <a:lstStyle/>
            <a:p>
              <a:pPr marL="39370">
                <a:lnSpc>
                  <a:spcPct val="100000"/>
                </a:lnSpc>
                <a:spcBef>
                  <a:spcPts val="1440"/>
                </a:spcBef>
              </a:pP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x</a:t>
              </a:r>
              <a:endParaRPr sz="2550" baseline="-33000">
                <a:latin typeface="Arial" panose="020B0604020202020204"/>
                <a:cs typeface="Arial" panose="020B0604020202020204"/>
              </a:endParaRPr>
            </a:p>
          </p:txBody>
        </p:sp>
        <p:sp>
          <p:nvSpPr>
            <p:cNvPr id="28" name="object 27"/>
            <p:cNvSpPr txBox="1"/>
            <p:nvPr/>
          </p:nvSpPr>
          <p:spPr>
            <a:xfrm>
              <a:off x="1525254" y="4248759"/>
              <a:ext cx="954405" cy="648970"/>
            </a:xfrm>
            <a:prstGeom prst="rect">
              <a:avLst/>
            </a:prstGeom>
            <a:ln w="19049">
              <a:solidFill>
                <a:srgbClr val="0000FF"/>
              </a:solidFill>
            </a:ln>
          </p:spPr>
          <p:txBody>
            <a:bodyPr vert="horz" wrap="square" lIns="0" tIns="144145" rIns="0" bIns="0" rtlCol="0">
              <a:spAutoFit/>
            </a:bodyPr>
            <a:lstStyle/>
            <a:p>
              <a:pPr marL="109220">
                <a:lnSpc>
                  <a:spcPct val="100000"/>
                </a:lnSpc>
                <a:spcBef>
                  <a:spcPts val="1135"/>
                </a:spcBef>
              </a:pP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y</a:t>
              </a:r>
              <a:endParaRPr sz="2550" baseline="-33000">
                <a:latin typeface="Arial" panose="020B0604020202020204"/>
                <a:cs typeface="Arial" panose="020B0604020202020204"/>
              </a:endParaRPr>
            </a:p>
          </p:txBody>
        </p:sp>
        <p:sp>
          <p:nvSpPr>
            <p:cNvPr id="29" name="object 28"/>
            <p:cNvSpPr txBox="1"/>
            <p:nvPr/>
          </p:nvSpPr>
          <p:spPr>
            <a:xfrm>
              <a:off x="8806105" y="2881909"/>
              <a:ext cx="1245235" cy="769620"/>
            </a:xfrm>
            <a:prstGeom prst="rect">
              <a:avLst/>
            </a:prstGeom>
            <a:ln w="19049">
              <a:solidFill>
                <a:srgbClr val="0000FF"/>
              </a:solidFill>
            </a:ln>
          </p:spPr>
          <p:txBody>
            <a:bodyPr vert="horz" wrap="square" lIns="0" tIns="156845" rIns="0" bIns="0" rtlCol="0">
              <a:spAutoFit/>
            </a:bodyPr>
            <a:lstStyle/>
            <a:p>
              <a:pPr marL="655955">
                <a:lnSpc>
                  <a:spcPct val="100000"/>
                </a:lnSpc>
                <a:spcBef>
                  <a:spcPts val="1235"/>
                </a:spcBef>
              </a:pP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z</a:t>
              </a:r>
              <a:endParaRPr sz="2550" baseline="-33000">
                <a:latin typeface="Arial" panose="020B0604020202020204"/>
                <a:cs typeface="Arial" panose="020B0604020202020204"/>
              </a:endParaRPr>
            </a:p>
          </p:txBody>
        </p:sp>
        <p:sp>
          <p:nvSpPr>
            <p:cNvPr id="30" name="object 29"/>
            <p:cNvSpPr txBox="1"/>
            <p:nvPr/>
          </p:nvSpPr>
          <p:spPr>
            <a:xfrm>
              <a:off x="8759304" y="3990448"/>
              <a:ext cx="1339215" cy="822325"/>
            </a:xfrm>
            <a:prstGeom prst="rect">
              <a:avLst/>
            </a:prstGeom>
            <a:ln w="19049">
              <a:solidFill>
                <a:srgbClr val="0000FF"/>
              </a:solidFill>
            </a:ln>
          </p:spPr>
          <p:txBody>
            <a:bodyPr vert="horz" wrap="square" lIns="0" tIns="256540" rIns="0" bIns="0" rtlCol="0">
              <a:spAutoFit/>
            </a:bodyPr>
            <a:lstStyle/>
            <a:p>
              <a:pPr marL="828675">
                <a:lnSpc>
                  <a:spcPct val="100000"/>
                </a:lnSpc>
                <a:spcBef>
                  <a:spcPts val="2020"/>
                </a:spcBef>
              </a:pP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z</a:t>
              </a:r>
              <a:endParaRPr sz="2550" baseline="-33000">
                <a:latin typeface="Arial" panose="020B0604020202020204"/>
                <a:cs typeface="Arial" panose="020B0604020202020204"/>
              </a:endParaRPr>
            </a:p>
          </p:txBody>
        </p:sp>
        <p:sp>
          <p:nvSpPr>
            <p:cNvPr id="31" name="object 30"/>
            <p:cNvSpPr txBox="1"/>
            <p:nvPr/>
          </p:nvSpPr>
          <p:spPr>
            <a:xfrm>
              <a:off x="8222805" y="2001635"/>
              <a:ext cx="2226310" cy="590550"/>
            </a:xfrm>
            <a:prstGeom prst="rect">
              <a:avLst/>
            </a:prstGeom>
            <a:ln w="19049">
              <a:solidFill>
                <a:srgbClr val="0000FF"/>
              </a:solidFill>
            </a:ln>
          </p:spPr>
          <p:txBody>
            <a:bodyPr vert="horz" wrap="square" lIns="0" tIns="148590" rIns="0" bIns="0" rtlCol="0">
              <a:spAutoFit/>
            </a:bodyPr>
            <a:lstStyle/>
            <a:p>
              <a:pPr marL="85725">
                <a:lnSpc>
                  <a:spcPct val="100000"/>
                </a:lnSpc>
                <a:spcBef>
                  <a:spcPts val="1170"/>
                </a:spcBef>
              </a:pPr>
              <a:r>
                <a:rPr sz="1800" dirty="0">
                  <a:solidFill>
                    <a:srgbClr val="0000FF"/>
                  </a:solidFill>
                  <a:latin typeface="Arial" panose="020B0604020202020204"/>
                  <a:cs typeface="Arial" panose="020B0604020202020204"/>
                </a:rPr>
                <a:t>Loss</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L</a:t>
              </a:r>
              <a:r>
                <a:rPr sz="1800" spc="-7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still</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a</a:t>
              </a:r>
              <a:r>
                <a:rPr sz="1800" spc="-10" dirty="0">
                  <a:solidFill>
                    <a:srgbClr val="0000FF"/>
                  </a:solidFill>
                  <a:latin typeface="Arial" panose="020B0604020202020204"/>
                  <a:cs typeface="Arial" panose="020B0604020202020204"/>
                </a:rPr>
                <a:t> scalar!</a:t>
              </a:r>
              <a:endParaRPr sz="1800">
                <a:latin typeface="Arial" panose="020B0604020202020204"/>
                <a:cs typeface="Arial" panose="020B0604020202020204"/>
              </a:endParaRPr>
            </a:p>
          </p:txBody>
        </p:sp>
        <p:sp>
          <p:nvSpPr>
            <p:cNvPr id="32" name="object 31"/>
            <p:cNvSpPr txBox="1"/>
            <p:nvPr/>
          </p:nvSpPr>
          <p:spPr>
            <a:xfrm>
              <a:off x="7702654" y="4813681"/>
              <a:ext cx="2780665" cy="918844"/>
            </a:xfrm>
            <a:prstGeom prst="rect">
              <a:avLst/>
            </a:prstGeom>
          </p:spPr>
          <p:txBody>
            <a:bodyPr vert="horz" wrap="square" lIns="0" tIns="29845" rIns="0" bIns="0" rtlCol="0">
              <a:spAutoFit/>
            </a:bodyPr>
            <a:lstStyle/>
            <a:p>
              <a:pPr marL="12700" marR="5080" indent="521970">
                <a:lnSpc>
                  <a:spcPct val="106000"/>
                </a:lnSpc>
                <a:spcBef>
                  <a:spcPts val="235"/>
                </a:spcBef>
              </a:pPr>
              <a:r>
                <a:rPr sz="1800" dirty="0">
                  <a:solidFill>
                    <a:srgbClr val="FF0000"/>
                  </a:solidFill>
                  <a:latin typeface="Arial" panose="020B0604020202020204"/>
                  <a:cs typeface="Arial" panose="020B0604020202020204"/>
                </a:rPr>
                <a:t>“Upstream</a:t>
              </a:r>
              <a:r>
                <a:rPr sz="1800" spc="-10" dirty="0">
                  <a:solidFill>
                    <a:srgbClr val="FF0000"/>
                  </a:solidFill>
                  <a:latin typeface="Arial" panose="020B0604020202020204"/>
                  <a:cs typeface="Arial" panose="020B0604020202020204"/>
                </a:rPr>
                <a:t> gradient” </a:t>
              </a:r>
              <a:r>
                <a:rPr sz="1800" dirty="0">
                  <a:solidFill>
                    <a:srgbClr val="0000FF"/>
                  </a:solidFill>
                  <a:latin typeface="Arial" panose="020B0604020202020204"/>
                  <a:cs typeface="Arial" panose="020B0604020202020204"/>
                </a:rPr>
                <a:t>For</a:t>
              </a:r>
              <a:r>
                <a:rPr sz="1800" spc="-3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each</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element</a:t>
              </a:r>
              <a:r>
                <a:rPr sz="1800" spc="-2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of</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z,</a:t>
              </a:r>
              <a:r>
                <a:rPr sz="1800" spc="-15" dirty="0">
                  <a:solidFill>
                    <a:srgbClr val="0000FF"/>
                  </a:solidFill>
                  <a:latin typeface="Arial" panose="020B0604020202020204"/>
                  <a:cs typeface="Arial" panose="020B0604020202020204"/>
                </a:rPr>
                <a:t> </a:t>
              </a:r>
              <a:r>
                <a:rPr sz="1800" spc="-25" dirty="0">
                  <a:solidFill>
                    <a:srgbClr val="0000FF"/>
                  </a:solidFill>
                  <a:latin typeface="Arial" panose="020B0604020202020204"/>
                  <a:cs typeface="Arial" panose="020B0604020202020204"/>
                </a:rPr>
                <a:t>how </a:t>
              </a:r>
              <a:r>
                <a:rPr sz="1800" dirty="0">
                  <a:solidFill>
                    <a:srgbClr val="0000FF"/>
                  </a:solidFill>
                  <a:latin typeface="Arial" panose="020B0604020202020204"/>
                  <a:cs typeface="Arial" panose="020B0604020202020204"/>
                </a:rPr>
                <a:t>much</a:t>
              </a:r>
              <a:r>
                <a:rPr sz="1800" spc="-2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does</a:t>
              </a:r>
              <a:r>
                <a:rPr sz="1800" spc="-2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it</a:t>
              </a:r>
              <a:r>
                <a:rPr sz="1800" spc="-2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influence</a:t>
              </a:r>
              <a:r>
                <a:rPr sz="1800" spc="-20" dirty="0">
                  <a:solidFill>
                    <a:srgbClr val="0000FF"/>
                  </a:solidFill>
                  <a:latin typeface="Arial" panose="020B0604020202020204"/>
                  <a:cs typeface="Arial" panose="020B0604020202020204"/>
                </a:rPr>
                <a:t> </a:t>
              </a:r>
              <a:r>
                <a:rPr sz="1800" spc="-25" dirty="0">
                  <a:solidFill>
                    <a:srgbClr val="0000FF"/>
                  </a:solidFill>
                  <a:latin typeface="Arial" panose="020B0604020202020204"/>
                  <a:cs typeface="Arial" panose="020B0604020202020204"/>
                </a:rPr>
                <a:t>L?</a:t>
              </a:r>
              <a:endParaRPr sz="1800">
                <a:latin typeface="Arial" panose="020B0604020202020204"/>
                <a:cs typeface="Arial" panose="020B0604020202020204"/>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a:cs typeface="Arial" panose="020B0604020202020204"/>
              </a:rPr>
              <a:t>Backprop</a:t>
            </a:r>
            <a:r>
              <a:rPr lang="en-US" spc="-30" dirty="0">
                <a:latin typeface="Arial" panose="020B0604020202020204"/>
                <a:cs typeface="Arial" panose="020B0604020202020204"/>
              </a:rPr>
              <a:t> </a:t>
            </a:r>
            <a:r>
              <a:rPr lang="en-US" dirty="0">
                <a:latin typeface="Arial" panose="020B0604020202020204"/>
                <a:cs typeface="Arial" panose="020B0604020202020204"/>
              </a:rPr>
              <a:t>with</a:t>
            </a:r>
            <a:r>
              <a:rPr lang="en-US" spc="-30" dirty="0">
                <a:latin typeface="Arial" panose="020B0604020202020204"/>
                <a:cs typeface="Arial" panose="020B0604020202020204"/>
              </a:rPr>
              <a:t> </a:t>
            </a:r>
            <a:r>
              <a:rPr lang="en-US" spc="-10" dirty="0">
                <a:latin typeface="Arial" panose="020B0604020202020204"/>
                <a:cs typeface="Arial" panose="020B0604020202020204"/>
              </a:rPr>
              <a:t>Vectors</a:t>
            </a:r>
            <a:endParaRPr lang="en-US" dirty="0"/>
          </a:p>
        </p:txBody>
      </p:sp>
      <p:grpSp>
        <p:nvGrpSpPr>
          <p:cNvPr id="47" name="Group 46"/>
          <p:cNvGrpSpPr/>
          <p:nvPr/>
        </p:nvGrpSpPr>
        <p:grpSpPr>
          <a:xfrm>
            <a:off x="1598678" y="1831710"/>
            <a:ext cx="8994644" cy="3730890"/>
            <a:chOff x="1514121" y="2077835"/>
            <a:chExt cx="8994644" cy="3730890"/>
          </a:xfrm>
        </p:grpSpPr>
        <p:grpSp>
          <p:nvGrpSpPr>
            <p:cNvPr id="3" name="object 2"/>
            <p:cNvGrpSpPr/>
            <p:nvPr/>
          </p:nvGrpSpPr>
          <p:grpSpPr>
            <a:xfrm>
              <a:off x="2968262" y="2280485"/>
              <a:ext cx="4828540" cy="3384550"/>
              <a:chOff x="1441286" y="848725"/>
              <a:chExt cx="4828540" cy="3384550"/>
            </a:xfrm>
          </p:grpSpPr>
          <p:pic>
            <p:nvPicPr>
              <p:cNvPr id="4" name="object 3"/>
              <p:cNvPicPr/>
              <p:nvPr/>
            </p:nvPicPr>
            <p:blipFill>
              <a:blip r:embed="rId1" cstate="print"/>
              <a:stretch>
                <a:fillRect/>
              </a:stretch>
            </p:blipFill>
            <p:spPr>
              <a:xfrm>
                <a:off x="1441286" y="3148871"/>
                <a:ext cx="1586198" cy="1084043"/>
              </a:xfrm>
              <a:prstGeom prst="rect">
                <a:avLst/>
              </a:prstGeom>
            </p:spPr>
          </p:pic>
          <p:sp>
            <p:nvSpPr>
              <p:cNvPr id="5" name="object 4"/>
              <p:cNvSpPr/>
              <p:nvPr/>
            </p:nvSpPr>
            <p:spPr>
              <a:xfrm>
                <a:off x="3281000" y="858250"/>
                <a:ext cx="2978785" cy="2978785"/>
              </a:xfrm>
              <a:custGeom>
                <a:avLst/>
                <a:gdLst/>
                <a:ahLst/>
                <a:cxnLst/>
                <a:rect l="l" t="t" r="r" b="b"/>
                <a:pathLst>
                  <a:path w="2978785" h="2978785">
                    <a:moveTo>
                      <a:pt x="1489349" y="2978699"/>
                    </a:move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close/>
                  </a:path>
                </a:pathLst>
              </a:custGeom>
              <a:solidFill>
                <a:srgbClr val="F3F3F3"/>
              </a:solidFill>
            </p:spPr>
            <p:txBody>
              <a:bodyPr wrap="square" lIns="0" tIns="0" rIns="0" bIns="0" rtlCol="0"/>
              <a:lstStyle/>
              <a:p/>
            </p:txBody>
          </p:sp>
          <p:sp>
            <p:nvSpPr>
              <p:cNvPr id="6" name="object 5"/>
              <p:cNvSpPr/>
              <p:nvPr/>
            </p:nvSpPr>
            <p:spPr>
              <a:xfrm>
                <a:off x="3281000" y="858250"/>
                <a:ext cx="2978785" cy="2978785"/>
              </a:xfrm>
              <a:custGeom>
                <a:avLst/>
                <a:gdLst/>
                <a:ahLst/>
                <a:cxnLst/>
                <a:rect l="l" t="t" r="r" b="b"/>
                <a:pathLst>
                  <a:path w="2978785" h="2978785">
                    <a:moveTo>
                      <a:pt x="0" y="1489349"/>
                    </a:move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close/>
                  </a:path>
                </a:pathLst>
              </a:custGeom>
              <a:ln w="19049">
                <a:solidFill>
                  <a:srgbClr val="595959"/>
                </a:solidFill>
              </a:ln>
            </p:spPr>
            <p:txBody>
              <a:bodyPr wrap="square" lIns="0" tIns="0" rIns="0" bIns="0" rtlCol="0"/>
              <a:lstStyle/>
              <a:p/>
            </p:txBody>
          </p:sp>
        </p:grpSp>
        <p:sp>
          <p:nvSpPr>
            <p:cNvPr id="7" name="object 6"/>
            <p:cNvSpPr txBox="1"/>
            <p:nvPr/>
          </p:nvSpPr>
          <p:spPr>
            <a:xfrm>
              <a:off x="6199943" y="3376516"/>
              <a:ext cx="194945" cy="756920"/>
            </a:xfrm>
            <a:prstGeom prst="rect">
              <a:avLst/>
            </a:prstGeom>
          </p:spPr>
          <p:txBody>
            <a:bodyPr vert="horz" wrap="square" lIns="0" tIns="12700" rIns="0" bIns="0" rtlCol="0">
              <a:spAutoFit/>
            </a:bodyPr>
            <a:lstStyle/>
            <a:p>
              <a:pPr marL="12700">
                <a:lnSpc>
                  <a:spcPct val="100000"/>
                </a:lnSpc>
                <a:spcBef>
                  <a:spcPts val="100"/>
                </a:spcBef>
              </a:pPr>
              <a:r>
                <a:rPr sz="4800" dirty="0">
                  <a:latin typeface="Arial" panose="020B0604020202020204"/>
                  <a:cs typeface="Arial" panose="020B0604020202020204"/>
                </a:rPr>
                <a:t>f</a:t>
              </a:r>
              <a:endParaRPr sz="4800">
                <a:latin typeface="Arial" panose="020B0604020202020204"/>
                <a:cs typeface="Arial" panose="020B0604020202020204"/>
              </a:endParaRPr>
            </a:p>
          </p:txBody>
        </p:sp>
        <p:grpSp>
          <p:nvGrpSpPr>
            <p:cNvPr id="8" name="object 7"/>
            <p:cNvGrpSpPr/>
            <p:nvPr/>
          </p:nvGrpSpPr>
          <p:grpSpPr>
            <a:xfrm>
              <a:off x="2217458" y="2287150"/>
              <a:ext cx="390525" cy="342900"/>
              <a:chOff x="690482" y="855390"/>
              <a:chExt cx="390525" cy="342900"/>
            </a:xfrm>
          </p:grpSpPr>
          <p:pic>
            <p:nvPicPr>
              <p:cNvPr id="9" name="object 8"/>
              <p:cNvPicPr/>
              <p:nvPr/>
            </p:nvPicPr>
            <p:blipFill>
              <a:blip r:embed="rId2" cstate="print"/>
              <a:stretch>
                <a:fillRect/>
              </a:stretch>
            </p:blipFill>
            <p:spPr>
              <a:xfrm>
                <a:off x="709533" y="874440"/>
                <a:ext cx="304799" cy="304799"/>
              </a:xfrm>
              <a:prstGeom prst="rect">
                <a:avLst/>
              </a:prstGeom>
            </p:spPr>
          </p:pic>
          <p:sp>
            <p:nvSpPr>
              <p:cNvPr id="10" name="object 9"/>
              <p:cNvSpPr/>
              <p:nvPr/>
            </p:nvSpPr>
            <p:spPr>
              <a:xfrm>
                <a:off x="700007" y="864915"/>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p:txBody>
          </p:sp>
        </p:grpSp>
        <p:grpSp>
          <p:nvGrpSpPr>
            <p:cNvPr id="11" name="object 10"/>
            <p:cNvGrpSpPr/>
            <p:nvPr/>
          </p:nvGrpSpPr>
          <p:grpSpPr>
            <a:xfrm>
              <a:off x="2514600" y="2438400"/>
              <a:ext cx="7633334" cy="3251200"/>
              <a:chOff x="987624" y="1006640"/>
              <a:chExt cx="7633334" cy="3251200"/>
            </a:xfrm>
          </p:grpSpPr>
          <p:sp>
            <p:nvSpPr>
              <p:cNvPr id="12" name="object 11"/>
              <p:cNvSpPr/>
              <p:nvPr/>
            </p:nvSpPr>
            <p:spPr>
              <a:xfrm>
                <a:off x="997149" y="2791345"/>
                <a:ext cx="2060575" cy="506730"/>
              </a:xfrm>
              <a:custGeom>
                <a:avLst/>
                <a:gdLst/>
                <a:ahLst/>
                <a:cxnLst/>
                <a:rect l="l" t="t" r="r" b="b"/>
                <a:pathLst>
                  <a:path w="2060575" h="506729">
                    <a:moveTo>
                      <a:pt x="0" y="506129"/>
                    </a:moveTo>
                    <a:lnTo>
                      <a:pt x="2060100" y="0"/>
                    </a:lnTo>
                  </a:path>
                </a:pathLst>
              </a:custGeom>
              <a:ln w="19049">
                <a:solidFill>
                  <a:srgbClr val="37761C"/>
                </a:solidFill>
              </a:ln>
            </p:spPr>
            <p:txBody>
              <a:bodyPr wrap="square" lIns="0" tIns="0" rIns="0" bIns="0" rtlCol="0"/>
              <a:lstStyle/>
              <a:p/>
            </p:txBody>
          </p:sp>
          <p:pic>
            <p:nvPicPr>
              <p:cNvPr id="13" name="object 12"/>
              <p:cNvPicPr/>
              <p:nvPr/>
            </p:nvPicPr>
            <p:blipFill>
              <a:blip r:embed="rId3" cstate="print"/>
              <a:stretch>
                <a:fillRect/>
              </a:stretch>
            </p:blipFill>
            <p:spPr>
              <a:xfrm>
                <a:off x="3040218" y="2751263"/>
                <a:ext cx="110511" cy="80163"/>
              </a:xfrm>
              <a:prstGeom prst="rect">
                <a:avLst/>
              </a:prstGeom>
            </p:spPr>
          </p:pic>
          <p:sp>
            <p:nvSpPr>
              <p:cNvPr id="14" name="object 13"/>
              <p:cNvSpPr/>
              <p:nvPr/>
            </p:nvSpPr>
            <p:spPr>
              <a:xfrm>
                <a:off x="1174994" y="1016165"/>
                <a:ext cx="2066925" cy="615950"/>
              </a:xfrm>
              <a:custGeom>
                <a:avLst/>
                <a:gdLst/>
                <a:ahLst/>
                <a:cxnLst/>
                <a:rect l="l" t="t" r="r" b="b"/>
                <a:pathLst>
                  <a:path w="2066925" h="615950">
                    <a:moveTo>
                      <a:pt x="0" y="0"/>
                    </a:moveTo>
                    <a:lnTo>
                      <a:pt x="2066362" y="615948"/>
                    </a:lnTo>
                  </a:path>
                </a:pathLst>
              </a:custGeom>
              <a:ln w="19049">
                <a:solidFill>
                  <a:srgbClr val="37761C"/>
                </a:solidFill>
              </a:ln>
            </p:spPr>
            <p:txBody>
              <a:bodyPr wrap="square" lIns="0" tIns="0" rIns="0" bIns="0" rtlCol="0"/>
              <a:lstStyle/>
              <a:p/>
            </p:txBody>
          </p:sp>
          <p:pic>
            <p:nvPicPr>
              <p:cNvPr id="15" name="object 14"/>
              <p:cNvPicPr/>
              <p:nvPr/>
            </p:nvPicPr>
            <p:blipFill>
              <a:blip r:embed="rId4" cstate="print"/>
              <a:stretch>
                <a:fillRect/>
              </a:stretch>
            </p:blipFill>
            <p:spPr>
              <a:xfrm>
                <a:off x="3222844" y="1592434"/>
                <a:ext cx="110886" cy="79358"/>
              </a:xfrm>
              <a:prstGeom prst="rect">
                <a:avLst/>
              </a:prstGeom>
            </p:spPr>
          </p:pic>
          <p:sp>
            <p:nvSpPr>
              <p:cNvPr id="16" name="object 15"/>
              <p:cNvSpPr/>
              <p:nvPr/>
            </p:nvSpPr>
            <p:spPr>
              <a:xfrm>
                <a:off x="6259700" y="23476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p:txBody>
          </p:sp>
          <p:pic>
            <p:nvPicPr>
              <p:cNvPr id="17" name="object 16"/>
              <p:cNvPicPr/>
              <p:nvPr/>
            </p:nvPicPr>
            <p:blipFill>
              <a:blip r:embed="rId5" cstate="print"/>
              <a:stretch>
                <a:fillRect/>
              </a:stretch>
            </p:blipFill>
            <p:spPr>
              <a:xfrm>
                <a:off x="8410175" y="2306609"/>
                <a:ext cx="105500" cy="81980"/>
              </a:xfrm>
              <a:prstGeom prst="rect">
                <a:avLst/>
              </a:prstGeom>
            </p:spPr>
          </p:pic>
          <p:pic>
            <p:nvPicPr>
              <p:cNvPr id="18" name="object 17"/>
              <p:cNvPicPr/>
              <p:nvPr/>
            </p:nvPicPr>
            <p:blipFill>
              <a:blip r:embed="rId6" cstate="print"/>
              <a:stretch>
                <a:fillRect/>
              </a:stretch>
            </p:blipFill>
            <p:spPr>
              <a:xfrm>
                <a:off x="7474538" y="1758700"/>
                <a:ext cx="304799" cy="304799"/>
              </a:xfrm>
              <a:prstGeom prst="rect">
                <a:avLst/>
              </a:prstGeom>
            </p:spPr>
          </p:pic>
          <p:sp>
            <p:nvSpPr>
              <p:cNvPr id="19" name="object 18"/>
              <p:cNvSpPr/>
              <p:nvPr/>
            </p:nvSpPr>
            <p:spPr>
              <a:xfrm>
                <a:off x="7465013" y="1749175"/>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p:txBody>
          </p:sp>
          <p:sp>
            <p:nvSpPr>
              <p:cNvPr id="20" name="object 19"/>
              <p:cNvSpPr/>
              <p:nvPr/>
            </p:nvSpPr>
            <p:spPr>
              <a:xfrm>
                <a:off x="6509213" y="2586025"/>
                <a:ext cx="2112010" cy="0"/>
              </a:xfrm>
              <a:custGeom>
                <a:avLst/>
                <a:gdLst/>
                <a:ahLst/>
                <a:cxnLst/>
                <a:rect l="l" t="t" r="r" b="b"/>
                <a:pathLst>
                  <a:path w="2112009">
                    <a:moveTo>
                      <a:pt x="2111700" y="0"/>
                    </a:moveTo>
                    <a:lnTo>
                      <a:pt x="0" y="0"/>
                    </a:lnTo>
                  </a:path>
                </a:pathLst>
              </a:custGeom>
              <a:ln w="19049">
                <a:solidFill>
                  <a:srgbClr val="FF0000"/>
                </a:solidFill>
              </a:ln>
            </p:spPr>
            <p:txBody>
              <a:bodyPr wrap="square" lIns="0" tIns="0" rIns="0" bIns="0" rtlCol="0"/>
              <a:lstStyle/>
              <a:p/>
            </p:txBody>
          </p:sp>
          <p:pic>
            <p:nvPicPr>
              <p:cNvPr id="21" name="object 20"/>
              <p:cNvPicPr/>
              <p:nvPr/>
            </p:nvPicPr>
            <p:blipFill>
              <a:blip r:embed="rId7" cstate="print"/>
              <a:stretch>
                <a:fillRect/>
              </a:stretch>
            </p:blipFill>
            <p:spPr>
              <a:xfrm>
                <a:off x="6413236" y="2545034"/>
                <a:ext cx="105500" cy="81980"/>
              </a:xfrm>
              <a:prstGeom prst="rect">
                <a:avLst/>
              </a:prstGeom>
            </p:spPr>
          </p:pic>
          <p:pic>
            <p:nvPicPr>
              <p:cNvPr id="22" name="object 21"/>
              <p:cNvPicPr/>
              <p:nvPr/>
            </p:nvPicPr>
            <p:blipFill>
              <a:blip r:embed="rId8" cstate="print"/>
              <a:stretch>
                <a:fillRect/>
              </a:stretch>
            </p:blipFill>
            <p:spPr>
              <a:xfrm>
                <a:off x="7393588" y="2707588"/>
                <a:ext cx="514349" cy="676274"/>
              </a:xfrm>
              <a:prstGeom prst="rect">
                <a:avLst/>
              </a:prstGeom>
            </p:spPr>
          </p:pic>
          <p:sp>
            <p:nvSpPr>
              <p:cNvPr id="23" name="object 22"/>
              <p:cNvSpPr/>
              <p:nvPr/>
            </p:nvSpPr>
            <p:spPr>
              <a:xfrm>
                <a:off x="7384063" y="2698062"/>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p:txBody>
          </p:sp>
          <p:pic>
            <p:nvPicPr>
              <p:cNvPr id="24" name="object 23"/>
              <p:cNvPicPr/>
              <p:nvPr/>
            </p:nvPicPr>
            <p:blipFill>
              <a:blip r:embed="rId9" cstate="print"/>
              <a:stretch>
                <a:fillRect/>
              </a:stretch>
            </p:blipFill>
            <p:spPr>
              <a:xfrm>
                <a:off x="3529263" y="1664763"/>
                <a:ext cx="485774" cy="638174"/>
              </a:xfrm>
              <a:prstGeom prst="rect">
                <a:avLst/>
              </a:prstGeom>
            </p:spPr>
          </p:pic>
          <p:sp>
            <p:nvSpPr>
              <p:cNvPr id="25" name="object 24"/>
              <p:cNvSpPr/>
              <p:nvPr/>
            </p:nvSpPr>
            <p:spPr>
              <a:xfrm>
                <a:off x="3519738" y="1655238"/>
                <a:ext cx="504825" cy="657225"/>
              </a:xfrm>
              <a:custGeom>
                <a:avLst/>
                <a:gdLst/>
                <a:ahLst/>
                <a:cxnLst/>
                <a:rect l="l" t="t" r="r" b="b"/>
                <a:pathLst>
                  <a:path w="504825" h="657225">
                    <a:moveTo>
                      <a:pt x="0" y="0"/>
                    </a:moveTo>
                    <a:lnTo>
                      <a:pt x="504824" y="0"/>
                    </a:lnTo>
                    <a:lnTo>
                      <a:pt x="504824" y="657224"/>
                    </a:lnTo>
                    <a:lnTo>
                      <a:pt x="0" y="657224"/>
                    </a:lnTo>
                    <a:lnTo>
                      <a:pt x="0" y="0"/>
                    </a:lnTo>
                    <a:close/>
                  </a:path>
                </a:pathLst>
              </a:custGeom>
              <a:ln w="19049">
                <a:solidFill>
                  <a:srgbClr val="FF0000"/>
                </a:solidFill>
              </a:ln>
            </p:spPr>
            <p:txBody>
              <a:bodyPr wrap="square" lIns="0" tIns="0" rIns="0" bIns="0" rtlCol="0"/>
              <a:lstStyle/>
              <a:p/>
            </p:txBody>
          </p:sp>
          <p:pic>
            <p:nvPicPr>
              <p:cNvPr id="26" name="object 25"/>
              <p:cNvPicPr/>
              <p:nvPr/>
            </p:nvPicPr>
            <p:blipFill>
              <a:blip r:embed="rId10" cstate="print"/>
              <a:stretch>
                <a:fillRect/>
              </a:stretch>
            </p:blipFill>
            <p:spPr>
              <a:xfrm>
                <a:off x="3605463" y="2417038"/>
                <a:ext cx="409574" cy="704849"/>
              </a:xfrm>
              <a:prstGeom prst="rect">
                <a:avLst/>
              </a:prstGeom>
            </p:spPr>
          </p:pic>
          <p:sp>
            <p:nvSpPr>
              <p:cNvPr id="27" name="object 26"/>
              <p:cNvSpPr/>
              <p:nvPr/>
            </p:nvSpPr>
            <p:spPr>
              <a:xfrm>
                <a:off x="1255431" y="1246488"/>
                <a:ext cx="2769235" cy="3001645"/>
              </a:xfrm>
              <a:custGeom>
                <a:avLst/>
                <a:gdLst/>
                <a:ahLst/>
                <a:cxnLst/>
                <a:rect l="l" t="t" r="r" b="b"/>
                <a:pathLst>
                  <a:path w="2769235" h="3001645">
                    <a:moveTo>
                      <a:pt x="2340506" y="1161024"/>
                    </a:moveTo>
                    <a:lnTo>
                      <a:pt x="2769131" y="1161024"/>
                    </a:lnTo>
                    <a:lnTo>
                      <a:pt x="2769131" y="1884924"/>
                    </a:lnTo>
                    <a:lnTo>
                      <a:pt x="2340506" y="1884924"/>
                    </a:lnTo>
                    <a:lnTo>
                      <a:pt x="2340506" y="1161024"/>
                    </a:lnTo>
                    <a:close/>
                  </a:path>
                  <a:path w="2769235" h="3001645">
                    <a:moveTo>
                      <a:pt x="22570" y="2268873"/>
                    </a:moveTo>
                    <a:lnTo>
                      <a:pt x="563170" y="2124273"/>
                    </a:lnTo>
                    <a:lnTo>
                      <a:pt x="759068" y="2856654"/>
                    </a:lnTo>
                    <a:lnTo>
                      <a:pt x="218468" y="3001254"/>
                    </a:lnTo>
                    <a:lnTo>
                      <a:pt x="22570" y="2268873"/>
                    </a:lnTo>
                    <a:close/>
                  </a:path>
                  <a:path w="2769235" h="3001645">
                    <a:moveTo>
                      <a:pt x="2015588" y="554101"/>
                    </a:moveTo>
                    <a:lnTo>
                      <a:pt x="0" y="0"/>
                    </a:lnTo>
                  </a:path>
                </a:pathLst>
              </a:custGeom>
              <a:ln w="19049">
                <a:solidFill>
                  <a:srgbClr val="FF0000"/>
                </a:solidFill>
              </a:ln>
            </p:spPr>
            <p:txBody>
              <a:bodyPr wrap="square" lIns="0" tIns="0" rIns="0" bIns="0" rtlCol="0"/>
              <a:lstStyle/>
              <a:p/>
            </p:txBody>
          </p:sp>
          <p:pic>
            <p:nvPicPr>
              <p:cNvPr id="28" name="object 27"/>
              <p:cNvPicPr/>
              <p:nvPr/>
            </p:nvPicPr>
            <p:blipFill>
              <a:blip r:embed="rId11" cstate="print"/>
              <a:stretch>
                <a:fillRect/>
              </a:stretch>
            </p:blipFill>
            <p:spPr>
              <a:xfrm>
                <a:off x="1162547" y="1206623"/>
                <a:ext cx="110748" cy="79729"/>
              </a:xfrm>
              <a:prstGeom prst="rect">
                <a:avLst/>
              </a:prstGeom>
            </p:spPr>
          </p:pic>
          <p:sp>
            <p:nvSpPr>
              <p:cNvPr id="29" name="object 28"/>
              <p:cNvSpPr/>
              <p:nvPr/>
            </p:nvSpPr>
            <p:spPr>
              <a:xfrm>
                <a:off x="1144627" y="2919563"/>
                <a:ext cx="2031364" cy="527050"/>
              </a:xfrm>
              <a:custGeom>
                <a:avLst/>
                <a:gdLst/>
                <a:ahLst/>
                <a:cxnLst/>
                <a:rect l="l" t="t" r="r" b="b"/>
                <a:pathLst>
                  <a:path w="2031364" h="527050">
                    <a:moveTo>
                      <a:pt x="2031062" y="0"/>
                    </a:moveTo>
                    <a:lnTo>
                      <a:pt x="0" y="526898"/>
                    </a:lnTo>
                  </a:path>
                </a:pathLst>
              </a:custGeom>
              <a:ln w="19049">
                <a:solidFill>
                  <a:srgbClr val="FF0000"/>
                </a:solidFill>
              </a:ln>
            </p:spPr>
            <p:txBody>
              <a:bodyPr wrap="square" lIns="0" tIns="0" rIns="0" bIns="0" rtlCol="0"/>
              <a:lstStyle/>
              <a:p/>
            </p:txBody>
          </p:sp>
          <p:pic>
            <p:nvPicPr>
              <p:cNvPr id="30" name="object 29"/>
              <p:cNvPicPr/>
              <p:nvPr/>
            </p:nvPicPr>
            <p:blipFill>
              <a:blip r:embed="rId12" cstate="print"/>
              <a:stretch>
                <a:fillRect/>
              </a:stretch>
            </p:blipFill>
            <p:spPr>
              <a:xfrm>
                <a:off x="1051421" y="3406479"/>
                <a:ext cx="110631" cy="79964"/>
              </a:xfrm>
              <a:prstGeom prst="rect">
                <a:avLst/>
              </a:prstGeom>
            </p:spPr>
          </p:pic>
        </p:grpSp>
        <p:grpSp>
          <p:nvGrpSpPr>
            <p:cNvPr id="31" name="object 30"/>
            <p:cNvGrpSpPr/>
            <p:nvPr/>
          </p:nvGrpSpPr>
          <p:grpSpPr>
            <a:xfrm>
              <a:off x="2115378" y="4499436"/>
              <a:ext cx="333375" cy="400050"/>
              <a:chOff x="588402" y="3067676"/>
              <a:chExt cx="333375" cy="400050"/>
            </a:xfrm>
          </p:grpSpPr>
          <p:pic>
            <p:nvPicPr>
              <p:cNvPr id="32" name="object 31"/>
              <p:cNvPicPr/>
              <p:nvPr/>
            </p:nvPicPr>
            <p:blipFill>
              <a:blip r:embed="rId13" cstate="print"/>
              <a:stretch>
                <a:fillRect/>
              </a:stretch>
            </p:blipFill>
            <p:spPr>
              <a:xfrm>
                <a:off x="607452" y="3086727"/>
                <a:ext cx="295274" cy="361949"/>
              </a:xfrm>
              <a:prstGeom prst="rect">
                <a:avLst/>
              </a:prstGeom>
            </p:spPr>
          </p:pic>
          <p:sp>
            <p:nvSpPr>
              <p:cNvPr id="33" name="object 32"/>
              <p:cNvSpPr/>
              <p:nvPr/>
            </p:nvSpPr>
            <p:spPr>
              <a:xfrm>
                <a:off x="597927" y="3077201"/>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p:txBody>
          </p:sp>
        </p:grpSp>
        <p:sp>
          <p:nvSpPr>
            <p:cNvPr id="34" name="object 33"/>
            <p:cNvSpPr txBox="1"/>
            <p:nvPr/>
          </p:nvSpPr>
          <p:spPr>
            <a:xfrm>
              <a:off x="5783109" y="2340390"/>
              <a:ext cx="1042035" cy="574040"/>
            </a:xfrm>
            <a:prstGeom prst="rect">
              <a:avLst/>
            </a:prstGeom>
          </p:spPr>
          <p:txBody>
            <a:bodyPr vert="horz" wrap="square" lIns="0" tIns="12700" rIns="0" bIns="0" rtlCol="0">
              <a:spAutoFit/>
            </a:bodyPr>
            <a:lstStyle/>
            <a:p>
              <a:pPr marL="12700" marR="5080" indent="234950">
                <a:lnSpc>
                  <a:spcPct val="100000"/>
                </a:lnSpc>
                <a:spcBef>
                  <a:spcPts val="100"/>
                </a:spcBef>
              </a:pPr>
              <a:r>
                <a:rPr sz="1800" spc="-10" dirty="0">
                  <a:solidFill>
                    <a:srgbClr val="FF0000"/>
                  </a:solidFill>
                  <a:latin typeface="Arial" panose="020B0604020202020204"/>
                  <a:cs typeface="Arial" panose="020B0604020202020204"/>
                </a:rPr>
                <a:t>“local gradients”</a:t>
              </a:r>
              <a:endParaRPr sz="1800">
                <a:latin typeface="Arial" panose="020B0604020202020204"/>
                <a:cs typeface="Arial" panose="020B0604020202020204"/>
              </a:endParaRPr>
            </a:p>
          </p:txBody>
        </p:sp>
        <p:sp>
          <p:nvSpPr>
            <p:cNvPr id="35" name="object 34"/>
            <p:cNvSpPr txBox="1"/>
            <p:nvPr/>
          </p:nvSpPr>
          <p:spPr>
            <a:xfrm>
              <a:off x="1665076" y="2084785"/>
              <a:ext cx="1007110" cy="769620"/>
            </a:xfrm>
            <a:prstGeom prst="rect">
              <a:avLst/>
            </a:prstGeom>
            <a:ln w="19049">
              <a:solidFill>
                <a:srgbClr val="0000FF"/>
              </a:solidFill>
            </a:ln>
          </p:spPr>
          <p:txBody>
            <a:bodyPr vert="horz" wrap="square" lIns="0" tIns="182880" rIns="0" bIns="0" rtlCol="0">
              <a:spAutoFit/>
            </a:bodyPr>
            <a:lstStyle/>
            <a:p>
              <a:pPr marL="39370">
                <a:lnSpc>
                  <a:spcPct val="100000"/>
                </a:lnSpc>
                <a:spcBef>
                  <a:spcPts val="1440"/>
                </a:spcBef>
              </a:pP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x</a:t>
              </a:r>
              <a:endParaRPr sz="2550" baseline="-33000">
                <a:latin typeface="Arial" panose="020B0604020202020204"/>
                <a:cs typeface="Arial" panose="020B0604020202020204"/>
              </a:endParaRPr>
            </a:p>
          </p:txBody>
        </p:sp>
        <p:sp>
          <p:nvSpPr>
            <p:cNvPr id="36" name="object 35"/>
            <p:cNvSpPr txBox="1"/>
            <p:nvPr/>
          </p:nvSpPr>
          <p:spPr>
            <a:xfrm>
              <a:off x="1550700" y="4324959"/>
              <a:ext cx="954405" cy="648970"/>
            </a:xfrm>
            <a:prstGeom prst="rect">
              <a:avLst/>
            </a:prstGeom>
            <a:ln w="19049">
              <a:solidFill>
                <a:srgbClr val="0000FF"/>
              </a:solidFill>
            </a:ln>
          </p:spPr>
          <p:txBody>
            <a:bodyPr vert="horz" wrap="square" lIns="0" tIns="144145" rIns="0" bIns="0" rtlCol="0">
              <a:spAutoFit/>
            </a:bodyPr>
            <a:lstStyle/>
            <a:p>
              <a:pPr marL="109220">
                <a:lnSpc>
                  <a:spcPct val="100000"/>
                </a:lnSpc>
                <a:spcBef>
                  <a:spcPts val="1135"/>
                </a:spcBef>
              </a:pP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y</a:t>
              </a:r>
              <a:endParaRPr sz="2550" baseline="-33000">
                <a:latin typeface="Arial" panose="020B0604020202020204"/>
                <a:cs typeface="Arial" panose="020B0604020202020204"/>
              </a:endParaRPr>
            </a:p>
          </p:txBody>
        </p:sp>
        <p:sp>
          <p:nvSpPr>
            <p:cNvPr id="37" name="object 36"/>
            <p:cNvSpPr txBox="1"/>
            <p:nvPr/>
          </p:nvSpPr>
          <p:spPr>
            <a:xfrm>
              <a:off x="8831551" y="2958109"/>
              <a:ext cx="1245235" cy="769620"/>
            </a:xfrm>
            <a:prstGeom prst="rect">
              <a:avLst/>
            </a:prstGeom>
            <a:ln w="19049">
              <a:solidFill>
                <a:srgbClr val="0000FF"/>
              </a:solidFill>
            </a:ln>
          </p:spPr>
          <p:txBody>
            <a:bodyPr vert="horz" wrap="square" lIns="0" tIns="156845" rIns="0" bIns="0" rtlCol="0">
              <a:spAutoFit/>
            </a:bodyPr>
            <a:lstStyle/>
            <a:p>
              <a:pPr marL="655955">
                <a:lnSpc>
                  <a:spcPct val="100000"/>
                </a:lnSpc>
                <a:spcBef>
                  <a:spcPts val="1235"/>
                </a:spcBef>
              </a:pP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z</a:t>
              </a:r>
              <a:endParaRPr sz="2550" baseline="-33000">
                <a:latin typeface="Arial" panose="020B0604020202020204"/>
                <a:cs typeface="Arial" panose="020B0604020202020204"/>
              </a:endParaRPr>
            </a:p>
          </p:txBody>
        </p:sp>
        <p:sp>
          <p:nvSpPr>
            <p:cNvPr id="38" name="object 37"/>
            <p:cNvSpPr txBox="1"/>
            <p:nvPr/>
          </p:nvSpPr>
          <p:spPr>
            <a:xfrm>
              <a:off x="8784750" y="4066648"/>
              <a:ext cx="1339215" cy="822325"/>
            </a:xfrm>
            <a:prstGeom prst="rect">
              <a:avLst/>
            </a:prstGeom>
            <a:ln w="19049">
              <a:solidFill>
                <a:srgbClr val="0000FF"/>
              </a:solidFill>
            </a:ln>
          </p:spPr>
          <p:txBody>
            <a:bodyPr vert="horz" wrap="square" lIns="0" tIns="256540" rIns="0" bIns="0" rtlCol="0">
              <a:spAutoFit/>
            </a:bodyPr>
            <a:lstStyle/>
            <a:p>
              <a:pPr marL="828675">
                <a:lnSpc>
                  <a:spcPct val="100000"/>
                </a:lnSpc>
                <a:spcBef>
                  <a:spcPts val="2020"/>
                </a:spcBef>
              </a:pP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z</a:t>
              </a:r>
              <a:endParaRPr sz="2550" baseline="-33000">
                <a:latin typeface="Arial" panose="020B0604020202020204"/>
                <a:cs typeface="Arial" panose="020B0604020202020204"/>
              </a:endParaRPr>
            </a:p>
          </p:txBody>
        </p:sp>
        <p:sp>
          <p:nvSpPr>
            <p:cNvPr id="39" name="object 38"/>
            <p:cNvSpPr txBox="1"/>
            <p:nvPr/>
          </p:nvSpPr>
          <p:spPr>
            <a:xfrm>
              <a:off x="8248251" y="2077835"/>
              <a:ext cx="2226310" cy="590550"/>
            </a:xfrm>
            <a:prstGeom prst="rect">
              <a:avLst/>
            </a:prstGeom>
            <a:ln w="19049">
              <a:solidFill>
                <a:srgbClr val="0000FF"/>
              </a:solidFill>
            </a:ln>
          </p:spPr>
          <p:txBody>
            <a:bodyPr vert="horz" wrap="square" lIns="0" tIns="148590" rIns="0" bIns="0" rtlCol="0">
              <a:spAutoFit/>
            </a:bodyPr>
            <a:lstStyle/>
            <a:p>
              <a:pPr marL="85725">
                <a:lnSpc>
                  <a:spcPct val="100000"/>
                </a:lnSpc>
                <a:spcBef>
                  <a:spcPts val="1170"/>
                </a:spcBef>
              </a:pPr>
              <a:r>
                <a:rPr sz="1800" dirty="0">
                  <a:solidFill>
                    <a:srgbClr val="0000FF"/>
                  </a:solidFill>
                  <a:latin typeface="Arial" panose="020B0604020202020204"/>
                  <a:cs typeface="Arial" panose="020B0604020202020204"/>
                </a:rPr>
                <a:t>Loss</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L</a:t>
              </a:r>
              <a:r>
                <a:rPr sz="1800" spc="-7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still</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a</a:t>
              </a:r>
              <a:r>
                <a:rPr sz="1800" spc="-10" dirty="0">
                  <a:solidFill>
                    <a:srgbClr val="0000FF"/>
                  </a:solidFill>
                  <a:latin typeface="Arial" panose="020B0604020202020204"/>
                  <a:cs typeface="Arial" panose="020B0604020202020204"/>
                </a:rPr>
                <a:t> scalar!</a:t>
              </a:r>
              <a:endParaRPr sz="1800">
                <a:latin typeface="Arial" panose="020B0604020202020204"/>
                <a:cs typeface="Arial" panose="020B0604020202020204"/>
              </a:endParaRPr>
            </a:p>
          </p:txBody>
        </p:sp>
        <p:sp>
          <p:nvSpPr>
            <p:cNvPr id="40" name="object 39"/>
            <p:cNvSpPr txBox="1"/>
            <p:nvPr/>
          </p:nvSpPr>
          <p:spPr>
            <a:xfrm>
              <a:off x="7728100" y="4889881"/>
              <a:ext cx="2780665" cy="918844"/>
            </a:xfrm>
            <a:prstGeom prst="rect">
              <a:avLst/>
            </a:prstGeom>
          </p:spPr>
          <p:txBody>
            <a:bodyPr vert="horz" wrap="square" lIns="0" tIns="29845" rIns="0" bIns="0" rtlCol="0">
              <a:spAutoFit/>
            </a:bodyPr>
            <a:lstStyle/>
            <a:p>
              <a:pPr marL="12700" marR="5080" indent="521970">
                <a:lnSpc>
                  <a:spcPct val="106000"/>
                </a:lnSpc>
                <a:spcBef>
                  <a:spcPts val="235"/>
                </a:spcBef>
              </a:pPr>
              <a:r>
                <a:rPr sz="1800" dirty="0">
                  <a:solidFill>
                    <a:srgbClr val="FF0000"/>
                  </a:solidFill>
                  <a:latin typeface="Arial" panose="020B0604020202020204"/>
                  <a:cs typeface="Arial" panose="020B0604020202020204"/>
                </a:rPr>
                <a:t>“Upstream</a:t>
              </a:r>
              <a:r>
                <a:rPr sz="1800" spc="-10" dirty="0">
                  <a:solidFill>
                    <a:srgbClr val="FF0000"/>
                  </a:solidFill>
                  <a:latin typeface="Arial" panose="020B0604020202020204"/>
                  <a:cs typeface="Arial" panose="020B0604020202020204"/>
                </a:rPr>
                <a:t> gradient” </a:t>
              </a:r>
              <a:r>
                <a:rPr sz="1800" dirty="0">
                  <a:solidFill>
                    <a:srgbClr val="0000FF"/>
                  </a:solidFill>
                  <a:latin typeface="Arial" panose="020B0604020202020204"/>
                  <a:cs typeface="Arial" panose="020B0604020202020204"/>
                </a:rPr>
                <a:t>For</a:t>
              </a:r>
              <a:r>
                <a:rPr sz="1800" spc="-3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each</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element</a:t>
              </a:r>
              <a:r>
                <a:rPr sz="1800" spc="-2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of</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z,</a:t>
              </a:r>
              <a:r>
                <a:rPr sz="1800" spc="-15" dirty="0">
                  <a:solidFill>
                    <a:srgbClr val="0000FF"/>
                  </a:solidFill>
                  <a:latin typeface="Arial" panose="020B0604020202020204"/>
                  <a:cs typeface="Arial" panose="020B0604020202020204"/>
                </a:rPr>
                <a:t> </a:t>
              </a:r>
              <a:r>
                <a:rPr sz="1800" spc="-25" dirty="0">
                  <a:solidFill>
                    <a:srgbClr val="0000FF"/>
                  </a:solidFill>
                  <a:latin typeface="Arial" panose="020B0604020202020204"/>
                  <a:cs typeface="Arial" panose="020B0604020202020204"/>
                </a:rPr>
                <a:t>how </a:t>
              </a:r>
              <a:r>
                <a:rPr sz="1800" dirty="0">
                  <a:solidFill>
                    <a:srgbClr val="0000FF"/>
                  </a:solidFill>
                  <a:latin typeface="Arial" panose="020B0604020202020204"/>
                  <a:cs typeface="Arial" panose="020B0604020202020204"/>
                </a:rPr>
                <a:t>much</a:t>
              </a:r>
              <a:r>
                <a:rPr sz="1800" spc="-2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does</a:t>
              </a:r>
              <a:r>
                <a:rPr sz="1800" spc="-2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it</a:t>
              </a:r>
              <a:r>
                <a:rPr sz="1800" spc="-2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influence</a:t>
              </a:r>
              <a:r>
                <a:rPr sz="1800" spc="-20" dirty="0">
                  <a:solidFill>
                    <a:srgbClr val="0000FF"/>
                  </a:solidFill>
                  <a:latin typeface="Arial" panose="020B0604020202020204"/>
                  <a:cs typeface="Arial" panose="020B0604020202020204"/>
                </a:rPr>
                <a:t> </a:t>
              </a:r>
              <a:r>
                <a:rPr sz="1800" spc="-25" dirty="0">
                  <a:solidFill>
                    <a:srgbClr val="0000FF"/>
                  </a:solidFill>
                  <a:latin typeface="Arial" panose="020B0604020202020204"/>
                  <a:cs typeface="Arial" panose="020B0604020202020204"/>
                </a:rPr>
                <a:t>L?</a:t>
              </a:r>
              <a:endParaRPr sz="1800">
                <a:latin typeface="Arial" panose="020B0604020202020204"/>
                <a:cs typeface="Arial" panose="020B0604020202020204"/>
              </a:endParaRPr>
            </a:p>
          </p:txBody>
        </p:sp>
        <p:sp>
          <p:nvSpPr>
            <p:cNvPr id="41" name="object 40"/>
            <p:cNvSpPr txBox="1"/>
            <p:nvPr/>
          </p:nvSpPr>
          <p:spPr>
            <a:xfrm>
              <a:off x="1514121" y="3656166"/>
              <a:ext cx="138493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0000"/>
                  </a:solidFill>
                  <a:latin typeface="Arial" panose="020B0604020202020204"/>
                  <a:cs typeface="Arial" panose="020B0604020202020204"/>
                </a:rPr>
                <a:t>“Downstream</a:t>
              </a:r>
              <a:endParaRPr sz="1800">
                <a:latin typeface="Arial" panose="020B0604020202020204"/>
                <a:cs typeface="Arial" panose="020B0604020202020204"/>
              </a:endParaRPr>
            </a:p>
          </p:txBody>
        </p:sp>
        <p:sp>
          <p:nvSpPr>
            <p:cNvPr id="42" name="object 41"/>
            <p:cNvSpPr txBox="1"/>
            <p:nvPr/>
          </p:nvSpPr>
          <p:spPr>
            <a:xfrm>
              <a:off x="1685459" y="3930486"/>
              <a:ext cx="104203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0000"/>
                  </a:solidFill>
                  <a:latin typeface="Arial" panose="020B0604020202020204"/>
                  <a:cs typeface="Arial" panose="020B0604020202020204"/>
                </a:rPr>
                <a:t>gradients”</a:t>
              </a:r>
              <a:endParaRPr sz="1800">
                <a:latin typeface="Arial" panose="020B0604020202020204"/>
                <a:cs typeface="Arial" panose="020B0604020202020204"/>
              </a:endParaRPr>
            </a:p>
          </p:txBody>
        </p:sp>
        <p:grpSp>
          <p:nvGrpSpPr>
            <p:cNvPr id="44" name="object 43"/>
            <p:cNvGrpSpPr/>
            <p:nvPr/>
          </p:nvGrpSpPr>
          <p:grpSpPr>
            <a:xfrm>
              <a:off x="2627929" y="2761370"/>
              <a:ext cx="1931035" cy="1157605"/>
              <a:chOff x="1100953" y="1329610"/>
              <a:chExt cx="1931035" cy="1157605"/>
            </a:xfrm>
          </p:grpSpPr>
          <p:pic>
            <p:nvPicPr>
              <p:cNvPr id="45" name="object 44"/>
              <p:cNvPicPr/>
              <p:nvPr/>
            </p:nvPicPr>
            <p:blipFill>
              <a:blip r:embed="rId14" cstate="print"/>
              <a:stretch>
                <a:fillRect/>
              </a:stretch>
            </p:blipFill>
            <p:spPr>
              <a:xfrm>
                <a:off x="1233544" y="1396586"/>
                <a:ext cx="1798376" cy="1090224"/>
              </a:xfrm>
              <a:prstGeom prst="rect">
                <a:avLst/>
              </a:prstGeom>
            </p:spPr>
          </p:pic>
          <p:sp>
            <p:nvSpPr>
              <p:cNvPr id="46" name="object 45"/>
              <p:cNvSpPr/>
              <p:nvPr/>
            </p:nvSpPr>
            <p:spPr>
              <a:xfrm>
                <a:off x="1110478" y="1339135"/>
                <a:ext cx="808355" cy="845819"/>
              </a:xfrm>
              <a:custGeom>
                <a:avLst/>
                <a:gdLst/>
                <a:ahLst/>
                <a:cxnLst/>
                <a:rect l="l" t="t" r="r" b="b"/>
                <a:pathLst>
                  <a:path w="808355" h="845819">
                    <a:moveTo>
                      <a:pt x="181585" y="0"/>
                    </a:moveTo>
                    <a:lnTo>
                      <a:pt x="808284" y="167999"/>
                    </a:lnTo>
                    <a:lnTo>
                      <a:pt x="626699" y="845377"/>
                    </a:lnTo>
                    <a:lnTo>
                      <a:pt x="0" y="677377"/>
                    </a:lnTo>
                    <a:lnTo>
                      <a:pt x="181585" y="0"/>
                    </a:lnTo>
                    <a:close/>
                  </a:path>
                </a:pathLst>
              </a:custGeom>
              <a:ln w="19049">
                <a:solidFill>
                  <a:srgbClr val="FF0000"/>
                </a:solidFill>
              </a:ln>
            </p:spPr>
            <p:txBody>
              <a:bodyPr wrap="square" lIns="0" tIns="0" rIns="0" bIns="0" rtlCol="0"/>
              <a:lstStyle/>
              <a:p/>
            </p:txBody>
          </p:sp>
        </p:gr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a:cs typeface="Arial" panose="020B0604020202020204"/>
              </a:rPr>
              <a:t>Backprop</a:t>
            </a:r>
            <a:r>
              <a:rPr lang="en-US" spc="-30" dirty="0">
                <a:latin typeface="Arial" panose="020B0604020202020204"/>
                <a:cs typeface="Arial" panose="020B0604020202020204"/>
              </a:rPr>
              <a:t> </a:t>
            </a:r>
            <a:r>
              <a:rPr lang="en-US" dirty="0">
                <a:latin typeface="Arial" panose="020B0604020202020204"/>
                <a:cs typeface="Arial" panose="020B0604020202020204"/>
              </a:rPr>
              <a:t>with</a:t>
            </a:r>
            <a:r>
              <a:rPr lang="en-US" spc="-30" dirty="0">
                <a:latin typeface="Arial" panose="020B0604020202020204"/>
                <a:cs typeface="Arial" panose="020B0604020202020204"/>
              </a:rPr>
              <a:t> </a:t>
            </a:r>
            <a:r>
              <a:rPr lang="en-US" spc="-10" dirty="0">
                <a:latin typeface="Arial" panose="020B0604020202020204"/>
                <a:cs typeface="Arial" panose="020B0604020202020204"/>
              </a:rPr>
              <a:t>Vectors</a:t>
            </a:r>
            <a:endParaRPr lang="en-US" dirty="0"/>
          </a:p>
        </p:txBody>
      </p:sp>
      <p:grpSp>
        <p:nvGrpSpPr>
          <p:cNvPr id="45" name="Group 44"/>
          <p:cNvGrpSpPr/>
          <p:nvPr/>
        </p:nvGrpSpPr>
        <p:grpSpPr>
          <a:xfrm>
            <a:off x="1598678" y="1831710"/>
            <a:ext cx="8994644" cy="3730890"/>
            <a:chOff x="1329821" y="1912354"/>
            <a:chExt cx="8994644" cy="3730890"/>
          </a:xfrm>
        </p:grpSpPr>
        <p:grpSp>
          <p:nvGrpSpPr>
            <p:cNvPr id="3" name="object 2"/>
            <p:cNvGrpSpPr/>
            <p:nvPr/>
          </p:nvGrpSpPr>
          <p:grpSpPr>
            <a:xfrm>
              <a:off x="2330300" y="2115004"/>
              <a:ext cx="7633334" cy="3408679"/>
              <a:chOff x="987624" y="848725"/>
              <a:chExt cx="7633334" cy="3408679"/>
            </a:xfrm>
          </p:grpSpPr>
          <p:pic>
            <p:nvPicPr>
              <p:cNvPr id="4" name="object 3"/>
              <p:cNvPicPr/>
              <p:nvPr/>
            </p:nvPicPr>
            <p:blipFill>
              <a:blip r:embed="rId1" cstate="print"/>
              <a:stretch>
                <a:fillRect/>
              </a:stretch>
            </p:blipFill>
            <p:spPr>
              <a:xfrm>
                <a:off x="1441286" y="3148871"/>
                <a:ext cx="1586198" cy="1084043"/>
              </a:xfrm>
              <a:prstGeom prst="rect">
                <a:avLst/>
              </a:prstGeom>
            </p:spPr>
          </p:pic>
          <p:sp>
            <p:nvSpPr>
              <p:cNvPr id="5" name="object 4"/>
              <p:cNvSpPr/>
              <p:nvPr/>
            </p:nvSpPr>
            <p:spPr>
              <a:xfrm>
                <a:off x="997149" y="2791345"/>
                <a:ext cx="2060575" cy="506730"/>
              </a:xfrm>
              <a:custGeom>
                <a:avLst/>
                <a:gdLst/>
                <a:ahLst/>
                <a:cxnLst/>
                <a:rect l="l" t="t" r="r" b="b"/>
                <a:pathLst>
                  <a:path w="2060575" h="506729">
                    <a:moveTo>
                      <a:pt x="0" y="506129"/>
                    </a:moveTo>
                    <a:lnTo>
                      <a:pt x="2060100" y="0"/>
                    </a:lnTo>
                  </a:path>
                </a:pathLst>
              </a:custGeom>
              <a:ln w="19049">
                <a:solidFill>
                  <a:srgbClr val="37761C"/>
                </a:solidFill>
              </a:ln>
            </p:spPr>
            <p:txBody>
              <a:bodyPr wrap="square" lIns="0" tIns="0" rIns="0" bIns="0" rtlCol="0"/>
              <a:lstStyle/>
              <a:p/>
            </p:txBody>
          </p:sp>
          <p:pic>
            <p:nvPicPr>
              <p:cNvPr id="6" name="object 5"/>
              <p:cNvPicPr/>
              <p:nvPr/>
            </p:nvPicPr>
            <p:blipFill>
              <a:blip r:embed="rId2" cstate="print"/>
              <a:stretch>
                <a:fillRect/>
              </a:stretch>
            </p:blipFill>
            <p:spPr>
              <a:xfrm>
                <a:off x="3040218" y="2751263"/>
                <a:ext cx="110511" cy="80163"/>
              </a:xfrm>
              <a:prstGeom prst="rect">
                <a:avLst/>
              </a:prstGeom>
            </p:spPr>
          </p:pic>
          <p:sp>
            <p:nvSpPr>
              <p:cNvPr id="7" name="object 6"/>
              <p:cNvSpPr/>
              <p:nvPr/>
            </p:nvSpPr>
            <p:spPr>
              <a:xfrm>
                <a:off x="3280999" y="858250"/>
                <a:ext cx="2978785" cy="2978785"/>
              </a:xfrm>
              <a:custGeom>
                <a:avLst/>
                <a:gdLst/>
                <a:ahLst/>
                <a:cxnLst/>
                <a:rect l="l" t="t" r="r" b="b"/>
                <a:pathLst>
                  <a:path w="2978785" h="2978785">
                    <a:moveTo>
                      <a:pt x="1489349" y="2978699"/>
                    </a:move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close/>
                  </a:path>
                </a:pathLst>
              </a:custGeom>
              <a:solidFill>
                <a:srgbClr val="F3F3F3"/>
              </a:solidFill>
            </p:spPr>
            <p:txBody>
              <a:bodyPr wrap="square" lIns="0" tIns="0" rIns="0" bIns="0" rtlCol="0"/>
              <a:lstStyle/>
              <a:p/>
            </p:txBody>
          </p:sp>
          <p:sp>
            <p:nvSpPr>
              <p:cNvPr id="8" name="object 7"/>
              <p:cNvSpPr/>
              <p:nvPr/>
            </p:nvSpPr>
            <p:spPr>
              <a:xfrm>
                <a:off x="3280999" y="858250"/>
                <a:ext cx="2978785" cy="2978785"/>
              </a:xfrm>
              <a:custGeom>
                <a:avLst/>
                <a:gdLst/>
                <a:ahLst/>
                <a:cxnLst/>
                <a:rect l="l" t="t" r="r" b="b"/>
                <a:pathLst>
                  <a:path w="2978785" h="2978785">
                    <a:moveTo>
                      <a:pt x="0" y="1489349"/>
                    </a:move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close/>
                  </a:path>
                </a:pathLst>
              </a:custGeom>
              <a:ln w="19049">
                <a:solidFill>
                  <a:srgbClr val="595959"/>
                </a:solidFill>
              </a:ln>
            </p:spPr>
            <p:txBody>
              <a:bodyPr wrap="square" lIns="0" tIns="0" rIns="0" bIns="0" rtlCol="0"/>
              <a:lstStyle/>
              <a:p/>
            </p:txBody>
          </p:sp>
          <p:sp>
            <p:nvSpPr>
              <p:cNvPr id="9" name="object 8"/>
              <p:cNvSpPr/>
              <p:nvPr/>
            </p:nvSpPr>
            <p:spPr>
              <a:xfrm>
                <a:off x="1174994" y="1016165"/>
                <a:ext cx="2066925" cy="615950"/>
              </a:xfrm>
              <a:custGeom>
                <a:avLst/>
                <a:gdLst/>
                <a:ahLst/>
                <a:cxnLst/>
                <a:rect l="l" t="t" r="r" b="b"/>
                <a:pathLst>
                  <a:path w="2066925" h="615950">
                    <a:moveTo>
                      <a:pt x="0" y="0"/>
                    </a:moveTo>
                    <a:lnTo>
                      <a:pt x="2066362" y="615948"/>
                    </a:lnTo>
                  </a:path>
                </a:pathLst>
              </a:custGeom>
              <a:ln w="19049">
                <a:solidFill>
                  <a:srgbClr val="37761C"/>
                </a:solidFill>
              </a:ln>
            </p:spPr>
            <p:txBody>
              <a:bodyPr wrap="square" lIns="0" tIns="0" rIns="0" bIns="0" rtlCol="0"/>
              <a:lstStyle/>
              <a:p/>
            </p:txBody>
          </p:sp>
          <p:pic>
            <p:nvPicPr>
              <p:cNvPr id="10" name="object 9"/>
              <p:cNvPicPr/>
              <p:nvPr/>
            </p:nvPicPr>
            <p:blipFill>
              <a:blip r:embed="rId3" cstate="print"/>
              <a:stretch>
                <a:fillRect/>
              </a:stretch>
            </p:blipFill>
            <p:spPr>
              <a:xfrm>
                <a:off x="3222844" y="1592434"/>
                <a:ext cx="110886" cy="79358"/>
              </a:xfrm>
              <a:prstGeom prst="rect">
                <a:avLst/>
              </a:prstGeom>
            </p:spPr>
          </p:pic>
          <p:sp>
            <p:nvSpPr>
              <p:cNvPr id="11" name="object 10"/>
              <p:cNvSpPr/>
              <p:nvPr/>
            </p:nvSpPr>
            <p:spPr>
              <a:xfrm>
                <a:off x="6259700" y="23476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p:txBody>
          </p:sp>
          <p:pic>
            <p:nvPicPr>
              <p:cNvPr id="12" name="object 11"/>
              <p:cNvPicPr/>
              <p:nvPr/>
            </p:nvPicPr>
            <p:blipFill>
              <a:blip r:embed="rId4" cstate="print"/>
              <a:stretch>
                <a:fillRect/>
              </a:stretch>
            </p:blipFill>
            <p:spPr>
              <a:xfrm>
                <a:off x="8410175" y="2306609"/>
                <a:ext cx="105500" cy="81980"/>
              </a:xfrm>
              <a:prstGeom prst="rect">
                <a:avLst/>
              </a:prstGeom>
            </p:spPr>
          </p:pic>
          <p:pic>
            <p:nvPicPr>
              <p:cNvPr id="13" name="object 12"/>
              <p:cNvPicPr/>
              <p:nvPr/>
            </p:nvPicPr>
            <p:blipFill>
              <a:blip r:embed="rId5" cstate="print"/>
              <a:stretch>
                <a:fillRect/>
              </a:stretch>
            </p:blipFill>
            <p:spPr>
              <a:xfrm>
                <a:off x="7474538" y="1758700"/>
                <a:ext cx="304799" cy="304799"/>
              </a:xfrm>
              <a:prstGeom prst="rect">
                <a:avLst/>
              </a:prstGeom>
            </p:spPr>
          </p:pic>
          <p:sp>
            <p:nvSpPr>
              <p:cNvPr id="14" name="object 13"/>
              <p:cNvSpPr/>
              <p:nvPr/>
            </p:nvSpPr>
            <p:spPr>
              <a:xfrm>
                <a:off x="7465013" y="1749175"/>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p:txBody>
          </p:sp>
          <p:sp>
            <p:nvSpPr>
              <p:cNvPr id="15" name="object 14"/>
              <p:cNvSpPr/>
              <p:nvPr/>
            </p:nvSpPr>
            <p:spPr>
              <a:xfrm>
                <a:off x="6509213" y="2586025"/>
                <a:ext cx="2112010" cy="0"/>
              </a:xfrm>
              <a:custGeom>
                <a:avLst/>
                <a:gdLst/>
                <a:ahLst/>
                <a:cxnLst/>
                <a:rect l="l" t="t" r="r" b="b"/>
                <a:pathLst>
                  <a:path w="2112009">
                    <a:moveTo>
                      <a:pt x="2111700" y="0"/>
                    </a:moveTo>
                    <a:lnTo>
                      <a:pt x="0" y="0"/>
                    </a:lnTo>
                  </a:path>
                </a:pathLst>
              </a:custGeom>
              <a:ln w="19049">
                <a:solidFill>
                  <a:srgbClr val="FF0000"/>
                </a:solidFill>
              </a:ln>
            </p:spPr>
            <p:txBody>
              <a:bodyPr wrap="square" lIns="0" tIns="0" rIns="0" bIns="0" rtlCol="0"/>
              <a:lstStyle/>
              <a:p/>
            </p:txBody>
          </p:sp>
          <p:pic>
            <p:nvPicPr>
              <p:cNvPr id="16" name="object 15"/>
              <p:cNvPicPr/>
              <p:nvPr/>
            </p:nvPicPr>
            <p:blipFill>
              <a:blip r:embed="rId6" cstate="print"/>
              <a:stretch>
                <a:fillRect/>
              </a:stretch>
            </p:blipFill>
            <p:spPr>
              <a:xfrm>
                <a:off x="6413236" y="2545034"/>
                <a:ext cx="105500" cy="81980"/>
              </a:xfrm>
              <a:prstGeom prst="rect">
                <a:avLst/>
              </a:prstGeom>
            </p:spPr>
          </p:pic>
          <p:pic>
            <p:nvPicPr>
              <p:cNvPr id="17" name="object 16"/>
              <p:cNvPicPr/>
              <p:nvPr/>
            </p:nvPicPr>
            <p:blipFill>
              <a:blip r:embed="rId7" cstate="print"/>
              <a:stretch>
                <a:fillRect/>
              </a:stretch>
            </p:blipFill>
            <p:spPr>
              <a:xfrm>
                <a:off x="7393588" y="2707588"/>
                <a:ext cx="514349" cy="676274"/>
              </a:xfrm>
              <a:prstGeom prst="rect">
                <a:avLst/>
              </a:prstGeom>
            </p:spPr>
          </p:pic>
          <p:sp>
            <p:nvSpPr>
              <p:cNvPr id="18" name="object 17"/>
              <p:cNvSpPr/>
              <p:nvPr/>
            </p:nvSpPr>
            <p:spPr>
              <a:xfrm>
                <a:off x="7384063" y="2698063"/>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p:txBody>
          </p:sp>
          <p:pic>
            <p:nvPicPr>
              <p:cNvPr id="19" name="object 18"/>
              <p:cNvPicPr/>
              <p:nvPr/>
            </p:nvPicPr>
            <p:blipFill>
              <a:blip r:embed="rId8" cstate="print"/>
              <a:stretch>
                <a:fillRect/>
              </a:stretch>
            </p:blipFill>
            <p:spPr>
              <a:xfrm>
                <a:off x="3529263" y="1664763"/>
                <a:ext cx="485774" cy="638174"/>
              </a:xfrm>
              <a:prstGeom prst="rect">
                <a:avLst/>
              </a:prstGeom>
            </p:spPr>
          </p:pic>
          <p:sp>
            <p:nvSpPr>
              <p:cNvPr id="20" name="object 19"/>
              <p:cNvSpPr/>
              <p:nvPr/>
            </p:nvSpPr>
            <p:spPr>
              <a:xfrm>
                <a:off x="3519738" y="1655238"/>
                <a:ext cx="504825" cy="657225"/>
              </a:xfrm>
              <a:custGeom>
                <a:avLst/>
                <a:gdLst/>
                <a:ahLst/>
                <a:cxnLst/>
                <a:rect l="l" t="t" r="r" b="b"/>
                <a:pathLst>
                  <a:path w="504825" h="657225">
                    <a:moveTo>
                      <a:pt x="0" y="0"/>
                    </a:moveTo>
                    <a:lnTo>
                      <a:pt x="504824" y="0"/>
                    </a:lnTo>
                    <a:lnTo>
                      <a:pt x="504824" y="657224"/>
                    </a:lnTo>
                    <a:lnTo>
                      <a:pt x="0" y="657224"/>
                    </a:lnTo>
                    <a:lnTo>
                      <a:pt x="0" y="0"/>
                    </a:lnTo>
                    <a:close/>
                  </a:path>
                </a:pathLst>
              </a:custGeom>
              <a:ln w="19049">
                <a:solidFill>
                  <a:srgbClr val="FF0000"/>
                </a:solidFill>
              </a:ln>
            </p:spPr>
            <p:txBody>
              <a:bodyPr wrap="square" lIns="0" tIns="0" rIns="0" bIns="0" rtlCol="0"/>
              <a:lstStyle/>
              <a:p/>
            </p:txBody>
          </p:sp>
          <p:pic>
            <p:nvPicPr>
              <p:cNvPr id="21" name="object 20"/>
              <p:cNvPicPr/>
              <p:nvPr/>
            </p:nvPicPr>
            <p:blipFill>
              <a:blip r:embed="rId9" cstate="print"/>
              <a:stretch>
                <a:fillRect/>
              </a:stretch>
            </p:blipFill>
            <p:spPr>
              <a:xfrm>
                <a:off x="3605463" y="2417038"/>
                <a:ext cx="409574" cy="704849"/>
              </a:xfrm>
              <a:prstGeom prst="rect">
                <a:avLst/>
              </a:prstGeom>
            </p:spPr>
          </p:pic>
          <p:sp>
            <p:nvSpPr>
              <p:cNvPr id="22" name="object 21"/>
              <p:cNvSpPr/>
              <p:nvPr/>
            </p:nvSpPr>
            <p:spPr>
              <a:xfrm>
                <a:off x="1255431" y="1246488"/>
                <a:ext cx="2769235" cy="3001645"/>
              </a:xfrm>
              <a:custGeom>
                <a:avLst/>
                <a:gdLst/>
                <a:ahLst/>
                <a:cxnLst/>
                <a:rect l="l" t="t" r="r" b="b"/>
                <a:pathLst>
                  <a:path w="2769235" h="3001645">
                    <a:moveTo>
                      <a:pt x="2340506" y="1161024"/>
                    </a:moveTo>
                    <a:lnTo>
                      <a:pt x="2769131" y="1161024"/>
                    </a:lnTo>
                    <a:lnTo>
                      <a:pt x="2769131" y="1884924"/>
                    </a:lnTo>
                    <a:lnTo>
                      <a:pt x="2340506" y="1884924"/>
                    </a:lnTo>
                    <a:lnTo>
                      <a:pt x="2340506" y="1161024"/>
                    </a:lnTo>
                    <a:close/>
                  </a:path>
                  <a:path w="2769235" h="3001645">
                    <a:moveTo>
                      <a:pt x="22570" y="2268873"/>
                    </a:moveTo>
                    <a:lnTo>
                      <a:pt x="563170" y="2124273"/>
                    </a:lnTo>
                    <a:lnTo>
                      <a:pt x="759068" y="2856654"/>
                    </a:lnTo>
                    <a:lnTo>
                      <a:pt x="218468" y="3001254"/>
                    </a:lnTo>
                    <a:lnTo>
                      <a:pt x="22570" y="2268873"/>
                    </a:lnTo>
                    <a:close/>
                  </a:path>
                  <a:path w="2769235" h="3001645">
                    <a:moveTo>
                      <a:pt x="2015588" y="554101"/>
                    </a:moveTo>
                    <a:lnTo>
                      <a:pt x="0" y="0"/>
                    </a:lnTo>
                  </a:path>
                </a:pathLst>
              </a:custGeom>
              <a:ln w="19049">
                <a:solidFill>
                  <a:srgbClr val="FF0000"/>
                </a:solidFill>
              </a:ln>
            </p:spPr>
            <p:txBody>
              <a:bodyPr wrap="square" lIns="0" tIns="0" rIns="0" bIns="0" rtlCol="0"/>
              <a:lstStyle/>
              <a:p/>
            </p:txBody>
          </p:sp>
          <p:pic>
            <p:nvPicPr>
              <p:cNvPr id="23" name="object 22"/>
              <p:cNvPicPr/>
              <p:nvPr/>
            </p:nvPicPr>
            <p:blipFill>
              <a:blip r:embed="rId10" cstate="print"/>
              <a:stretch>
                <a:fillRect/>
              </a:stretch>
            </p:blipFill>
            <p:spPr>
              <a:xfrm>
                <a:off x="1162547" y="1206623"/>
                <a:ext cx="110748" cy="79729"/>
              </a:xfrm>
              <a:prstGeom prst="rect">
                <a:avLst/>
              </a:prstGeom>
            </p:spPr>
          </p:pic>
          <p:sp>
            <p:nvSpPr>
              <p:cNvPr id="24" name="object 23"/>
              <p:cNvSpPr/>
              <p:nvPr/>
            </p:nvSpPr>
            <p:spPr>
              <a:xfrm>
                <a:off x="1144627" y="2919563"/>
                <a:ext cx="2031364" cy="527050"/>
              </a:xfrm>
              <a:custGeom>
                <a:avLst/>
                <a:gdLst/>
                <a:ahLst/>
                <a:cxnLst/>
                <a:rect l="l" t="t" r="r" b="b"/>
                <a:pathLst>
                  <a:path w="2031364" h="527050">
                    <a:moveTo>
                      <a:pt x="2031062" y="0"/>
                    </a:moveTo>
                    <a:lnTo>
                      <a:pt x="0" y="526898"/>
                    </a:lnTo>
                  </a:path>
                </a:pathLst>
              </a:custGeom>
              <a:ln w="19049">
                <a:solidFill>
                  <a:srgbClr val="FF0000"/>
                </a:solidFill>
              </a:ln>
            </p:spPr>
            <p:txBody>
              <a:bodyPr wrap="square" lIns="0" tIns="0" rIns="0" bIns="0" rtlCol="0"/>
              <a:lstStyle/>
              <a:p/>
            </p:txBody>
          </p:sp>
          <p:pic>
            <p:nvPicPr>
              <p:cNvPr id="25" name="object 24"/>
              <p:cNvPicPr/>
              <p:nvPr/>
            </p:nvPicPr>
            <p:blipFill>
              <a:blip r:embed="rId11" cstate="print"/>
              <a:stretch>
                <a:fillRect/>
              </a:stretch>
            </p:blipFill>
            <p:spPr>
              <a:xfrm>
                <a:off x="1051421" y="3406479"/>
                <a:ext cx="110631" cy="79964"/>
              </a:xfrm>
              <a:prstGeom prst="rect">
                <a:avLst/>
              </a:prstGeom>
            </p:spPr>
          </p:pic>
        </p:grpSp>
        <p:grpSp>
          <p:nvGrpSpPr>
            <p:cNvPr id="26" name="object 25"/>
            <p:cNvGrpSpPr/>
            <p:nvPr/>
          </p:nvGrpSpPr>
          <p:grpSpPr>
            <a:xfrm>
              <a:off x="2033158" y="2121669"/>
              <a:ext cx="390525" cy="342900"/>
              <a:chOff x="690482" y="855390"/>
              <a:chExt cx="390525" cy="342900"/>
            </a:xfrm>
          </p:grpSpPr>
          <p:pic>
            <p:nvPicPr>
              <p:cNvPr id="27" name="object 26"/>
              <p:cNvPicPr/>
              <p:nvPr/>
            </p:nvPicPr>
            <p:blipFill>
              <a:blip r:embed="rId12" cstate="print"/>
              <a:stretch>
                <a:fillRect/>
              </a:stretch>
            </p:blipFill>
            <p:spPr>
              <a:xfrm>
                <a:off x="709533" y="874440"/>
                <a:ext cx="304799" cy="304799"/>
              </a:xfrm>
              <a:prstGeom prst="rect">
                <a:avLst/>
              </a:prstGeom>
            </p:spPr>
          </p:pic>
          <p:sp>
            <p:nvSpPr>
              <p:cNvPr id="28" name="object 27"/>
              <p:cNvSpPr/>
              <p:nvPr/>
            </p:nvSpPr>
            <p:spPr>
              <a:xfrm>
                <a:off x="700007" y="864915"/>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p:txBody>
          </p:sp>
        </p:grpSp>
        <p:grpSp>
          <p:nvGrpSpPr>
            <p:cNvPr id="29" name="object 28"/>
            <p:cNvGrpSpPr/>
            <p:nvPr/>
          </p:nvGrpSpPr>
          <p:grpSpPr>
            <a:xfrm>
              <a:off x="1931078" y="4333955"/>
              <a:ext cx="333375" cy="400050"/>
              <a:chOff x="588402" y="3067676"/>
              <a:chExt cx="333375" cy="400050"/>
            </a:xfrm>
          </p:grpSpPr>
          <p:pic>
            <p:nvPicPr>
              <p:cNvPr id="30" name="object 29"/>
              <p:cNvPicPr/>
              <p:nvPr/>
            </p:nvPicPr>
            <p:blipFill>
              <a:blip r:embed="rId13" cstate="print"/>
              <a:stretch>
                <a:fillRect/>
              </a:stretch>
            </p:blipFill>
            <p:spPr>
              <a:xfrm>
                <a:off x="607452" y="3086727"/>
                <a:ext cx="295274" cy="361949"/>
              </a:xfrm>
              <a:prstGeom prst="rect">
                <a:avLst/>
              </a:prstGeom>
            </p:spPr>
          </p:pic>
          <p:sp>
            <p:nvSpPr>
              <p:cNvPr id="31" name="object 30"/>
              <p:cNvSpPr/>
              <p:nvPr/>
            </p:nvSpPr>
            <p:spPr>
              <a:xfrm>
                <a:off x="597927" y="3077201"/>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p:txBody>
          </p:sp>
        </p:grpSp>
        <p:sp>
          <p:nvSpPr>
            <p:cNvPr id="32" name="object 31"/>
            <p:cNvSpPr txBox="1"/>
            <p:nvPr/>
          </p:nvSpPr>
          <p:spPr>
            <a:xfrm>
              <a:off x="1480776" y="1919304"/>
              <a:ext cx="1007110" cy="769620"/>
            </a:xfrm>
            <a:prstGeom prst="rect">
              <a:avLst/>
            </a:prstGeom>
            <a:ln w="19049">
              <a:solidFill>
                <a:srgbClr val="0000FF"/>
              </a:solidFill>
            </a:ln>
          </p:spPr>
          <p:txBody>
            <a:bodyPr vert="horz" wrap="square" lIns="0" tIns="182880" rIns="0" bIns="0" rtlCol="0">
              <a:spAutoFit/>
            </a:bodyPr>
            <a:lstStyle/>
            <a:p>
              <a:pPr marL="39370">
                <a:lnSpc>
                  <a:spcPct val="100000"/>
                </a:lnSpc>
                <a:spcBef>
                  <a:spcPts val="1440"/>
                </a:spcBef>
              </a:pP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x</a:t>
              </a:r>
              <a:endParaRPr sz="2550" baseline="-33000">
                <a:latin typeface="Arial" panose="020B0604020202020204"/>
                <a:cs typeface="Arial" panose="020B0604020202020204"/>
              </a:endParaRPr>
            </a:p>
          </p:txBody>
        </p:sp>
        <p:sp>
          <p:nvSpPr>
            <p:cNvPr id="33" name="object 32"/>
            <p:cNvSpPr txBox="1"/>
            <p:nvPr/>
          </p:nvSpPr>
          <p:spPr>
            <a:xfrm>
              <a:off x="1366400" y="4159478"/>
              <a:ext cx="954405" cy="648970"/>
            </a:xfrm>
            <a:prstGeom prst="rect">
              <a:avLst/>
            </a:prstGeom>
            <a:ln w="19049">
              <a:solidFill>
                <a:srgbClr val="0000FF"/>
              </a:solidFill>
            </a:ln>
          </p:spPr>
          <p:txBody>
            <a:bodyPr vert="horz" wrap="square" lIns="0" tIns="144145" rIns="0" bIns="0" rtlCol="0">
              <a:spAutoFit/>
            </a:bodyPr>
            <a:lstStyle/>
            <a:p>
              <a:pPr marL="109220">
                <a:lnSpc>
                  <a:spcPct val="100000"/>
                </a:lnSpc>
                <a:spcBef>
                  <a:spcPts val="1135"/>
                </a:spcBef>
              </a:pP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y</a:t>
              </a:r>
              <a:endParaRPr sz="2550" baseline="-33000">
                <a:latin typeface="Arial" panose="020B0604020202020204"/>
                <a:cs typeface="Arial" panose="020B0604020202020204"/>
              </a:endParaRPr>
            </a:p>
          </p:txBody>
        </p:sp>
        <p:sp>
          <p:nvSpPr>
            <p:cNvPr id="34" name="object 33"/>
            <p:cNvSpPr txBox="1"/>
            <p:nvPr/>
          </p:nvSpPr>
          <p:spPr>
            <a:xfrm>
              <a:off x="8647251" y="2792628"/>
              <a:ext cx="1245235" cy="769620"/>
            </a:xfrm>
            <a:prstGeom prst="rect">
              <a:avLst/>
            </a:prstGeom>
            <a:ln w="19049">
              <a:solidFill>
                <a:srgbClr val="0000FF"/>
              </a:solidFill>
            </a:ln>
          </p:spPr>
          <p:txBody>
            <a:bodyPr vert="horz" wrap="square" lIns="0" tIns="156845" rIns="0" bIns="0" rtlCol="0">
              <a:spAutoFit/>
            </a:bodyPr>
            <a:lstStyle/>
            <a:p>
              <a:pPr marL="655955">
                <a:lnSpc>
                  <a:spcPct val="100000"/>
                </a:lnSpc>
                <a:spcBef>
                  <a:spcPts val="1235"/>
                </a:spcBef>
              </a:pP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z</a:t>
              </a:r>
              <a:endParaRPr sz="2550" baseline="-33000">
                <a:latin typeface="Arial" panose="020B0604020202020204"/>
                <a:cs typeface="Arial" panose="020B0604020202020204"/>
              </a:endParaRPr>
            </a:p>
          </p:txBody>
        </p:sp>
        <p:sp>
          <p:nvSpPr>
            <p:cNvPr id="35" name="object 34"/>
            <p:cNvSpPr txBox="1"/>
            <p:nvPr/>
          </p:nvSpPr>
          <p:spPr>
            <a:xfrm>
              <a:off x="8600450" y="3901167"/>
              <a:ext cx="1339215" cy="822325"/>
            </a:xfrm>
            <a:prstGeom prst="rect">
              <a:avLst/>
            </a:prstGeom>
            <a:ln w="19049">
              <a:solidFill>
                <a:srgbClr val="0000FF"/>
              </a:solidFill>
            </a:ln>
          </p:spPr>
          <p:txBody>
            <a:bodyPr vert="horz" wrap="square" lIns="0" tIns="256540" rIns="0" bIns="0" rtlCol="0">
              <a:spAutoFit/>
            </a:bodyPr>
            <a:lstStyle/>
            <a:p>
              <a:pPr marL="828675">
                <a:lnSpc>
                  <a:spcPct val="100000"/>
                </a:lnSpc>
                <a:spcBef>
                  <a:spcPts val="2020"/>
                </a:spcBef>
              </a:pP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z</a:t>
              </a:r>
              <a:endParaRPr sz="2550" baseline="-33000">
                <a:latin typeface="Arial" panose="020B0604020202020204"/>
                <a:cs typeface="Arial" panose="020B0604020202020204"/>
              </a:endParaRPr>
            </a:p>
          </p:txBody>
        </p:sp>
        <p:sp>
          <p:nvSpPr>
            <p:cNvPr id="36" name="object 35"/>
            <p:cNvSpPr txBox="1"/>
            <p:nvPr/>
          </p:nvSpPr>
          <p:spPr>
            <a:xfrm>
              <a:off x="8063951" y="1912354"/>
              <a:ext cx="2226310" cy="590550"/>
            </a:xfrm>
            <a:prstGeom prst="rect">
              <a:avLst/>
            </a:prstGeom>
            <a:ln w="19049">
              <a:solidFill>
                <a:srgbClr val="0000FF"/>
              </a:solidFill>
            </a:ln>
          </p:spPr>
          <p:txBody>
            <a:bodyPr vert="horz" wrap="square" lIns="0" tIns="148590" rIns="0" bIns="0" rtlCol="0">
              <a:spAutoFit/>
            </a:bodyPr>
            <a:lstStyle/>
            <a:p>
              <a:pPr marL="85725">
                <a:lnSpc>
                  <a:spcPct val="100000"/>
                </a:lnSpc>
                <a:spcBef>
                  <a:spcPts val="1170"/>
                </a:spcBef>
              </a:pPr>
              <a:r>
                <a:rPr sz="1800" dirty="0">
                  <a:solidFill>
                    <a:srgbClr val="0000FF"/>
                  </a:solidFill>
                  <a:latin typeface="Arial" panose="020B0604020202020204"/>
                  <a:cs typeface="Arial" panose="020B0604020202020204"/>
                </a:rPr>
                <a:t>Loss</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L</a:t>
              </a:r>
              <a:r>
                <a:rPr sz="1800" spc="-7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still</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a</a:t>
              </a:r>
              <a:r>
                <a:rPr sz="1800" spc="-10" dirty="0">
                  <a:solidFill>
                    <a:srgbClr val="0000FF"/>
                  </a:solidFill>
                  <a:latin typeface="Arial" panose="020B0604020202020204"/>
                  <a:cs typeface="Arial" panose="020B0604020202020204"/>
                </a:rPr>
                <a:t> scalar!</a:t>
              </a:r>
              <a:endParaRPr sz="1800">
                <a:latin typeface="Arial" panose="020B0604020202020204"/>
                <a:cs typeface="Arial" panose="020B0604020202020204"/>
              </a:endParaRPr>
            </a:p>
          </p:txBody>
        </p:sp>
        <p:sp>
          <p:nvSpPr>
            <p:cNvPr id="37" name="object 36"/>
            <p:cNvSpPr txBox="1"/>
            <p:nvPr/>
          </p:nvSpPr>
          <p:spPr>
            <a:xfrm>
              <a:off x="5430076" y="2174909"/>
              <a:ext cx="1363980" cy="2816225"/>
            </a:xfrm>
            <a:prstGeom prst="rect">
              <a:avLst/>
            </a:prstGeom>
          </p:spPr>
          <p:txBody>
            <a:bodyPr vert="horz" wrap="square" lIns="0" tIns="12700" rIns="0" bIns="0" rtlCol="0">
              <a:spAutoFit/>
            </a:bodyPr>
            <a:lstStyle/>
            <a:p>
              <a:pPr marL="180975" marR="158115" algn="ctr">
                <a:lnSpc>
                  <a:spcPct val="100000"/>
                </a:lnSpc>
                <a:spcBef>
                  <a:spcPts val="100"/>
                </a:spcBef>
              </a:pPr>
              <a:r>
                <a:rPr sz="1800" spc="-10" dirty="0">
                  <a:solidFill>
                    <a:srgbClr val="FF0000"/>
                  </a:solidFill>
                  <a:latin typeface="Arial" panose="020B0604020202020204"/>
                  <a:cs typeface="Arial" panose="020B0604020202020204"/>
                </a:rPr>
                <a:t>“local gradients”</a:t>
              </a:r>
              <a:endParaRPr sz="1800">
                <a:latin typeface="Arial" panose="020B0604020202020204"/>
                <a:cs typeface="Arial" panose="020B0604020202020204"/>
              </a:endParaRPr>
            </a:p>
            <a:p>
              <a:pPr marL="96520">
                <a:lnSpc>
                  <a:spcPts val="3025"/>
                </a:lnSpc>
                <a:spcBef>
                  <a:spcPts val="905"/>
                </a:spcBef>
              </a:pPr>
              <a:r>
                <a:rPr sz="2600" dirty="0">
                  <a:solidFill>
                    <a:srgbClr val="0000FF"/>
                  </a:solidFill>
                  <a:latin typeface="Arial" panose="020B0604020202020204"/>
                  <a:cs typeface="Arial" panose="020B0604020202020204"/>
                </a:rPr>
                <a:t>[D</a:t>
              </a:r>
              <a:r>
                <a:rPr sz="2550" baseline="-33000" dirty="0">
                  <a:solidFill>
                    <a:srgbClr val="0000FF"/>
                  </a:solidFill>
                  <a:latin typeface="Arial" panose="020B0604020202020204"/>
                  <a:cs typeface="Arial" panose="020B0604020202020204"/>
                </a:rPr>
                <a:t>x</a:t>
              </a:r>
              <a:r>
                <a:rPr sz="2550" spc="367" baseline="-33000" dirty="0">
                  <a:solidFill>
                    <a:srgbClr val="0000FF"/>
                  </a:solidFill>
                  <a:latin typeface="Arial" panose="020B0604020202020204"/>
                  <a:cs typeface="Arial" panose="020B0604020202020204"/>
                </a:rPr>
                <a:t> </a:t>
              </a:r>
              <a:r>
                <a:rPr sz="2600" dirty="0">
                  <a:solidFill>
                    <a:srgbClr val="0000FF"/>
                  </a:solidFill>
                  <a:latin typeface="Arial" panose="020B0604020202020204"/>
                  <a:cs typeface="Arial" panose="020B0604020202020204"/>
                </a:rPr>
                <a:t>x</a:t>
              </a:r>
              <a:r>
                <a:rPr sz="2600" spc="-5" dirty="0">
                  <a:solidFill>
                    <a:srgbClr val="0000FF"/>
                  </a:solidFill>
                  <a:latin typeface="Arial" panose="020B0604020202020204"/>
                  <a:cs typeface="Arial" panose="020B0604020202020204"/>
                </a:rPr>
                <a:t> </a:t>
              </a: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z</a:t>
              </a:r>
              <a:r>
                <a:rPr sz="2600" spc="-25" dirty="0">
                  <a:solidFill>
                    <a:srgbClr val="0000FF"/>
                  </a:solidFill>
                  <a:latin typeface="Arial" panose="020B0604020202020204"/>
                  <a:cs typeface="Arial" panose="020B0604020202020204"/>
                </a:rPr>
                <a:t>]</a:t>
              </a:r>
              <a:endParaRPr sz="2600">
                <a:latin typeface="Arial" panose="020B0604020202020204"/>
                <a:cs typeface="Arial" panose="020B0604020202020204"/>
              </a:endParaRPr>
            </a:p>
            <a:p>
              <a:pPr marL="1905" algn="ctr">
                <a:lnSpc>
                  <a:spcPts val="5555"/>
                </a:lnSpc>
              </a:pPr>
              <a:r>
                <a:rPr sz="4800" dirty="0">
                  <a:latin typeface="Arial" panose="020B0604020202020204"/>
                  <a:cs typeface="Arial" panose="020B0604020202020204"/>
                </a:rPr>
                <a:t>f</a:t>
              </a:r>
              <a:endParaRPr sz="4800">
                <a:latin typeface="Arial" panose="020B0604020202020204"/>
                <a:cs typeface="Arial" panose="020B0604020202020204"/>
              </a:endParaRPr>
            </a:p>
            <a:p>
              <a:pPr marL="38100">
                <a:lnSpc>
                  <a:spcPts val="3010"/>
                </a:lnSpc>
              </a:pPr>
              <a:r>
                <a:rPr sz="2600" dirty="0">
                  <a:solidFill>
                    <a:srgbClr val="0000FF"/>
                  </a:solidFill>
                  <a:latin typeface="Arial" panose="020B0604020202020204"/>
                  <a:cs typeface="Arial" panose="020B0604020202020204"/>
                </a:rPr>
                <a:t>[D</a:t>
              </a:r>
              <a:r>
                <a:rPr sz="2550" baseline="-33000" dirty="0">
                  <a:solidFill>
                    <a:srgbClr val="0000FF"/>
                  </a:solidFill>
                  <a:latin typeface="Arial" panose="020B0604020202020204"/>
                  <a:cs typeface="Arial" panose="020B0604020202020204"/>
                </a:rPr>
                <a:t>y</a:t>
              </a:r>
              <a:r>
                <a:rPr sz="2550" spc="367" baseline="-33000" dirty="0">
                  <a:solidFill>
                    <a:srgbClr val="0000FF"/>
                  </a:solidFill>
                  <a:latin typeface="Arial" panose="020B0604020202020204"/>
                  <a:cs typeface="Arial" panose="020B0604020202020204"/>
                </a:rPr>
                <a:t> </a:t>
              </a:r>
              <a:r>
                <a:rPr sz="2600" dirty="0">
                  <a:solidFill>
                    <a:srgbClr val="0000FF"/>
                  </a:solidFill>
                  <a:latin typeface="Arial" panose="020B0604020202020204"/>
                  <a:cs typeface="Arial" panose="020B0604020202020204"/>
                </a:rPr>
                <a:t>x</a:t>
              </a:r>
              <a:r>
                <a:rPr sz="2600" spc="-5" dirty="0">
                  <a:solidFill>
                    <a:srgbClr val="0000FF"/>
                  </a:solidFill>
                  <a:latin typeface="Arial" panose="020B0604020202020204"/>
                  <a:cs typeface="Arial" panose="020B0604020202020204"/>
                </a:rPr>
                <a:t> </a:t>
              </a: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z</a:t>
              </a:r>
              <a:r>
                <a:rPr sz="2600" spc="-25" dirty="0">
                  <a:solidFill>
                    <a:srgbClr val="0000FF"/>
                  </a:solidFill>
                  <a:latin typeface="Arial" panose="020B0604020202020204"/>
                  <a:cs typeface="Arial" panose="020B0604020202020204"/>
                </a:rPr>
                <a:t>]</a:t>
              </a:r>
              <a:endParaRPr sz="2600">
                <a:latin typeface="Arial" panose="020B0604020202020204"/>
                <a:cs typeface="Arial" panose="020B0604020202020204"/>
              </a:endParaRPr>
            </a:p>
            <a:p>
              <a:pPr marL="252730" marR="187325" algn="ctr">
                <a:lnSpc>
                  <a:spcPct val="100000"/>
                </a:lnSpc>
                <a:spcBef>
                  <a:spcPts val="835"/>
                </a:spcBef>
              </a:pPr>
              <a:r>
                <a:rPr sz="1800" spc="-10" dirty="0">
                  <a:solidFill>
                    <a:srgbClr val="0000FF"/>
                  </a:solidFill>
                  <a:latin typeface="Arial" panose="020B0604020202020204"/>
                  <a:cs typeface="Arial" panose="020B0604020202020204"/>
                </a:rPr>
                <a:t>Jacobian matrices</a:t>
              </a:r>
              <a:endParaRPr sz="1800">
                <a:latin typeface="Arial" panose="020B0604020202020204"/>
                <a:cs typeface="Arial" panose="020B0604020202020204"/>
              </a:endParaRPr>
            </a:p>
          </p:txBody>
        </p:sp>
        <p:sp>
          <p:nvSpPr>
            <p:cNvPr id="38" name="object 37"/>
            <p:cNvSpPr txBox="1"/>
            <p:nvPr/>
          </p:nvSpPr>
          <p:spPr>
            <a:xfrm>
              <a:off x="7543800" y="4724400"/>
              <a:ext cx="2780665" cy="918844"/>
            </a:xfrm>
            <a:prstGeom prst="rect">
              <a:avLst/>
            </a:prstGeom>
          </p:spPr>
          <p:txBody>
            <a:bodyPr vert="horz" wrap="square" lIns="0" tIns="29845" rIns="0" bIns="0" rtlCol="0">
              <a:spAutoFit/>
            </a:bodyPr>
            <a:lstStyle/>
            <a:p>
              <a:pPr marL="12700" marR="5080" indent="521970">
                <a:lnSpc>
                  <a:spcPct val="106000"/>
                </a:lnSpc>
                <a:spcBef>
                  <a:spcPts val="235"/>
                </a:spcBef>
              </a:pPr>
              <a:r>
                <a:rPr sz="1800" dirty="0">
                  <a:solidFill>
                    <a:srgbClr val="FF0000"/>
                  </a:solidFill>
                  <a:latin typeface="Arial" panose="020B0604020202020204"/>
                  <a:cs typeface="Arial" panose="020B0604020202020204"/>
                </a:rPr>
                <a:t>“Upstream</a:t>
              </a:r>
              <a:r>
                <a:rPr sz="1800" spc="-10" dirty="0">
                  <a:solidFill>
                    <a:srgbClr val="FF0000"/>
                  </a:solidFill>
                  <a:latin typeface="Arial" panose="020B0604020202020204"/>
                  <a:cs typeface="Arial" panose="020B0604020202020204"/>
                </a:rPr>
                <a:t> gradient” </a:t>
              </a:r>
              <a:r>
                <a:rPr sz="1800" dirty="0">
                  <a:solidFill>
                    <a:srgbClr val="0000FF"/>
                  </a:solidFill>
                  <a:latin typeface="Arial" panose="020B0604020202020204"/>
                  <a:cs typeface="Arial" panose="020B0604020202020204"/>
                </a:rPr>
                <a:t>For</a:t>
              </a:r>
              <a:r>
                <a:rPr sz="1800" spc="-3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each</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element</a:t>
              </a:r>
              <a:r>
                <a:rPr sz="1800" spc="-2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of</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z,</a:t>
              </a:r>
              <a:r>
                <a:rPr sz="1800" spc="-15" dirty="0">
                  <a:solidFill>
                    <a:srgbClr val="0000FF"/>
                  </a:solidFill>
                  <a:latin typeface="Arial" panose="020B0604020202020204"/>
                  <a:cs typeface="Arial" panose="020B0604020202020204"/>
                </a:rPr>
                <a:t> </a:t>
              </a:r>
              <a:r>
                <a:rPr sz="1800" spc="-25" dirty="0">
                  <a:solidFill>
                    <a:srgbClr val="0000FF"/>
                  </a:solidFill>
                  <a:latin typeface="Arial" panose="020B0604020202020204"/>
                  <a:cs typeface="Arial" panose="020B0604020202020204"/>
                </a:rPr>
                <a:t>how </a:t>
              </a:r>
              <a:r>
                <a:rPr sz="1800" dirty="0">
                  <a:solidFill>
                    <a:srgbClr val="0000FF"/>
                  </a:solidFill>
                  <a:latin typeface="Arial" panose="020B0604020202020204"/>
                  <a:cs typeface="Arial" panose="020B0604020202020204"/>
                </a:rPr>
                <a:t>much</a:t>
              </a:r>
              <a:r>
                <a:rPr sz="1800" spc="-2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does</a:t>
              </a:r>
              <a:r>
                <a:rPr sz="1800" spc="-2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it</a:t>
              </a:r>
              <a:r>
                <a:rPr sz="1800" spc="-2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influence</a:t>
              </a:r>
              <a:r>
                <a:rPr sz="1800" spc="-20" dirty="0">
                  <a:solidFill>
                    <a:srgbClr val="0000FF"/>
                  </a:solidFill>
                  <a:latin typeface="Arial" panose="020B0604020202020204"/>
                  <a:cs typeface="Arial" panose="020B0604020202020204"/>
                </a:rPr>
                <a:t> </a:t>
              </a:r>
              <a:r>
                <a:rPr sz="1800" spc="-25" dirty="0">
                  <a:solidFill>
                    <a:srgbClr val="0000FF"/>
                  </a:solidFill>
                  <a:latin typeface="Arial" panose="020B0604020202020204"/>
                  <a:cs typeface="Arial" panose="020B0604020202020204"/>
                </a:rPr>
                <a:t>L?</a:t>
              </a:r>
              <a:endParaRPr sz="1800">
                <a:latin typeface="Arial" panose="020B0604020202020204"/>
                <a:cs typeface="Arial" panose="020B0604020202020204"/>
              </a:endParaRPr>
            </a:p>
          </p:txBody>
        </p:sp>
        <p:sp>
          <p:nvSpPr>
            <p:cNvPr id="39" name="object 38"/>
            <p:cNvSpPr txBox="1"/>
            <p:nvPr/>
          </p:nvSpPr>
          <p:spPr>
            <a:xfrm>
              <a:off x="1329821" y="3490685"/>
              <a:ext cx="138493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0000"/>
                  </a:solidFill>
                  <a:latin typeface="Arial" panose="020B0604020202020204"/>
                  <a:cs typeface="Arial" panose="020B0604020202020204"/>
                </a:rPr>
                <a:t>“Downstream</a:t>
              </a:r>
              <a:endParaRPr sz="1800">
                <a:latin typeface="Arial" panose="020B0604020202020204"/>
                <a:cs typeface="Arial" panose="020B0604020202020204"/>
              </a:endParaRPr>
            </a:p>
          </p:txBody>
        </p:sp>
        <p:sp>
          <p:nvSpPr>
            <p:cNvPr id="40" name="object 39"/>
            <p:cNvSpPr txBox="1"/>
            <p:nvPr/>
          </p:nvSpPr>
          <p:spPr>
            <a:xfrm>
              <a:off x="1501159" y="3765005"/>
              <a:ext cx="104203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0000"/>
                  </a:solidFill>
                  <a:latin typeface="Arial" panose="020B0604020202020204"/>
                  <a:cs typeface="Arial" panose="020B0604020202020204"/>
                </a:rPr>
                <a:t>gradients”</a:t>
              </a:r>
              <a:endParaRPr sz="1800">
                <a:latin typeface="Arial" panose="020B0604020202020204"/>
                <a:cs typeface="Arial" panose="020B0604020202020204"/>
              </a:endParaRPr>
            </a:p>
          </p:txBody>
        </p:sp>
        <p:grpSp>
          <p:nvGrpSpPr>
            <p:cNvPr id="42" name="object 41"/>
            <p:cNvGrpSpPr/>
            <p:nvPr/>
          </p:nvGrpSpPr>
          <p:grpSpPr>
            <a:xfrm>
              <a:off x="2443629" y="2595889"/>
              <a:ext cx="1931035" cy="1157605"/>
              <a:chOff x="1100953" y="1329610"/>
              <a:chExt cx="1931035" cy="1157605"/>
            </a:xfrm>
          </p:grpSpPr>
          <p:pic>
            <p:nvPicPr>
              <p:cNvPr id="43" name="object 42"/>
              <p:cNvPicPr/>
              <p:nvPr/>
            </p:nvPicPr>
            <p:blipFill>
              <a:blip r:embed="rId14" cstate="print"/>
              <a:stretch>
                <a:fillRect/>
              </a:stretch>
            </p:blipFill>
            <p:spPr>
              <a:xfrm>
                <a:off x="1233544" y="1396586"/>
                <a:ext cx="1798376" cy="1090224"/>
              </a:xfrm>
              <a:prstGeom prst="rect">
                <a:avLst/>
              </a:prstGeom>
            </p:spPr>
          </p:pic>
          <p:sp>
            <p:nvSpPr>
              <p:cNvPr id="44" name="object 43"/>
              <p:cNvSpPr/>
              <p:nvPr/>
            </p:nvSpPr>
            <p:spPr>
              <a:xfrm>
                <a:off x="1110478" y="1339135"/>
                <a:ext cx="808355" cy="845819"/>
              </a:xfrm>
              <a:custGeom>
                <a:avLst/>
                <a:gdLst/>
                <a:ahLst/>
                <a:cxnLst/>
                <a:rect l="l" t="t" r="r" b="b"/>
                <a:pathLst>
                  <a:path w="808355" h="845819">
                    <a:moveTo>
                      <a:pt x="181585" y="0"/>
                    </a:moveTo>
                    <a:lnTo>
                      <a:pt x="808284" y="167999"/>
                    </a:lnTo>
                    <a:lnTo>
                      <a:pt x="626699" y="845377"/>
                    </a:lnTo>
                    <a:lnTo>
                      <a:pt x="0" y="677377"/>
                    </a:lnTo>
                    <a:lnTo>
                      <a:pt x="181585" y="0"/>
                    </a:lnTo>
                    <a:close/>
                  </a:path>
                </a:pathLst>
              </a:custGeom>
              <a:ln w="19049">
                <a:solidFill>
                  <a:srgbClr val="FF0000"/>
                </a:solidFill>
              </a:ln>
            </p:spPr>
            <p:txBody>
              <a:bodyPr wrap="square" lIns="0" tIns="0" rIns="0" bIns="0" rtlCol="0"/>
              <a:lstStyle/>
              <a:p/>
            </p:txBody>
          </p:sp>
        </p:gr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a:cs typeface="Arial" panose="020B0604020202020204"/>
              </a:rPr>
              <a:t>Backprop</a:t>
            </a:r>
            <a:r>
              <a:rPr lang="en-US" spc="-30" dirty="0">
                <a:latin typeface="Arial" panose="020B0604020202020204"/>
                <a:cs typeface="Arial" panose="020B0604020202020204"/>
              </a:rPr>
              <a:t> </a:t>
            </a:r>
            <a:r>
              <a:rPr lang="en-US" dirty="0">
                <a:latin typeface="Arial" panose="020B0604020202020204"/>
                <a:cs typeface="Arial" panose="020B0604020202020204"/>
              </a:rPr>
              <a:t>with</a:t>
            </a:r>
            <a:r>
              <a:rPr lang="en-US" spc="-30" dirty="0">
                <a:latin typeface="Arial" panose="020B0604020202020204"/>
                <a:cs typeface="Arial" panose="020B0604020202020204"/>
              </a:rPr>
              <a:t> </a:t>
            </a:r>
            <a:r>
              <a:rPr lang="en-US" spc="-10" dirty="0">
                <a:latin typeface="Arial" panose="020B0604020202020204"/>
                <a:cs typeface="Arial" panose="020B0604020202020204"/>
              </a:rPr>
              <a:t>Vectors</a:t>
            </a:r>
            <a:endParaRPr lang="en-US" dirty="0"/>
          </a:p>
        </p:txBody>
      </p:sp>
      <p:grpSp>
        <p:nvGrpSpPr>
          <p:cNvPr id="51" name="Group 50"/>
          <p:cNvGrpSpPr/>
          <p:nvPr/>
        </p:nvGrpSpPr>
        <p:grpSpPr>
          <a:xfrm>
            <a:off x="1598678" y="1828800"/>
            <a:ext cx="8994644" cy="3730890"/>
            <a:chOff x="1437921" y="1854750"/>
            <a:chExt cx="8994644" cy="3730890"/>
          </a:xfrm>
        </p:grpSpPr>
        <p:grpSp>
          <p:nvGrpSpPr>
            <p:cNvPr id="3" name="object 2"/>
            <p:cNvGrpSpPr/>
            <p:nvPr/>
          </p:nvGrpSpPr>
          <p:grpSpPr>
            <a:xfrm>
              <a:off x="2438400" y="2057400"/>
              <a:ext cx="7633334" cy="3408679"/>
              <a:chOff x="987624" y="848725"/>
              <a:chExt cx="7633334" cy="3408679"/>
            </a:xfrm>
          </p:grpSpPr>
          <p:pic>
            <p:nvPicPr>
              <p:cNvPr id="4" name="object 3"/>
              <p:cNvPicPr/>
              <p:nvPr/>
            </p:nvPicPr>
            <p:blipFill>
              <a:blip r:embed="rId1" cstate="print"/>
              <a:stretch>
                <a:fillRect/>
              </a:stretch>
            </p:blipFill>
            <p:spPr>
              <a:xfrm>
                <a:off x="1441286" y="3148871"/>
                <a:ext cx="1586198" cy="1084043"/>
              </a:xfrm>
              <a:prstGeom prst="rect">
                <a:avLst/>
              </a:prstGeom>
            </p:spPr>
          </p:pic>
          <p:sp>
            <p:nvSpPr>
              <p:cNvPr id="5" name="object 4"/>
              <p:cNvSpPr/>
              <p:nvPr/>
            </p:nvSpPr>
            <p:spPr>
              <a:xfrm>
                <a:off x="997149" y="2791345"/>
                <a:ext cx="2060575" cy="506730"/>
              </a:xfrm>
              <a:custGeom>
                <a:avLst/>
                <a:gdLst/>
                <a:ahLst/>
                <a:cxnLst/>
                <a:rect l="l" t="t" r="r" b="b"/>
                <a:pathLst>
                  <a:path w="2060575" h="506729">
                    <a:moveTo>
                      <a:pt x="0" y="506129"/>
                    </a:moveTo>
                    <a:lnTo>
                      <a:pt x="2060100" y="0"/>
                    </a:lnTo>
                  </a:path>
                </a:pathLst>
              </a:custGeom>
              <a:ln w="19049">
                <a:solidFill>
                  <a:srgbClr val="37761C"/>
                </a:solidFill>
              </a:ln>
            </p:spPr>
            <p:txBody>
              <a:bodyPr wrap="square" lIns="0" tIns="0" rIns="0" bIns="0" rtlCol="0"/>
              <a:lstStyle/>
              <a:p/>
            </p:txBody>
          </p:sp>
          <p:pic>
            <p:nvPicPr>
              <p:cNvPr id="6" name="object 5"/>
              <p:cNvPicPr/>
              <p:nvPr/>
            </p:nvPicPr>
            <p:blipFill>
              <a:blip r:embed="rId2" cstate="print"/>
              <a:stretch>
                <a:fillRect/>
              </a:stretch>
            </p:blipFill>
            <p:spPr>
              <a:xfrm>
                <a:off x="3040218" y="2751263"/>
                <a:ext cx="110511" cy="80163"/>
              </a:xfrm>
              <a:prstGeom prst="rect">
                <a:avLst/>
              </a:prstGeom>
            </p:spPr>
          </p:pic>
          <p:sp>
            <p:nvSpPr>
              <p:cNvPr id="7" name="object 6"/>
              <p:cNvSpPr/>
              <p:nvPr/>
            </p:nvSpPr>
            <p:spPr>
              <a:xfrm>
                <a:off x="3280999" y="858250"/>
                <a:ext cx="2978785" cy="2978785"/>
              </a:xfrm>
              <a:custGeom>
                <a:avLst/>
                <a:gdLst/>
                <a:ahLst/>
                <a:cxnLst/>
                <a:rect l="l" t="t" r="r" b="b"/>
                <a:pathLst>
                  <a:path w="2978785" h="2978785">
                    <a:moveTo>
                      <a:pt x="1489349" y="2978699"/>
                    </a:move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close/>
                  </a:path>
                </a:pathLst>
              </a:custGeom>
              <a:solidFill>
                <a:srgbClr val="F3F3F3"/>
              </a:solidFill>
            </p:spPr>
            <p:txBody>
              <a:bodyPr wrap="square" lIns="0" tIns="0" rIns="0" bIns="0" rtlCol="0"/>
              <a:lstStyle/>
              <a:p/>
            </p:txBody>
          </p:sp>
          <p:sp>
            <p:nvSpPr>
              <p:cNvPr id="8" name="object 7"/>
              <p:cNvSpPr/>
              <p:nvPr/>
            </p:nvSpPr>
            <p:spPr>
              <a:xfrm>
                <a:off x="3280999" y="858250"/>
                <a:ext cx="2978785" cy="2978785"/>
              </a:xfrm>
              <a:custGeom>
                <a:avLst/>
                <a:gdLst/>
                <a:ahLst/>
                <a:cxnLst/>
                <a:rect l="l" t="t" r="r" b="b"/>
                <a:pathLst>
                  <a:path w="2978785" h="2978785">
                    <a:moveTo>
                      <a:pt x="0" y="1489349"/>
                    </a:move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close/>
                  </a:path>
                </a:pathLst>
              </a:custGeom>
              <a:ln w="19049">
                <a:solidFill>
                  <a:srgbClr val="595959"/>
                </a:solidFill>
              </a:ln>
            </p:spPr>
            <p:txBody>
              <a:bodyPr wrap="square" lIns="0" tIns="0" rIns="0" bIns="0" rtlCol="0"/>
              <a:lstStyle/>
              <a:p/>
            </p:txBody>
          </p:sp>
          <p:sp>
            <p:nvSpPr>
              <p:cNvPr id="9" name="object 8"/>
              <p:cNvSpPr/>
              <p:nvPr/>
            </p:nvSpPr>
            <p:spPr>
              <a:xfrm>
                <a:off x="1174994" y="1016165"/>
                <a:ext cx="2066925" cy="615950"/>
              </a:xfrm>
              <a:custGeom>
                <a:avLst/>
                <a:gdLst/>
                <a:ahLst/>
                <a:cxnLst/>
                <a:rect l="l" t="t" r="r" b="b"/>
                <a:pathLst>
                  <a:path w="2066925" h="615950">
                    <a:moveTo>
                      <a:pt x="0" y="0"/>
                    </a:moveTo>
                    <a:lnTo>
                      <a:pt x="2066362" y="615948"/>
                    </a:lnTo>
                  </a:path>
                </a:pathLst>
              </a:custGeom>
              <a:ln w="19049">
                <a:solidFill>
                  <a:srgbClr val="37761C"/>
                </a:solidFill>
              </a:ln>
            </p:spPr>
            <p:txBody>
              <a:bodyPr wrap="square" lIns="0" tIns="0" rIns="0" bIns="0" rtlCol="0"/>
              <a:lstStyle/>
              <a:p/>
            </p:txBody>
          </p:sp>
          <p:pic>
            <p:nvPicPr>
              <p:cNvPr id="10" name="object 9"/>
              <p:cNvPicPr/>
              <p:nvPr/>
            </p:nvPicPr>
            <p:blipFill>
              <a:blip r:embed="rId3" cstate="print"/>
              <a:stretch>
                <a:fillRect/>
              </a:stretch>
            </p:blipFill>
            <p:spPr>
              <a:xfrm>
                <a:off x="3222844" y="1592434"/>
                <a:ext cx="110886" cy="79358"/>
              </a:xfrm>
              <a:prstGeom prst="rect">
                <a:avLst/>
              </a:prstGeom>
            </p:spPr>
          </p:pic>
          <p:sp>
            <p:nvSpPr>
              <p:cNvPr id="11" name="object 10"/>
              <p:cNvSpPr/>
              <p:nvPr/>
            </p:nvSpPr>
            <p:spPr>
              <a:xfrm>
                <a:off x="6259700" y="23476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p:txBody>
          </p:sp>
          <p:pic>
            <p:nvPicPr>
              <p:cNvPr id="12" name="object 11"/>
              <p:cNvPicPr/>
              <p:nvPr/>
            </p:nvPicPr>
            <p:blipFill>
              <a:blip r:embed="rId4" cstate="print"/>
              <a:stretch>
                <a:fillRect/>
              </a:stretch>
            </p:blipFill>
            <p:spPr>
              <a:xfrm>
                <a:off x="8410175" y="2306609"/>
                <a:ext cx="105500" cy="81980"/>
              </a:xfrm>
              <a:prstGeom prst="rect">
                <a:avLst/>
              </a:prstGeom>
            </p:spPr>
          </p:pic>
          <p:pic>
            <p:nvPicPr>
              <p:cNvPr id="13" name="object 12"/>
              <p:cNvPicPr/>
              <p:nvPr/>
            </p:nvPicPr>
            <p:blipFill>
              <a:blip r:embed="rId5" cstate="print"/>
              <a:stretch>
                <a:fillRect/>
              </a:stretch>
            </p:blipFill>
            <p:spPr>
              <a:xfrm>
                <a:off x="7474538" y="1758700"/>
                <a:ext cx="304799" cy="304799"/>
              </a:xfrm>
              <a:prstGeom prst="rect">
                <a:avLst/>
              </a:prstGeom>
            </p:spPr>
          </p:pic>
          <p:sp>
            <p:nvSpPr>
              <p:cNvPr id="14" name="object 13"/>
              <p:cNvSpPr/>
              <p:nvPr/>
            </p:nvSpPr>
            <p:spPr>
              <a:xfrm>
                <a:off x="7465013" y="1749175"/>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p:txBody>
          </p:sp>
          <p:sp>
            <p:nvSpPr>
              <p:cNvPr id="15" name="object 14"/>
              <p:cNvSpPr/>
              <p:nvPr/>
            </p:nvSpPr>
            <p:spPr>
              <a:xfrm>
                <a:off x="6509213" y="2586025"/>
                <a:ext cx="2112010" cy="0"/>
              </a:xfrm>
              <a:custGeom>
                <a:avLst/>
                <a:gdLst/>
                <a:ahLst/>
                <a:cxnLst/>
                <a:rect l="l" t="t" r="r" b="b"/>
                <a:pathLst>
                  <a:path w="2112009">
                    <a:moveTo>
                      <a:pt x="2111700" y="0"/>
                    </a:moveTo>
                    <a:lnTo>
                      <a:pt x="0" y="0"/>
                    </a:lnTo>
                  </a:path>
                </a:pathLst>
              </a:custGeom>
              <a:ln w="19049">
                <a:solidFill>
                  <a:srgbClr val="FF0000"/>
                </a:solidFill>
              </a:ln>
            </p:spPr>
            <p:txBody>
              <a:bodyPr wrap="square" lIns="0" tIns="0" rIns="0" bIns="0" rtlCol="0"/>
              <a:lstStyle/>
              <a:p/>
            </p:txBody>
          </p:sp>
          <p:pic>
            <p:nvPicPr>
              <p:cNvPr id="16" name="object 15"/>
              <p:cNvPicPr/>
              <p:nvPr/>
            </p:nvPicPr>
            <p:blipFill>
              <a:blip r:embed="rId6" cstate="print"/>
              <a:stretch>
                <a:fillRect/>
              </a:stretch>
            </p:blipFill>
            <p:spPr>
              <a:xfrm>
                <a:off x="6413236" y="2545034"/>
                <a:ext cx="105500" cy="81980"/>
              </a:xfrm>
              <a:prstGeom prst="rect">
                <a:avLst/>
              </a:prstGeom>
            </p:spPr>
          </p:pic>
          <p:pic>
            <p:nvPicPr>
              <p:cNvPr id="17" name="object 16"/>
              <p:cNvPicPr/>
              <p:nvPr/>
            </p:nvPicPr>
            <p:blipFill>
              <a:blip r:embed="rId7" cstate="print"/>
              <a:stretch>
                <a:fillRect/>
              </a:stretch>
            </p:blipFill>
            <p:spPr>
              <a:xfrm>
                <a:off x="7393588" y="2707588"/>
                <a:ext cx="514349" cy="676274"/>
              </a:xfrm>
              <a:prstGeom prst="rect">
                <a:avLst/>
              </a:prstGeom>
            </p:spPr>
          </p:pic>
          <p:sp>
            <p:nvSpPr>
              <p:cNvPr id="18" name="object 17"/>
              <p:cNvSpPr/>
              <p:nvPr/>
            </p:nvSpPr>
            <p:spPr>
              <a:xfrm>
                <a:off x="7384063" y="2698063"/>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p:txBody>
          </p:sp>
          <p:pic>
            <p:nvPicPr>
              <p:cNvPr id="19" name="object 18"/>
              <p:cNvPicPr/>
              <p:nvPr/>
            </p:nvPicPr>
            <p:blipFill>
              <a:blip r:embed="rId8" cstate="print"/>
              <a:stretch>
                <a:fillRect/>
              </a:stretch>
            </p:blipFill>
            <p:spPr>
              <a:xfrm>
                <a:off x="3529263" y="1664763"/>
                <a:ext cx="485774" cy="638174"/>
              </a:xfrm>
              <a:prstGeom prst="rect">
                <a:avLst/>
              </a:prstGeom>
            </p:spPr>
          </p:pic>
          <p:sp>
            <p:nvSpPr>
              <p:cNvPr id="20" name="object 19"/>
              <p:cNvSpPr/>
              <p:nvPr/>
            </p:nvSpPr>
            <p:spPr>
              <a:xfrm>
                <a:off x="3519738" y="1655238"/>
                <a:ext cx="504825" cy="657225"/>
              </a:xfrm>
              <a:custGeom>
                <a:avLst/>
                <a:gdLst/>
                <a:ahLst/>
                <a:cxnLst/>
                <a:rect l="l" t="t" r="r" b="b"/>
                <a:pathLst>
                  <a:path w="504825" h="657225">
                    <a:moveTo>
                      <a:pt x="0" y="0"/>
                    </a:moveTo>
                    <a:lnTo>
                      <a:pt x="504824" y="0"/>
                    </a:lnTo>
                    <a:lnTo>
                      <a:pt x="504824" y="657224"/>
                    </a:lnTo>
                    <a:lnTo>
                      <a:pt x="0" y="657224"/>
                    </a:lnTo>
                    <a:lnTo>
                      <a:pt x="0" y="0"/>
                    </a:lnTo>
                    <a:close/>
                  </a:path>
                </a:pathLst>
              </a:custGeom>
              <a:ln w="19049">
                <a:solidFill>
                  <a:srgbClr val="FF0000"/>
                </a:solidFill>
              </a:ln>
            </p:spPr>
            <p:txBody>
              <a:bodyPr wrap="square" lIns="0" tIns="0" rIns="0" bIns="0" rtlCol="0"/>
              <a:lstStyle/>
              <a:p/>
            </p:txBody>
          </p:sp>
          <p:pic>
            <p:nvPicPr>
              <p:cNvPr id="21" name="object 20"/>
              <p:cNvPicPr/>
              <p:nvPr/>
            </p:nvPicPr>
            <p:blipFill>
              <a:blip r:embed="rId9" cstate="print"/>
              <a:stretch>
                <a:fillRect/>
              </a:stretch>
            </p:blipFill>
            <p:spPr>
              <a:xfrm>
                <a:off x="3605463" y="2417038"/>
                <a:ext cx="409574" cy="704849"/>
              </a:xfrm>
              <a:prstGeom prst="rect">
                <a:avLst/>
              </a:prstGeom>
            </p:spPr>
          </p:pic>
          <p:sp>
            <p:nvSpPr>
              <p:cNvPr id="22" name="object 21"/>
              <p:cNvSpPr/>
              <p:nvPr/>
            </p:nvSpPr>
            <p:spPr>
              <a:xfrm>
                <a:off x="1255431" y="1246488"/>
                <a:ext cx="2769235" cy="3001645"/>
              </a:xfrm>
              <a:custGeom>
                <a:avLst/>
                <a:gdLst/>
                <a:ahLst/>
                <a:cxnLst/>
                <a:rect l="l" t="t" r="r" b="b"/>
                <a:pathLst>
                  <a:path w="2769235" h="3001645">
                    <a:moveTo>
                      <a:pt x="2340506" y="1161024"/>
                    </a:moveTo>
                    <a:lnTo>
                      <a:pt x="2769131" y="1161024"/>
                    </a:lnTo>
                    <a:lnTo>
                      <a:pt x="2769131" y="1884924"/>
                    </a:lnTo>
                    <a:lnTo>
                      <a:pt x="2340506" y="1884924"/>
                    </a:lnTo>
                    <a:lnTo>
                      <a:pt x="2340506" y="1161024"/>
                    </a:lnTo>
                    <a:close/>
                  </a:path>
                  <a:path w="2769235" h="3001645">
                    <a:moveTo>
                      <a:pt x="22570" y="2268873"/>
                    </a:moveTo>
                    <a:lnTo>
                      <a:pt x="563170" y="2124273"/>
                    </a:lnTo>
                    <a:lnTo>
                      <a:pt x="759068" y="2856654"/>
                    </a:lnTo>
                    <a:lnTo>
                      <a:pt x="218468" y="3001254"/>
                    </a:lnTo>
                    <a:lnTo>
                      <a:pt x="22570" y="2268873"/>
                    </a:lnTo>
                    <a:close/>
                  </a:path>
                  <a:path w="2769235" h="3001645">
                    <a:moveTo>
                      <a:pt x="2015588" y="554101"/>
                    </a:moveTo>
                    <a:lnTo>
                      <a:pt x="0" y="0"/>
                    </a:lnTo>
                  </a:path>
                </a:pathLst>
              </a:custGeom>
              <a:ln w="19049">
                <a:solidFill>
                  <a:srgbClr val="FF0000"/>
                </a:solidFill>
              </a:ln>
            </p:spPr>
            <p:txBody>
              <a:bodyPr wrap="square" lIns="0" tIns="0" rIns="0" bIns="0" rtlCol="0"/>
              <a:lstStyle/>
              <a:p/>
            </p:txBody>
          </p:sp>
          <p:pic>
            <p:nvPicPr>
              <p:cNvPr id="23" name="object 22"/>
              <p:cNvPicPr/>
              <p:nvPr/>
            </p:nvPicPr>
            <p:blipFill>
              <a:blip r:embed="rId10" cstate="print"/>
              <a:stretch>
                <a:fillRect/>
              </a:stretch>
            </p:blipFill>
            <p:spPr>
              <a:xfrm>
                <a:off x="1162547" y="1206623"/>
                <a:ext cx="110748" cy="79729"/>
              </a:xfrm>
              <a:prstGeom prst="rect">
                <a:avLst/>
              </a:prstGeom>
            </p:spPr>
          </p:pic>
          <p:sp>
            <p:nvSpPr>
              <p:cNvPr id="24" name="object 23"/>
              <p:cNvSpPr/>
              <p:nvPr/>
            </p:nvSpPr>
            <p:spPr>
              <a:xfrm>
                <a:off x="1144627" y="2919563"/>
                <a:ext cx="2031364" cy="527050"/>
              </a:xfrm>
              <a:custGeom>
                <a:avLst/>
                <a:gdLst/>
                <a:ahLst/>
                <a:cxnLst/>
                <a:rect l="l" t="t" r="r" b="b"/>
                <a:pathLst>
                  <a:path w="2031364" h="527050">
                    <a:moveTo>
                      <a:pt x="2031062" y="0"/>
                    </a:moveTo>
                    <a:lnTo>
                      <a:pt x="0" y="526898"/>
                    </a:lnTo>
                  </a:path>
                </a:pathLst>
              </a:custGeom>
              <a:ln w="19049">
                <a:solidFill>
                  <a:srgbClr val="FF0000"/>
                </a:solidFill>
              </a:ln>
            </p:spPr>
            <p:txBody>
              <a:bodyPr wrap="square" lIns="0" tIns="0" rIns="0" bIns="0" rtlCol="0"/>
              <a:lstStyle/>
              <a:p/>
            </p:txBody>
          </p:sp>
          <p:pic>
            <p:nvPicPr>
              <p:cNvPr id="25" name="object 24"/>
              <p:cNvPicPr/>
              <p:nvPr/>
            </p:nvPicPr>
            <p:blipFill>
              <a:blip r:embed="rId11" cstate="print"/>
              <a:stretch>
                <a:fillRect/>
              </a:stretch>
            </p:blipFill>
            <p:spPr>
              <a:xfrm>
                <a:off x="1051421" y="3406479"/>
                <a:ext cx="110631" cy="79964"/>
              </a:xfrm>
              <a:prstGeom prst="rect">
                <a:avLst/>
              </a:prstGeom>
            </p:spPr>
          </p:pic>
        </p:grpSp>
        <p:grpSp>
          <p:nvGrpSpPr>
            <p:cNvPr id="26" name="object 25"/>
            <p:cNvGrpSpPr/>
            <p:nvPr/>
          </p:nvGrpSpPr>
          <p:grpSpPr>
            <a:xfrm>
              <a:off x="2141258" y="2064065"/>
              <a:ext cx="390525" cy="342900"/>
              <a:chOff x="690482" y="855390"/>
              <a:chExt cx="390525" cy="342900"/>
            </a:xfrm>
          </p:grpSpPr>
          <p:pic>
            <p:nvPicPr>
              <p:cNvPr id="27" name="object 26"/>
              <p:cNvPicPr/>
              <p:nvPr/>
            </p:nvPicPr>
            <p:blipFill>
              <a:blip r:embed="rId12" cstate="print"/>
              <a:stretch>
                <a:fillRect/>
              </a:stretch>
            </p:blipFill>
            <p:spPr>
              <a:xfrm>
                <a:off x="709533" y="874440"/>
                <a:ext cx="304799" cy="304799"/>
              </a:xfrm>
              <a:prstGeom prst="rect">
                <a:avLst/>
              </a:prstGeom>
            </p:spPr>
          </p:pic>
          <p:sp>
            <p:nvSpPr>
              <p:cNvPr id="28" name="object 27"/>
              <p:cNvSpPr/>
              <p:nvPr/>
            </p:nvSpPr>
            <p:spPr>
              <a:xfrm>
                <a:off x="700007" y="864915"/>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p:txBody>
          </p:sp>
        </p:grpSp>
        <p:grpSp>
          <p:nvGrpSpPr>
            <p:cNvPr id="29" name="object 28"/>
            <p:cNvGrpSpPr/>
            <p:nvPr/>
          </p:nvGrpSpPr>
          <p:grpSpPr>
            <a:xfrm>
              <a:off x="2039178" y="4276351"/>
              <a:ext cx="333375" cy="400050"/>
              <a:chOff x="588402" y="3067676"/>
              <a:chExt cx="333375" cy="400050"/>
            </a:xfrm>
          </p:grpSpPr>
          <p:pic>
            <p:nvPicPr>
              <p:cNvPr id="30" name="object 29"/>
              <p:cNvPicPr/>
              <p:nvPr/>
            </p:nvPicPr>
            <p:blipFill>
              <a:blip r:embed="rId13" cstate="print"/>
              <a:stretch>
                <a:fillRect/>
              </a:stretch>
            </p:blipFill>
            <p:spPr>
              <a:xfrm>
                <a:off x="607452" y="3086727"/>
                <a:ext cx="295274" cy="361949"/>
              </a:xfrm>
              <a:prstGeom prst="rect">
                <a:avLst/>
              </a:prstGeom>
            </p:spPr>
          </p:pic>
          <p:sp>
            <p:nvSpPr>
              <p:cNvPr id="31" name="object 30"/>
              <p:cNvSpPr/>
              <p:nvPr/>
            </p:nvSpPr>
            <p:spPr>
              <a:xfrm>
                <a:off x="597927" y="3077201"/>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p:txBody>
          </p:sp>
        </p:grpSp>
        <p:sp>
          <p:nvSpPr>
            <p:cNvPr id="32" name="object 31"/>
            <p:cNvSpPr txBox="1"/>
            <p:nvPr/>
          </p:nvSpPr>
          <p:spPr>
            <a:xfrm>
              <a:off x="1437921" y="3433081"/>
              <a:ext cx="138493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0000"/>
                  </a:solidFill>
                  <a:latin typeface="Arial" panose="020B0604020202020204"/>
                  <a:cs typeface="Arial" panose="020B0604020202020204"/>
                </a:rPr>
                <a:t>“Downstream</a:t>
              </a:r>
              <a:endParaRPr sz="1800">
                <a:latin typeface="Arial" panose="020B0604020202020204"/>
                <a:cs typeface="Arial" panose="020B0604020202020204"/>
              </a:endParaRPr>
            </a:p>
          </p:txBody>
        </p:sp>
        <p:sp>
          <p:nvSpPr>
            <p:cNvPr id="33" name="object 32"/>
            <p:cNvSpPr txBox="1"/>
            <p:nvPr/>
          </p:nvSpPr>
          <p:spPr>
            <a:xfrm>
              <a:off x="1609259" y="3707401"/>
              <a:ext cx="104203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0000"/>
                  </a:solidFill>
                  <a:latin typeface="Arial" panose="020B0604020202020204"/>
                  <a:cs typeface="Arial" panose="020B0604020202020204"/>
                </a:rPr>
                <a:t>gradients”</a:t>
              </a:r>
              <a:endParaRPr sz="1800">
                <a:latin typeface="Arial" panose="020B0604020202020204"/>
                <a:cs typeface="Arial" panose="020B0604020202020204"/>
              </a:endParaRPr>
            </a:p>
          </p:txBody>
        </p:sp>
        <p:sp>
          <p:nvSpPr>
            <p:cNvPr id="34" name="object 33"/>
            <p:cNvSpPr txBox="1"/>
            <p:nvPr/>
          </p:nvSpPr>
          <p:spPr>
            <a:xfrm>
              <a:off x="1588876" y="1861700"/>
              <a:ext cx="1007110" cy="769620"/>
            </a:xfrm>
            <a:prstGeom prst="rect">
              <a:avLst/>
            </a:prstGeom>
            <a:ln w="19049">
              <a:solidFill>
                <a:srgbClr val="0000FF"/>
              </a:solidFill>
            </a:ln>
          </p:spPr>
          <p:txBody>
            <a:bodyPr vert="horz" wrap="square" lIns="0" tIns="182880" rIns="0" bIns="0" rtlCol="0">
              <a:spAutoFit/>
            </a:bodyPr>
            <a:lstStyle/>
            <a:p>
              <a:pPr marL="39370">
                <a:lnSpc>
                  <a:spcPct val="100000"/>
                </a:lnSpc>
                <a:spcBef>
                  <a:spcPts val="1440"/>
                </a:spcBef>
              </a:pP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x</a:t>
              </a:r>
              <a:endParaRPr sz="2550" baseline="-33000">
                <a:latin typeface="Arial" panose="020B0604020202020204"/>
                <a:cs typeface="Arial" panose="020B0604020202020204"/>
              </a:endParaRPr>
            </a:p>
          </p:txBody>
        </p:sp>
        <p:sp>
          <p:nvSpPr>
            <p:cNvPr id="35" name="object 34"/>
            <p:cNvSpPr txBox="1"/>
            <p:nvPr/>
          </p:nvSpPr>
          <p:spPr>
            <a:xfrm>
              <a:off x="1474500" y="4101874"/>
              <a:ext cx="954405" cy="648970"/>
            </a:xfrm>
            <a:prstGeom prst="rect">
              <a:avLst/>
            </a:prstGeom>
            <a:ln w="19049">
              <a:solidFill>
                <a:srgbClr val="0000FF"/>
              </a:solidFill>
            </a:ln>
          </p:spPr>
          <p:txBody>
            <a:bodyPr vert="horz" wrap="square" lIns="0" tIns="144145" rIns="0" bIns="0" rtlCol="0">
              <a:spAutoFit/>
            </a:bodyPr>
            <a:lstStyle/>
            <a:p>
              <a:pPr marL="109220">
                <a:lnSpc>
                  <a:spcPct val="100000"/>
                </a:lnSpc>
                <a:spcBef>
                  <a:spcPts val="1135"/>
                </a:spcBef>
              </a:pP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y</a:t>
              </a:r>
              <a:endParaRPr sz="2550" baseline="-33000">
                <a:latin typeface="Arial" panose="020B0604020202020204"/>
                <a:cs typeface="Arial" panose="020B0604020202020204"/>
              </a:endParaRPr>
            </a:p>
          </p:txBody>
        </p:sp>
        <p:sp>
          <p:nvSpPr>
            <p:cNvPr id="36" name="object 35"/>
            <p:cNvSpPr txBox="1"/>
            <p:nvPr/>
          </p:nvSpPr>
          <p:spPr>
            <a:xfrm>
              <a:off x="8755351" y="2735024"/>
              <a:ext cx="1245235" cy="769620"/>
            </a:xfrm>
            <a:prstGeom prst="rect">
              <a:avLst/>
            </a:prstGeom>
            <a:ln w="19049">
              <a:solidFill>
                <a:srgbClr val="0000FF"/>
              </a:solidFill>
            </a:ln>
          </p:spPr>
          <p:txBody>
            <a:bodyPr vert="horz" wrap="square" lIns="0" tIns="156845" rIns="0" bIns="0" rtlCol="0">
              <a:spAutoFit/>
            </a:bodyPr>
            <a:lstStyle/>
            <a:p>
              <a:pPr marL="655955">
                <a:lnSpc>
                  <a:spcPct val="100000"/>
                </a:lnSpc>
                <a:spcBef>
                  <a:spcPts val="1235"/>
                </a:spcBef>
              </a:pP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z</a:t>
              </a:r>
              <a:endParaRPr sz="2550" baseline="-33000">
                <a:latin typeface="Arial" panose="020B0604020202020204"/>
                <a:cs typeface="Arial" panose="020B0604020202020204"/>
              </a:endParaRPr>
            </a:p>
          </p:txBody>
        </p:sp>
        <p:sp>
          <p:nvSpPr>
            <p:cNvPr id="37" name="object 36"/>
            <p:cNvSpPr txBox="1"/>
            <p:nvPr/>
          </p:nvSpPr>
          <p:spPr>
            <a:xfrm>
              <a:off x="8708550" y="3843563"/>
              <a:ext cx="1339215" cy="822325"/>
            </a:xfrm>
            <a:prstGeom prst="rect">
              <a:avLst/>
            </a:prstGeom>
            <a:ln w="19049">
              <a:solidFill>
                <a:srgbClr val="0000FF"/>
              </a:solidFill>
            </a:ln>
          </p:spPr>
          <p:txBody>
            <a:bodyPr vert="horz" wrap="square" lIns="0" tIns="256540" rIns="0" bIns="0" rtlCol="0">
              <a:spAutoFit/>
            </a:bodyPr>
            <a:lstStyle/>
            <a:p>
              <a:pPr marL="828675">
                <a:lnSpc>
                  <a:spcPct val="100000"/>
                </a:lnSpc>
                <a:spcBef>
                  <a:spcPts val="2020"/>
                </a:spcBef>
              </a:pP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z</a:t>
              </a:r>
              <a:endParaRPr sz="2550" baseline="-33000">
                <a:latin typeface="Arial" panose="020B0604020202020204"/>
                <a:cs typeface="Arial" panose="020B0604020202020204"/>
              </a:endParaRPr>
            </a:p>
          </p:txBody>
        </p:sp>
        <p:sp>
          <p:nvSpPr>
            <p:cNvPr id="38" name="object 37"/>
            <p:cNvSpPr txBox="1"/>
            <p:nvPr/>
          </p:nvSpPr>
          <p:spPr>
            <a:xfrm>
              <a:off x="8172051" y="1854750"/>
              <a:ext cx="2226310" cy="590550"/>
            </a:xfrm>
            <a:prstGeom prst="rect">
              <a:avLst/>
            </a:prstGeom>
            <a:ln w="19049">
              <a:solidFill>
                <a:srgbClr val="0000FF"/>
              </a:solidFill>
            </a:ln>
          </p:spPr>
          <p:txBody>
            <a:bodyPr vert="horz" wrap="square" lIns="0" tIns="148590" rIns="0" bIns="0" rtlCol="0">
              <a:spAutoFit/>
            </a:bodyPr>
            <a:lstStyle/>
            <a:p>
              <a:pPr marL="85725">
                <a:lnSpc>
                  <a:spcPct val="100000"/>
                </a:lnSpc>
                <a:spcBef>
                  <a:spcPts val="1170"/>
                </a:spcBef>
              </a:pPr>
              <a:r>
                <a:rPr sz="1800" dirty="0">
                  <a:solidFill>
                    <a:srgbClr val="0000FF"/>
                  </a:solidFill>
                  <a:latin typeface="Arial" panose="020B0604020202020204"/>
                  <a:cs typeface="Arial" panose="020B0604020202020204"/>
                </a:rPr>
                <a:t>Loss</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L</a:t>
              </a:r>
              <a:r>
                <a:rPr sz="1800" spc="-7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still</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a</a:t>
              </a:r>
              <a:r>
                <a:rPr sz="1800" spc="-10" dirty="0">
                  <a:solidFill>
                    <a:srgbClr val="0000FF"/>
                  </a:solidFill>
                  <a:latin typeface="Arial" panose="020B0604020202020204"/>
                  <a:cs typeface="Arial" panose="020B0604020202020204"/>
                </a:rPr>
                <a:t> scalar!</a:t>
              </a:r>
              <a:endParaRPr sz="1800">
                <a:latin typeface="Arial" panose="020B0604020202020204"/>
                <a:cs typeface="Arial" panose="020B0604020202020204"/>
              </a:endParaRPr>
            </a:p>
          </p:txBody>
        </p:sp>
        <p:sp>
          <p:nvSpPr>
            <p:cNvPr id="39" name="object 38"/>
            <p:cNvSpPr txBox="1"/>
            <p:nvPr/>
          </p:nvSpPr>
          <p:spPr>
            <a:xfrm>
              <a:off x="5893676" y="4090858"/>
              <a:ext cx="832485" cy="289560"/>
            </a:xfrm>
            <a:prstGeom prst="rect">
              <a:avLst/>
            </a:prstGeom>
          </p:spPr>
          <p:txBody>
            <a:bodyPr vert="horz" wrap="square" lIns="0" tIns="16510" rIns="0" bIns="0" rtlCol="0">
              <a:spAutoFit/>
            </a:bodyPr>
            <a:lstStyle/>
            <a:p>
              <a:pPr marL="12700">
                <a:lnSpc>
                  <a:spcPct val="100000"/>
                </a:lnSpc>
                <a:spcBef>
                  <a:spcPts val="130"/>
                </a:spcBef>
                <a:tabLst>
                  <a:tab pos="709295" algn="l"/>
                </a:tabLst>
              </a:pPr>
              <a:r>
                <a:rPr sz="1700" spc="-50" dirty="0">
                  <a:solidFill>
                    <a:srgbClr val="0000FF"/>
                  </a:solidFill>
                  <a:latin typeface="Arial" panose="020B0604020202020204"/>
                  <a:cs typeface="Arial" panose="020B0604020202020204"/>
                </a:rPr>
                <a:t>y</a:t>
              </a:r>
              <a:r>
                <a:rPr sz="1700" dirty="0">
                  <a:solidFill>
                    <a:srgbClr val="0000FF"/>
                  </a:solidFill>
                  <a:latin typeface="Arial" panose="020B0604020202020204"/>
                  <a:cs typeface="Arial" panose="020B0604020202020204"/>
                </a:rPr>
                <a:t>	</a:t>
              </a:r>
              <a:r>
                <a:rPr sz="1700" spc="-50" dirty="0">
                  <a:solidFill>
                    <a:srgbClr val="0000FF"/>
                  </a:solidFill>
                  <a:latin typeface="Arial" panose="020B0604020202020204"/>
                  <a:cs typeface="Arial" panose="020B0604020202020204"/>
                </a:rPr>
                <a:t>z</a:t>
              </a:r>
              <a:endParaRPr sz="1700">
                <a:latin typeface="Arial" panose="020B0604020202020204"/>
                <a:cs typeface="Arial" panose="020B0604020202020204"/>
              </a:endParaRPr>
            </a:p>
          </p:txBody>
        </p:sp>
        <p:sp>
          <p:nvSpPr>
            <p:cNvPr id="40" name="object 39"/>
            <p:cNvSpPr txBox="1"/>
            <p:nvPr/>
          </p:nvSpPr>
          <p:spPr>
            <a:xfrm>
              <a:off x="5563576" y="3856967"/>
              <a:ext cx="1254760" cy="421640"/>
            </a:xfrm>
            <a:prstGeom prst="rect">
              <a:avLst/>
            </a:prstGeom>
          </p:spPr>
          <p:txBody>
            <a:bodyPr vert="horz" wrap="square" lIns="0" tIns="12700" rIns="0" bIns="0" rtlCol="0">
              <a:spAutoFit/>
            </a:bodyPr>
            <a:lstStyle/>
            <a:p>
              <a:pPr marL="12700">
                <a:lnSpc>
                  <a:spcPct val="100000"/>
                </a:lnSpc>
                <a:spcBef>
                  <a:spcPts val="100"/>
                </a:spcBef>
                <a:tabLst>
                  <a:tab pos="544195" algn="l"/>
                </a:tabLst>
              </a:pPr>
              <a:r>
                <a:rPr sz="2600" spc="-25" dirty="0">
                  <a:solidFill>
                    <a:srgbClr val="0000FF"/>
                  </a:solidFill>
                  <a:latin typeface="Arial" panose="020B0604020202020204"/>
                  <a:cs typeface="Arial" panose="020B0604020202020204"/>
                </a:rPr>
                <a:t>[D</a:t>
              </a:r>
              <a:r>
                <a:rPr sz="2600" dirty="0">
                  <a:solidFill>
                    <a:srgbClr val="0000FF"/>
                  </a:solidFill>
                  <a:latin typeface="Arial" panose="020B0604020202020204"/>
                  <a:cs typeface="Arial" panose="020B0604020202020204"/>
                </a:rPr>
                <a:t>	x</a:t>
              </a:r>
              <a:r>
                <a:rPr sz="2600" spc="-5" dirty="0">
                  <a:solidFill>
                    <a:srgbClr val="0000FF"/>
                  </a:solidFill>
                  <a:latin typeface="Arial" panose="020B0604020202020204"/>
                  <a:cs typeface="Arial" panose="020B0604020202020204"/>
                </a:rPr>
                <a:t> </a:t>
              </a:r>
              <a:r>
                <a:rPr sz="2600" dirty="0">
                  <a:solidFill>
                    <a:srgbClr val="0000FF"/>
                  </a:solidFill>
                  <a:latin typeface="Arial" panose="020B0604020202020204"/>
                  <a:cs typeface="Arial" panose="020B0604020202020204"/>
                </a:rPr>
                <a:t>D</a:t>
              </a:r>
              <a:r>
                <a:rPr sz="2600" spc="145" dirty="0">
                  <a:solidFill>
                    <a:srgbClr val="0000FF"/>
                  </a:solidFill>
                  <a:latin typeface="Arial" panose="020B0604020202020204"/>
                  <a:cs typeface="Arial" panose="020B0604020202020204"/>
                </a:rPr>
                <a:t> </a:t>
              </a:r>
              <a:r>
                <a:rPr sz="2600" spc="-50" dirty="0">
                  <a:solidFill>
                    <a:srgbClr val="0000FF"/>
                  </a:solidFill>
                  <a:latin typeface="Arial" panose="020B0604020202020204"/>
                  <a:cs typeface="Arial" panose="020B0604020202020204"/>
                </a:rPr>
                <a:t>]</a:t>
              </a:r>
              <a:endParaRPr sz="2600">
                <a:latin typeface="Arial" panose="020B0604020202020204"/>
                <a:cs typeface="Arial" panose="020B0604020202020204"/>
              </a:endParaRPr>
            </a:p>
          </p:txBody>
        </p:sp>
        <p:sp>
          <p:nvSpPr>
            <p:cNvPr id="41" name="object 40"/>
            <p:cNvSpPr txBox="1"/>
            <p:nvPr/>
          </p:nvSpPr>
          <p:spPr>
            <a:xfrm>
              <a:off x="5596926" y="2117305"/>
              <a:ext cx="1305560" cy="1793239"/>
            </a:xfrm>
            <a:prstGeom prst="rect">
              <a:avLst/>
            </a:prstGeom>
          </p:spPr>
          <p:txBody>
            <a:bodyPr vert="horz" wrap="square" lIns="0" tIns="12700" rIns="0" bIns="0" rtlCol="0">
              <a:spAutoFit/>
            </a:bodyPr>
            <a:lstStyle/>
            <a:p>
              <a:pPr marL="122555" marR="158115" algn="ctr">
                <a:lnSpc>
                  <a:spcPct val="100000"/>
                </a:lnSpc>
                <a:spcBef>
                  <a:spcPts val="100"/>
                </a:spcBef>
              </a:pPr>
              <a:r>
                <a:rPr sz="1800" spc="-10" dirty="0">
                  <a:solidFill>
                    <a:srgbClr val="FF0000"/>
                  </a:solidFill>
                  <a:latin typeface="Arial" panose="020B0604020202020204"/>
                  <a:cs typeface="Arial" panose="020B0604020202020204"/>
                </a:rPr>
                <a:t>“local gradients”</a:t>
              </a:r>
              <a:endParaRPr sz="1800">
                <a:latin typeface="Arial" panose="020B0604020202020204"/>
                <a:cs typeface="Arial" panose="020B0604020202020204"/>
              </a:endParaRPr>
            </a:p>
            <a:p>
              <a:pPr algn="ctr">
                <a:lnSpc>
                  <a:spcPts val="3025"/>
                </a:lnSpc>
                <a:spcBef>
                  <a:spcPts val="905"/>
                </a:spcBef>
              </a:pPr>
              <a:r>
                <a:rPr sz="2600" dirty="0">
                  <a:solidFill>
                    <a:srgbClr val="0000FF"/>
                  </a:solidFill>
                  <a:latin typeface="Arial" panose="020B0604020202020204"/>
                  <a:cs typeface="Arial" panose="020B0604020202020204"/>
                </a:rPr>
                <a:t>[D</a:t>
              </a:r>
              <a:r>
                <a:rPr sz="2550" baseline="-33000" dirty="0">
                  <a:solidFill>
                    <a:srgbClr val="0000FF"/>
                  </a:solidFill>
                  <a:latin typeface="Arial" panose="020B0604020202020204"/>
                  <a:cs typeface="Arial" panose="020B0604020202020204"/>
                </a:rPr>
                <a:t>x</a:t>
              </a:r>
              <a:r>
                <a:rPr sz="2550" spc="367" baseline="-33000" dirty="0">
                  <a:solidFill>
                    <a:srgbClr val="0000FF"/>
                  </a:solidFill>
                  <a:latin typeface="Arial" panose="020B0604020202020204"/>
                  <a:cs typeface="Arial" panose="020B0604020202020204"/>
                </a:rPr>
                <a:t> </a:t>
              </a:r>
              <a:r>
                <a:rPr sz="2600" dirty="0">
                  <a:solidFill>
                    <a:srgbClr val="0000FF"/>
                  </a:solidFill>
                  <a:latin typeface="Arial" panose="020B0604020202020204"/>
                  <a:cs typeface="Arial" panose="020B0604020202020204"/>
                </a:rPr>
                <a:t>x</a:t>
              </a:r>
              <a:r>
                <a:rPr sz="2600" spc="-5" dirty="0">
                  <a:solidFill>
                    <a:srgbClr val="0000FF"/>
                  </a:solidFill>
                  <a:latin typeface="Arial" panose="020B0604020202020204"/>
                  <a:cs typeface="Arial" panose="020B0604020202020204"/>
                </a:rPr>
                <a:t> </a:t>
              </a: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z</a:t>
              </a:r>
              <a:r>
                <a:rPr sz="2600" spc="-25" dirty="0">
                  <a:solidFill>
                    <a:srgbClr val="0000FF"/>
                  </a:solidFill>
                  <a:latin typeface="Arial" panose="020B0604020202020204"/>
                  <a:cs typeface="Arial" panose="020B0604020202020204"/>
                </a:rPr>
                <a:t>]</a:t>
              </a:r>
              <a:endParaRPr sz="2600">
                <a:latin typeface="Arial" panose="020B0604020202020204"/>
                <a:cs typeface="Arial" panose="020B0604020202020204"/>
              </a:endParaRPr>
            </a:p>
            <a:p>
              <a:pPr marR="48895" algn="ctr">
                <a:lnSpc>
                  <a:spcPts val="5665"/>
                </a:lnSpc>
              </a:pPr>
              <a:r>
                <a:rPr sz="4800" dirty="0">
                  <a:latin typeface="Arial" panose="020B0604020202020204"/>
                  <a:cs typeface="Arial" panose="020B0604020202020204"/>
                </a:rPr>
                <a:t>f</a:t>
              </a:r>
              <a:endParaRPr sz="4800">
                <a:latin typeface="Arial" panose="020B0604020202020204"/>
                <a:cs typeface="Arial" panose="020B0604020202020204"/>
              </a:endParaRPr>
            </a:p>
          </p:txBody>
        </p:sp>
        <p:sp>
          <p:nvSpPr>
            <p:cNvPr id="42" name="object 41"/>
            <p:cNvSpPr txBox="1"/>
            <p:nvPr/>
          </p:nvSpPr>
          <p:spPr>
            <a:xfrm>
              <a:off x="5778704" y="4359280"/>
              <a:ext cx="941069" cy="574040"/>
            </a:xfrm>
            <a:prstGeom prst="rect">
              <a:avLst/>
            </a:prstGeom>
          </p:spPr>
          <p:txBody>
            <a:bodyPr vert="horz" wrap="square" lIns="0" tIns="12700" rIns="0" bIns="0" rtlCol="0">
              <a:spAutoFit/>
            </a:bodyPr>
            <a:lstStyle/>
            <a:p>
              <a:pPr marL="38100" marR="5080" indent="-26035">
                <a:lnSpc>
                  <a:spcPct val="100000"/>
                </a:lnSpc>
                <a:spcBef>
                  <a:spcPts val="100"/>
                </a:spcBef>
              </a:pPr>
              <a:r>
                <a:rPr sz="1800" spc="-10" dirty="0">
                  <a:solidFill>
                    <a:srgbClr val="0000FF"/>
                  </a:solidFill>
                  <a:latin typeface="Arial" panose="020B0604020202020204"/>
                  <a:cs typeface="Arial" panose="020B0604020202020204"/>
                </a:rPr>
                <a:t>Jacobian matrices</a:t>
              </a:r>
              <a:endParaRPr sz="1800">
                <a:latin typeface="Arial" panose="020B0604020202020204"/>
                <a:cs typeface="Arial" panose="020B0604020202020204"/>
              </a:endParaRPr>
            </a:p>
          </p:txBody>
        </p:sp>
        <p:sp>
          <p:nvSpPr>
            <p:cNvPr id="43" name="object 42"/>
            <p:cNvSpPr txBox="1"/>
            <p:nvPr/>
          </p:nvSpPr>
          <p:spPr>
            <a:xfrm>
              <a:off x="7651900" y="4666796"/>
              <a:ext cx="2780665" cy="918844"/>
            </a:xfrm>
            <a:prstGeom prst="rect">
              <a:avLst/>
            </a:prstGeom>
          </p:spPr>
          <p:txBody>
            <a:bodyPr vert="horz" wrap="square" lIns="0" tIns="29845" rIns="0" bIns="0" rtlCol="0">
              <a:spAutoFit/>
            </a:bodyPr>
            <a:lstStyle/>
            <a:p>
              <a:pPr marL="12700" marR="5080" indent="521970">
                <a:lnSpc>
                  <a:spcPct val="106000"/>
                </a:lnSpc>
                <a:spcBef>
                  <a:spcPts val="235"/>
                </a:spcBef>
              </a:pPr>
              <a:r>
                <a:rPr sz="1800" dirty="0">
                  <a:solidFill>
                    <a:srgbClr val="FF0000"/>
                  </a:solidFill>
                  <a:latin typeface="Arial" panose="020B0604020202020204"/>
                  <a:cs typeface="Arial" panose="020B0604020202020204"/>
                </a:rPr>
                <a:t>“Upstream</a:t>
              </a:r>
              <a:r>
                <a:rPr sz="1800" spc="-10" dirty="0">
                  <a:solidFill>
                    <a:srgbClr val="FF0000"/>
                  </a:solidFill>
                  <a:latin typeface="Arial" panose="020B0604020202020204"/>
                  <a:cs typeface="Arial" panose="020B0604020202020204"/>
                </a:rPr>
                <a:t> gradient” </a:t>
              </a:r>
              <a:r>
                <a:rPr sz="1800" dirty="0">
                  <a:solidFill>
                    <a:srgbClr val="0000FF"/>
                  </a:solidFill>
                  <a:latin typeface="Arial" panose="020B0604020202020204"/>
                  <a:cs typeface="Arial" panose="020B0604020202020204"/>
                </a:rPr>
                <a:t>For</a:t>
              </a:r>
              <a:r>
                <a:rPr sz="1800" spc="-3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each</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element</a:t>
              </a:r>
              <a:r>
                <a:rPr sz="1800" spc="-2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of</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z,</a:t>
              </a:r>
              <a:r>
                <a:rPr sz="1800" spc="-15" dirty="0">
                  <a:solidFill>
                    <a:srgbClr val="0000FF"/>
                  </a:solidFill>
                  <a:latin typeface="Arial" panose="020B0604020202020204"/>
                  <a:cs typeface="Arial" panose="020B0604020202020204"/>
                </a:rPr>
                <a:t> </a:t>
              </a:r>
              <a:r>
                <a:rPr sz="1800" spc="-25" dirty="0">
                  <a:solidFill>
                    <a:srgbClr val="0000FF"/>
                  </a:solidFill>
                  <a:latin typeface="Arial" panose="020B0604020202020204"/>
                  <a:cs typeface="Arial" panose="020B0604020202020204"/>
                </a:rPr>
                <a:t>how </a:t>
              </a:r>
              <a:r>
                <a:rPr sz="1800" dirty="0">
                  <a:solidFill>
                    <a:srgbClr val="0000FF"/>
                  </a:solidFill>
                  <a:latin typeface="Arial" panose="020B0604020202020204"/>
                  <a:cs typeface="Arial" panose="020B0604020202020204"/>
                </a:rPr>
                <a:t>much</a:t>
              </a:r>
              <a:r>
                <a:rPr sz="1800" spc="-2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does</a:t>
              </a:r>
              <a:r>
                <a:rPr sz="1800" spc="-2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it</a:t>
              </a:r>
              <a:r>
                <a:rPr sz="1800" spc="-2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influence</a:t>
              </a:r>
              <a:r>
                <a:rPr sz="1800" spc="-20" dirty="0">
                  <a:solidFill>
                    <a:srgbClr val="0000FF"/>
                  </a:solidFill>
                  <a:latin typeface="Arial" panose="020B0604020202020204"/>
                  <a:cs typeface="Arial" panose="020B0604020202020204"/>
                </a:rPr>
                <a:t> </a:t>
              </a:r>
              <a:r>
                <a:rPr sz="1800" spc="-25" dirty="0">
                  <a:solidFill>
                    <a:srgbClr val="0000FF"/>
                  </a:solidFill>
                  <a:latin typeface="Arial" panose="020B0604020202020204"/>
                  <a:cs typeface="Arial" panose="020B0604020202020204"/>
                </a:rPr>
                <a:t>L?</a:t>
              </a:r>
              <a:endParaRPr sz="1800">
                <a:latin typeface="Arial" panose="020B0604020202020204"/>
                <a:cs typeface="Arial" panose="020B0604020202020204"/>
              </a:endParaRPr>
            </a:p>
          </p:txBody>
        </p:sp>
        <p:sp>
          <p:nvSpPr>
            <p:cNvPr id="44" name="object 43"/>
            <p:cNvSpPr txBox="1"/>
            <p:nvPr/>
          </p:nvSpPr>
          <p:spPr>
            <a:xfrm>
              <a:off x="2359901" y="4993317"/>
              <a:ext cx="424815" cy="421640"/>
            </a:xfrm>
            <a:prstGeom prst="rect">
              <a:avLst/>
            </a:prstGeom>
          </p:spPr>
          <p:txBody>
            <a:bodyPr vert="horz" wrap="square" lIns="0" tIns="12700" rIns="0" bIns="0" rtlCol="0">
              <a:spAutoFit/>
            </a:bodyPr>
            <a:lstStyle/>
            <a:p>
              <a:pPr marL="38100">
                <a:lnSpc>
                  <a:spcPct val="100000"/>
                </a:lnSpc>
                <a:spcBef>
                  <a:spcPts val="100"/>
                </a:spcBef>
              </a:pP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y</a:t>
              </a:r>
              <a:endParaRPr sz="2550" baseline="-33000">
                <a:latin typeface="Arial" panose="020B0604020202020204"/>
                <a:cs typeface="Arial" panose="020B0604020202020204"/>
              </a:endParaRPr>
            </a:p>
          </p:txBody>
        </p:sp>
        <p:sp>
          <p:nvSpPr>
            <p:cNvPr id="45" name="object 44"/>
            <p:cNvSpPr txBox="1"/>
            <p:nvPr/>
          </p:nvSpPr>
          <p:spPr>
            <a:xfrm>
              <a:off x="2060226" y="2754805"/>
              <a:ext cx="424815" cy="421640"/>
            </a:xfrm>
            <a:prstGeom prst="rect">
              <a:avLst/>
            </a:prstGeom>
          </p:spPr>
          <p:txBody>
            <a:bodyPr vert="horz" wrap="square" lIns="0" tIns="12700" rIns="0" bIns="0" rtlCol="0">
              <a:spAutoFit/>
            </a:bodyPr>
            <a:lstStyle/>
            <a:p>
              <a:pPr marL="38100">
                <a:lnSpc>
                  <a:spcPct val="100000"/>
                </a:lnSpc>
                <a:spcBef>
                  <a:spcPts val="100"/>
                </a:spcBef>
              </a:pP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x</a:t>
              </a:r>
              <a:endParaRPr sz="2550" baseline="-33000">
                <a:latin typeface="Arial" panose="020B0604020202020204"/>
                <a:cs typeface="Arial" panose="020B0604020202020204"/>
              </a:endParaRPr>
            </a:p>
          </p:txBody>
        </p:sp>
        <p:sp>
          <p:nvSpPr>
            <p:cNvPr id="46" name="object 45"/>
            <p:cNvSpPr txBox="1"/>
            <p:nvPr/>
          </p:nvSpPr>
          <p:spPr>
            <a:xfrm>
              <a:off x="2980641" y="3576522"/>
              <a:ext cx="1199515" cy="513080"/>
            </a:xfrm>
            <a:prstGeom prst="rect">
              <a:avLst/>
            </a:prstGeom>
          </p:spPr>
          <p:txBody>
            <a:bodyPr vert="horz" wrap="square" lIns="0" tIns="12700" rIns="0" bIns="0" rtlCol="0">
              <a:spAutoFit/>
            </a:bodyPr>
            <a:lstStyle/>
            <a:p>
              <a:pPr marL="255270" marR="5080" indent="-243205">
                <a:lnSpc>
                  <a:spcPct val="100000"/>
                </a:lnSpc>
                <a:spcBef>
                  <a:spcPts val="100"/>
                </a:spcBef>
              </a:pPr>
              <a:r>
                <a:rPr sz="1600" spc="-10" dirty="0">
                  <a:solidFill>
                    <a:srgbClr val="0000FF"/>
                  </a:solidFill>
                  <a:latin typeface="Arial" panose="020B0604020202020204"/>
                  <a:cs typeface="Arial" panose="020B0604020202020204"/>
                </a:rPr>
                <a:t>Matrix-vector multiply</a:t>
              </a:r>
              <a:endParaRPr sz="1600">
                <a:latin typeface="Arial" panose="020B0604020202020204"/>
                <a:cs typeface="Arial" panose="020B0604020202020204"/>
              </a:endParaRPr>
            </a:p>
          </p:txBody>
        </p:sp>
        <p:grpSp>
          <p:nvGrpSpPr>
            <p:cNvPr id="48" name="object 47"/>
            <p:cNvGrpSpPr/>
            <p:nvPr/>
          </p:nvGrpSpPr>
          <p:grpSpPr>
            <a:xfrm>
              <a:off x="2551729" y="2538285"/>
              <a:ext cx="1931035" cy="1157605"/>
              <a:chOff x="1100953" y="1329610"/>
              <a:chExt cx="1931035" cy="1157605"/>
            </a:xfrm>
          </p:grpSpPr>
          <p:pic>
            <p:nvPicPr>
              <p:cNvPr id="49" name="object 48"/>
              <p:cNvPicPr/>
              <p:nvPr/>
            </p:nvPicPr>
            <p:blipFill>
              <a:blip r:embed="rId14" cstate="print"/>
              <a:stretch>
                <a:fillRect/>
              </a:stretch>
            </p:blipFill>
            <p:spPr>
              <a:xfrm>
                <a:off x="1233544" y="1396586"/>
                <a:ext cx="1798376" cy="1090224"/>
              </a:xfrm>
              <a:prstGeom prst="rect">
                <a:avLst/>
              </a:prstGeom>
            </p:spPr>
          </p:pic>
          <p:sp>
            <p:nvSpPr>
              <p:cNvPr id="50" name="object 49"/>
              <p:cNvSpPr/>
              <p:nvPr/>
            </p:nvSpPr>
            <p:spPr>
              <a:xfrm>
                <a:off x="1110478" y="1339135"/>
                <a:ext cx="808355" cy="845819"/>
              </a:xfrm>
              <a:custGeom>
                <a:avLst/>
                <a:gdLst/>
                <a:ahLst/>
                <a:cxnLst/>
                <a:rect l="l" t="t" r="r" b="b"/>
                <a:pathLst>
                  <a:path w="808355" h="845819">
                    <a:moveTo>
                      <a:pt x="181585" y="0"/>
                    </a:moveTo>
                    <a:lnTo>
                      <a:pt x="808284" y="167999"/>
                    </a:lnTo>
                    <a:lnTo>
                      <a:pt x="626699" y="845377"/>
                    </a:lnTo>
                    <a:lnTo>
                      <a:pt x="0" y="677377"/>
                    </a:lnTo>
                    <a:lnTo>
                      <a:pt x="181585" y="0"/>
                    </a:lnTo>
                    <a:close/>
                  </a:path>
                </a:pathLst>
              </a:custGeom>
              <a:ln w="19049">
                <a:solidFill>
                  <a:srgbClr val="FF0000"/>
                </a:solidFill>
              </a:ln>
            </p:spPr>
            <p:txBody>
              <a:bodyPr wrap="square" lIns="0" tIns="0" rIns="0" bIns="0" rtlCol="0"/>
              <a:lstStyle/>
              <a:p/>
            </p:txBody>
          </p:sp>
        </p:gr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C0000"/>
                </a:solidFill>
                <a:latin typeface="Arial" panose="020B0604020202020204"/>
                <a:cs typeface="Arial" panose="020B0604020202020204"/>
              </a:rPr>
              <a:t>Gradients</a:t>
            </a:r>
            <a:r>
              <a:rPr lang="en-US" sz="2000" spc="-30" dirty="0">
                <a:solidFill>
                  <a:srgbClr val="CC0000"/>
                </a:solidFill>
                <a:latin typeface="Arial" panose="020B0604020202020204"/>
                <a:cs typeface="Arial" panose="020B0604020202020204"/>
              </a:rPr>
              <a:t> </a:t>
            </a:r>
            <a:r>
              <a:rPr lang="en-US" sz="2000" dirty="0">
                <a:solidFill>
                  <a:srgbClr val="CC0000"/>
                </a:solidFill>
                <a:latin typeface="Arial" panose="020B0604020202020204"/>
                <a:cs typeface="Arial" panose="020B0604020202020204"/>
              </a:rPr>
              <a:t>of</a:t>
            </a:r>
            <a:r>
              <a:rPr lang="en-US" sz="2000" spc="-15" dirty="0">
                <a:solidFill>
                  <a:srgbClr val="CC0000"/>
                </a:solidFill>
                <a:latin typeface="Arial" panose="020B0604020202020204"/>
                <a:cs typeface="Arial" panose="020B0604020202020204"/>
              </a:rPr>
              <a:t> </a:t>
            </a:r>
            <a:r>
              <a:rPr lang="en-US" sz="2000" dirty="0">
                <a:solidFill>
                  <a:srgbClr val="CC0000"/>
                </a:solidFill>
                <a:latin typeface="Arial" panose="020B0604020202020204"/>
                <a:cs typeface="Arial" panose="020B0604020202020204"/>
              </a:rPr>
              <a:t>variables</a:t>
            </a:r>
            <a:r>
              <a:rPr lang="en-US" sz="2000" spc="-15" dirty="0">
                <a:solidFill>
                  <a:srgbClr val="CC0000"/>
                </a:solidFill>
                <a:latin typeface="Arial" panose="020B0604020202020204"/>
                <a:cs typeface="Arial" panose="020B0604020202020204"/>
              </a:rPr>
              <a:t> </a:t>
            </a:r>
            <a:r>
              <a:rPr lang="en-US" sz="2000" dirty="0" err="1">
                <a:solidFill>
                  <a:srgbClr val="CC0000"/>
                </a:solidFill>
                <a:latin typeface="Arial" panose="020B0604020202020204"/>
                <a:cs typeface="Arial" panose="020B0604020202020204"/>
              </a:rPr>
              <a:t>wrt</a:t>
            </a:r>
            <a:r>
              <a:rPr lang="en-US" sz="2000" spc="-15" dirty="0">
                <a:solidFill>
                  <a:srgbClr val="CC0000"/>
                </a:solidFill>
                <a:latin typeface="Arial" panose="020B0604020202020204"/>
                <a:cs typeface="Arial" panose="020B0604020202020204"/>
              </a:rPr>
              <a:t> </a:t>
            </a:r>
            <a:r>
              <a:rPr lang="en-US" sz="2000" dirty="0">
                <a:solidFill>
                  <a:srgbClr val="CC0000"/>
                </a:solidFill>
                <a:latin typeface="Arial" panose="020B0604020202020204"/>
                <a:cs typeface="Arial" panose="020B0604020202020204"/>
              </a:rPr>
              <a:t>loss</a:t>
            </a:r>
            <a:r>
              <a:rPr lang="en-US" sz="2000" spc="-15" dirty="0">
                <a:solidFill>
                  <a:srgbClr val="CC0000"/>
                </a:solidFill>
                <a:latin typeface="Arial" panose="020B0604020202020204"/>
                <a:cs typeface="Arial" panose="020B0604020202020204"/>
              </a:rPr>
              <a:t> </a:t>
            </a:r>
            <a:r>
              <a:rPr lang="en-US" sz="2000" dirty="0">
                <a:solidFill>
                  <a:srgbClr val="CC0000"/>
                </a:solidFill>
                <a:latin typeface="Arial" panose="020B0604020202020204"/>
                <a:cs typeface="Arial" panose="020B0604020202020204"/>
              </a:rPr>
              <a:t>have</a:t>
            </a:r>
            <a:r>
              <a:rPr lang="en-US" sz="2000" spc="-20" dirty="0">
                <a:solidFill>
                  <a:srgbClr val="CC0000"/>
                </a:solidFill>
                <a:latin typeface="Arial" panose="020B0604020202020204"/>
                <a:cs typeface="Arial" panose="020B0604020202020204"/>
              </a:rPr>
              <a:t> </a:t>
            </a:r>
            <a:r>
              <a:rPr lang="en-US" sz="2000" dirty="0">
                <a:solidFill>
                  <a:srgbClr val="CC0000"/>
                </a:solidFill>
                <a:latin typeface="Arial" panose="020B0604020202020204"/>
                <a:cs typeface="Arial" panose="020B0604020202020204"/>
              </a:rPr>
              <a:t>same</a:t>
            </a:r>
            <a:r>
              <a:rPr lang="en-US" sz="2000" spc="-15" dirty="0">
                <a:solidFill>
                  <a:srgbClr val="CC0000"/>
                </a:solidFill>
                <a:latin typeface="Arial" panose="020B0604020202020204"/>
                <a:cs typeface="Arial" panose="020B0604020202020204"/>
              </a:rPr>
              <a:t> </a:t>
            </a:r>
            <a:r>
              <a:rPr lang="en-US" sz="2000" dirty="0">
                <a:solidFill>
                  <a:srgbClr val="CC0000"/>
                </a:solidFill>
                <a:latin typeface="Arial" panose="020B0604020202020204"/>
                <a:cs typeface="Arial" panose="020B0604020202020204"/>
              </a:rPr>
              <a:t>dims</a:t>
            </a:r>
            <a:r>
              <a:rPr lang="en-US" sz="2000" spc="-15" dirty="0">
                <a:solidFill>
                  <a:srgbClr val="CC0000"/>
                </a:solidFill>
                <a:latin typeface="Arial" panose="020B0604020202020204"/>
                <a:cs typeface="Arial" panose="020B0604020202020204"/>
              </a:rPr>
              <a:t> </a:t>
            </a:r>
            <a:r>
              <a:rPr lang="en-US" sz="2000" dirty="0">
                <a:solidFill>
                  <a:srgbClr val="CC0000"/>
                </a:solidFill>
                <a:latin typeface="Arial" panose="020B0604020202020204"/>
                <a:cs typeface="Arial" panose="020B0604020202020204"/>
              </a:rPr>
              <a:t>as</a:t>
            </a:r>
            <a:r>
              <a:rPr lang="en-US" sz="2000" spc="-15" dirty="0">
                <a:solidFill>
                  <a:srgbClr val="CC0000"/>
                </a:solidFill>
                <a:latin typeface="Arial" panose="020B0604020202020204"/>
                <a:cs typeface="Arial" panose="020B0604020202020204"/>
              </a:rPr>
              <a:t> </a:t>
            </a:r>
            <a:r>
              <a:rPr lang="en-US" sz="2000" dirty="0">
                <a:solidFill>
                  <a:srgbClr val="CC0000"/>
                </a:solidFill>
                <a:latin typeface="Arial" panose="020B0604020202020204"/>
                <a:cs typeface="Arial" panose="020B0604020202020204"/>
              </a:rPr>
              <a:t>the</a:t>
            </a:r>
            <a:r>
              <a:rPr lang="en-US" sz="2000" spc="-15" dirty="0">
                <a:solidFill>
                  <a:srgbClr val="CC0000"/>
                </a:solidFill>
                <a:latin typeface="Arial" panose="020B0604020202020204"/>
                <a:cs typeface="Arial" panose="020B0604020202020204"/>
              </a:rPr>
              <a:t> </a:t>
            </a:r>
            <a:r>
              <a:rPr lang="en-US" sz="2000" dirty="0">
                <a:solidFill>
                  <a:srgbClr val="CC0000"/>
                </a:solidFill>
                <a:latin typeface="Arial" panose="020B0604020202020204"/>
                <a:cs typeface="Arial" panose="020B0604020202020204"/>
              </a:rPr>
              <a:t>original</a:t>
            </a:r>
            <a:r>
              <a:rPr lang="en-US" sz="2000" spc="-15" dirty="0">
                <a:solidFill>
                  <a:srgbClr val="CC0000"/>
                </a:solidFill>
                <a:latin typeface="Arial" panose="020B0604020202020204"/>
                <a:cs typeface="Arial" panose="020B0604020202020204"/>
              </a:rPr>
              <a:t> </a:t>
            </a:r>
            <a:r>
              <a:rPr lang="en-US" sz="2000" spc="-10" dirty="0">
                <a:solidFill>
                  <a:srgbClr val="CC0000"/>
                </a:solidFill>
                <a:latin typeface="Arial" panose="020B0604020202020204"/>
                <a:cs typeface="Arial" panose="020B0604020202020204"/>
              </a:rPr>
              <a:t>variable</a:t>
            </a:r>
            <a:endParaRPr lang="en-US" sz="2000" spc="-10" dirty="0">
              <a:solidFill>
                <a:srgbClr val="CC0000"/>
              </a:solidFill>
              <a:latin typeface="Arial" panose="020B0604020202020204"/>
              <a:cs typeface="Arial" panose="020B0604020202020204"/>
            </a:endParaRPr>
          </a:p>
        </p:txBody>
      </p:sp>
      <p:grpSp>
        <p:nvGrpSpPr>
          <p:cNvPr id="38" name="Group 37"/>
          <p:cNvGrpSpPr/>
          <p:nvPr/>
        </p:nvGrpSpPr>
        <p:grpSpPr>
          <a:xfrm>
            <a:off x="1616967" y="1981200"/>
            <a:ext cx="8958065" cy="3733465"/>
            <a:chOff x="1695442" y="2074110"/>
            <a:chExt cx="8958065" cy="3733465"/>
          </a:xfrm>
        </p:grpSpPr>
        <p:grpSp>
          <p:nvGrpSpPr>
            <p:cNvPr id="3" name="object 2"/>
            <p:cNvGrpSpPr/>
            <p:nvPr/>
          </p:nvGrpSpPr>
          <p:grpSpPr>
            <a:xfrm>
              <a:off x="3113053" y="2279335"/>
              <a:ext cx="4827905" cy="3382645"/>
              <a:chOff x="1441335" y="848725"/>
              <a:chExt cx="4827905" cy="3382645"/>
            </a:xfrm>
          </p:grpSpPr>
          <p:pic>
            <p:nvPicPr>
              <p:cNvPr id="4" name="object 3"/>
              <p:cNvPicPr/>
              <p:nvPr/>
            </p:nvPicPr>
            <p:blipFill>
              <a:blip r:embed="rId1" cstate="print"/>
              <a:stretch>
                <a:fillRect/>
              </a:stretch>
            </p:blipFill>
            <p:spPr>
              <a:xfrm>
                <a:off x="1441335" y="3424430"/>
                <a:ext cx="569560" cy="806441"/>
              </a:xfrm>
              <a:prstGeom prst="rect">
                <a:avLst/>
              </a:prstGeom>
            </p:spPr>
          </p:pic>
          <p:sp>
            <p:nvSpPr>
              <p:cNvPr id="5" name="object 4"/>
              <p:cNvSpPr/>
              <p:nvPr/>
            </p:nvSpPr>
            <p:spPr>
              <a:xfrm>
                <a:off x="3281000" y="858250"/>
                <a:ext cx="2978785" cy="2978785"/>
              </a:xfrm>
              <a:custGeom>
                <a:avLst/>
                <a:gdLst/>
                <a:ahLst/>
                <a:cxnLst/>
                <a:rect l="l" t="t" r="r" b="b"/>
                <a:pathLst>
                  <a:path w="2978785" h="2978785">
                    <a:moveTo>
                      <a:pt x="1489349" y="2978699"/>
                    </a:move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close/>
                  </a:path>
                </a:pathLst>
              </a:custGeom>
              <a:solidFill>
                <a:srgbClr val="F3F3F3"/>
              </a:solidFill>
            </p:spPr>
            <p:txBody>
              <a:bodyPr wrap="square" lIns="0" tIns="0" rIns="0" bIns="0" rtlCol="0"/>
              <a:lstStyle/>
              <a:p/>
            </p:txBody>
          </p:sp>
          <p:sp>
            <p:nvSpPr>
              <p:cNvPr id="6" name="object 5"/>
              <p:cNvSpPr/>
              <p:nvPr/>
            </p:nvSpPr>
            <p:spPr>
              <a:xfrm>
                <a:off x="3281000" y="858250"/>
                <a:ext cx="2978785" cy="2978785"/>
              </a:xfrm>
              <a:custGeom>
                <a:avLst/>
                <a:gdLst/>
                <a:ahLst/>
                <a:cxnLst/>
                <a:rect l="l" t="t" r="r" b="b"/>
                <a:pathLst>
                  <a:path w="2978785" h="2978785">
                    <a:moveTo>
                      <a:pt x="0" y="1489349"/>
                    </a:move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close/>
                  </a:path>
                </a:pathLst>
              </a:custGeom>
              <a:ln w="19049">
                <a:solidFill>
                  <a:srgbClr val="595959"/>
                </a:solidFill>
              </a:ln>
            </p:spPr>
            <p:txBody>
              <a:bodyPr wrap="square" lIns="0" tIns="0" rIns="0" bIns="0" rtlCol="0"/>
              <a:lstStyle/>
              <a:p/>
            </p:txBody>
          </p:sp>
        </p:grpSp>
        <p:sp>
          <p:nvSpPr>
            <p:cNvPr id="7" name="object 6"/>
            <p:cNvSpPr txBox="1"/>
            <p:nvPr/>
          </p:nvSpPr>
          <p:spPr>
            <a:xfrm>
              <a:off x="6344685" y="3375366"/>
              <a:ext cx="194945" cy="756920"/>
            </a:xfrm>
            <a:prstGeom prst="rect">
              <a:avLst/>
            </a:prstGeom>
          </p:spPr>
          <p:txBody>
            <a:bodyPr vert="horz" wrap="square" lIns="0" tIns="12700" rIns="0" bIns="0" rtlCol="0">
              <a:spAutoFit/>
            </a:bodyPr>
            <a:lstStyle/>
            <a:p>
              <a:pPr marL="12700">
                <a:lnSpc>
                  <a:spcPct val="100000"/>
                </a:lnSpc>
                <a:spcBef>
                  <a:spcPts val="100"/>
                </a:spcBef>
              </a:pPr>
              <a:r>
                <a:rPr sz="4800" dirty="0">
                  <a:latin typeface="Arial" panose="020B0604020202020204"/>
                  <a:cs typeface="Arial" panose="020B0604020202020204"/>
                </a:rPr>
                <a:t>f</a:t>
              </a:r>
              <a:endParaRPr sz="4800">
                <a:latin typeface="Arial" panose="020B0604020202020204"/>
                <a:cs typeface="Arial" panose="020B0604020202020204"/>
              </a:endParaRPr>
            </a:p>
          </p:txBody>
        </p:sp>
        <p:grpSp>
          <p:nvGrpSpPr>
            <p:cNvPr id="8" name="object 7"/>
            <p:cNvGrpSpPr/>
            <p:nvPr/>
          </p:nvGrpSpPr>
          <p:grpSpPr>
            <a:xfrm>
              <a:off x="2659342" y="4181873"/>
              <a:ext cx="2163445" cy="556260"/>
              <a:chOff x="987624" y="2751263"/>
              <a:chExt cx="2163445" cy="556260"/>
            </a:xfrm>
          </p:grpSpPr>
          <p:sp>
            <p:nvSpPr>
              <p:cNvPr id="9" name="object 8"/>
              <p:cNvSpPr/>
              <p:nvPr/>
            </p:nvSpPr>
            <p:spPr>
              <a:xfrm>
                <a:off x="997149" y="2791345"/>
                <a:ext cx="2060575" cy="506730"/>
              </a:xfrm>
              <a:custGeom>
                <a:avLst/>
                <a:gdLst/>
                <a:ahLst/>
                <a:cxnLst/>
                <a:rect l="l" t="t" r="r" b="b"/>
                <a:pathLst>
                  <a:path w="2060575" h="506729">
                    <a:moveTo>
                      <a:pt x="0" y="506129"/>
                    </a:moveTo>
                    <a:lnTo>
                      <a:pt x="2060100" y="0"/>
                    </a:lnTo>
                  </a:path>
                </a:pathLst>
              </a:custGeom>
              <a:ln w="19049">
                <a:solidFill>
                  <a:srgbClr val="37761C"/>
                </a:solidFill>
              </a:ln>
            </p:spPr>
            <p:txBody>
              <a:bodyPr wrap="square" lIns="0" tIns="0" rIns="0" bIns="0" rtlCol="0"/>
              <a:lstStyle/>
              <a:p/>
            </p:txBody>
          </p:sp>
          <p:pic>
            <p:nvPicPr>
              <p:cNvPr id="10" name="object 9"/>
              <p:cNvPicPr/>
              <p:nvPr/>
            </p:nvPicPr>
            <p:blipFill>
              <a:blip r:embed="rId2" cstate="print"/>
              <a:stretch>
                <a:fillRect/>
              </a:stretch>
            </p:blipFill>
            <p:spPr>
              <a:xfrm>
                <a:off x="3040218" y="2751263"/>
                <a:ext cx="110511" cy="80163"/>
              </a:xfrm>
              <a:prstGeom prst="rect">
                <a:avLst/>
              </a:prstGeom>
            </p:spPr>
          </p:pic>
        </p:grpSp>
        <p:grpSp>
          <p:nvGrpSpPr>
            <p:cNvPr id="11" name="object 10"/>
            <p:cNvGrpSpPr/>
            <p:nvPr/>
          </p:nvGrpSpPr>
          <p:grpSpPr>
            <a:xfrm>
              <a:off x="2260120" y="4498286"/>
              <a:ext cx="333375" cy="400050"/>
              <a:chOff x="588402" y="3067676"/>
              <a:chExt cx="333375" cy="400050"/>
            </a:xfrm>
          </p:grpSpPr>
          <p:pic>
            <p:nvPicPr>
              <p:cNvPr id="12" name="object 11"/>
              <p:cNvPicPr/>
              <p:nvPr/>
            </p:nvPicPr>
            <p:blipFill>
              <a:blip r:embed="rId3" cstate="print"/>
              <a:stretch>
                <a:fillRect/>
              </a:stretch>
            </p:blipFill>
            <p:spPr>
              <a:xfrm>
                <a:off x="607452" y="3086727"/>
                <a:ext cx="295274" cy="361949"/>
              </a:xfrm>
              <a:prstGeom prst="rect">
                <a:avLst/>
              </a:prstGeom>
            </p:spPr>
          </p:pic>
          <p:sp>
            <p:nvSpPr>
              <p:cNvPr id="13" name="object 12"/>
              <p:cNvSpPr/>
              <p:nvPr/>
            </p:nvSpPr>
            <p:spPr>
              <a:xfrm>
                <a:off x="597927" y="3077201"/>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p:txBody>
          </p:sp>
        </p:grpSp>
        <p:grpSp>
          <p:nvGrpSpPr>
            <p:cNvPr id="14" name="object 13"/>
            <p:cNvGrpSpPr/>
            <p:nvPr/>
          </p:nvGrpSpPr>
          <p:grpSpPr>
            <a:xfrm>
              <a:off x="2362200" y="2286000"/>
              <a:ext cx="7825740" cy="3402329"/>
              <a:chOff x="690482" y="855390"/>
              <a:chExt cx="7825740" cy="3402329"/>
            </a:xfrm>
          </p:grpSpPr>
          <p:sp>
            <p:nvSpPr>
              <p:cNvPr id="15" name="object 14"/>
              <p:cNvSpPr/>
              <p:nvPr/>
            </p:nvSpPr>
            <p:spPr>
              <a:xfrm>
                <a:off x="1174994" y="1016165"/>
                <a:ext cx="2066925" cy="615950"/>
              </a:xfrm>
              <a:custGeom>
                <a:avLst/>
                <a:gdLst/>
                <a:ahLst/>
                <a:cxnLst/>
                <a:rect l="l" t="t" r="r" b="b"/>
                <a:pathLst>
                  <a:path w="2066925" h="615950">
                    <a:moveTo>
                      <a:pt x="0" y="0"/>
                    </a:moveTo>
                    <a:lnTo>
                      <a:pt x="2066362" y="615948"/>
                    </a:lnTo>
                  </a:path>
                </a:pathLst>
              </a:custGeom>
              <a:ln w="19049">
                <a:solidFill>
                  <a:srgbClr val="37761C"/>
                </a:solidFill>
              </a:ln>
            </p:spPr>
            <p:txBody>
              <a:bodyPr wrap="square" lIns="0" tIns="0" rIns="0" bIns="0" rtlCol="0"/>
              <a:lstStyle/>
              <a:p/>
            </p:txBody>
          </p:sp>
          <p:pic>
            <p:nvPicPr>
              <p:cNvPr id="16" name="object 15"/>
              <p:cNvPicPr/>
              <p:nvPr/>
            </p:nvPicPr>
            <p:blipFill>
              <a:blip r:embed="rId4" cstate="print"/>
              <a:stretch>
                <a:fillRect/>
              </a:stretch>
            </p:blipFill>
            <p:spPr>
              <a:xfrm>
                <a:off x="3222844" y="1592434"/>
                <a:ext cx="110886" cy="79358"/>
              </a:xfrm>
              <a:prstGeom prst="rect">
                <a:avLst/>
              </a:prstGeom>
            </p:spPr>
          </p:pic>
          <p:sp>
            <p:nvSpPr>
              <p:cNvPr id="17" name="object 16"/>
              <p:cNvSpPr/>
              <p:nvPr/>
            </p:nvSpPr>
            <p:spPr>
              <a:xfrm>
                <a:off x="6259700" y="23476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p:txBody>
          </p:sp>
          <p:pic>
            <p:nvPicPr>
              <p:cNvPr id="18" name="object 17"/>
              <p:cNvPicPr/>
              <p:nvPr/>
            </p:nvPicPr>
            <p:blipFill>
              <a:blip r:embed="rId5" cstate="print"/>
              <a:stretch>
                <a:fillRect/>
              </a:stretch>
            </p:blipFill>
            <p:spPr>
              <a:xfrm>
                <a:off x="8410174" y="2306609"/>
                <a:ext cx="105500" cy="81980"/>
              </a:xfrm>
              <a:prstGeom prst="rect">
                <a:avLst/>
              </a:prstGeom>
            </p:spPr>
          </p:pic>
          <p:pic>
            <p:nvPicPr>
              <p:cNvPr id="19" name="object 18"/>
              <p:cNvPicPr/>
              <p:nvPr/>
            </p:nvPicPr>
            <p:blipFill>
              <a:blip r:embed="rId6" cstate="print"/>
              <a:stretch>
                <a:fillRect/>
              </a:stretch>
            </p:blipFill>
            <p:spPr>
              <a:xfrm>
                <a:off x="7474538" y="1758700"/>
                <a:ext cx="304799" cy="304799"/>
              </a:xfrm>
              <a:prstGeom prst="rect">
                <a:avLst/>
              </a:prstGeom>
            </p:spPr>
          </p:pic>
          <p:sp>
            <p:nvSpPr>
              <p:cNvPr id="20" name="object 19"/>
              <p:cNvSpPr/>
              <p:nvPr/>
            </p:nvSpPr>
            <p:spPr>
              <a:xfrm>
                <a:off x="7465012" y="1749175"/>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p:txBody>
          </p:sp>
          <p:pic>
            <p:nvPicPr>
              <p:cNvPr id="21" name="object 20"/>
              <p:cNvPicPr/>
              <p:nvPr/>
            </p:nvPicPr>
            <p:blipFill>
              <a:blip r:embed="rId7" cstate="print"/>
              <a:stretch>
                <a:fillRect/>
              </a:stretch>
            </p:blipFill>
            <p:spPr>
              <a:xfrm>
                <a:off x="7393588" y="2707588"/>
                <a:ext cx="514349" cy="676274"/>
              </a:xfrm>
              <a:prstGeom prst="rect">
                <a:avLst/>
              </a:prstGeom>
            </p:spPr>
          </p:pic>
          <p:sp>
            <p:nvSpPr>
              <p:cNvPr id="22" name="object 21"/>
              <p:cNvSpPr/>
              <p:nvPr/>
            </p:nvSpPr>
            <p:spPr>
              <a:xfrm>
                <a:off x="1278001" y="2698063"/>
                <a:ext cx="6639559" cy="1550035"/>
              </a:xfrm>
              <a:custGeom>
                <a:avLst/>
                <a:gdLst/>
                <a:ahLst/>
                <a:cxnLst/>
                <a:rect l="l" t="t" r="r" b="b"/>
                <a:pathLst>
                  <a:path w="6639559" h="1550035">
                    <a:moveTo>
                      <a:pt x="6106061" y="0"/>
                    </a:moveTo>
                    <a:lnTo>
                      <a:pt x="6639461" y="0"/>
                    </a:lnTo>
                    <a:lnTo>
                      <a:pt x="6639461" y="695324"/>
                    </a:lnTo>
                    <a:lnTo>
                      <a:pt x="6106061" y="695324"/>
                    </a:lnTo>
                    <a:lnTo>
                      <a:pt x="6106061" y="0"/>
                    </a:lnTo>
                    <a:close/>
                  </a:path>
                  <a:path w="6639559" h="1550035">
                    <a:moveTo>
                      <a:pt x="0" y="817298"/>
                    </a:moveTo>
                    <a:lnTo>
                      <a:pt x="540600" y="672698"/>
                    </a:lnTo>
                    <a:lnTo>
                      <a:pt x="736497" y="1405079"/>
                    </a:lnTo>
                    <a:lnTo>
                      <a:pt x="195897" y="1549679"/>
                    </a:lnTo>
                    <a:lnTo>
                      <a:pt x="0" y="817298"/>
                    </a:lnTo>
                    <a:close/>
                  </a:path>
                </a:pathLst>
              </a:custGeom>
              <a:ln w="19049">
                <a:solidFill>
                  <a:srgbClr val="FF0000"/>
                </a:solidFill>
              </a:ln>
            </p:spPr>
            <p:txBody>
              <a:bodyPr wrap="square" lIns="0" tIns="0" rIns="0" bIns="0" rtlCol="0"/>
              <a:lstStyle/>
              <a:p/>
            </p:txBody>
          </p:sp>
          <p:pic>
            <p:nvPicPr>
              <p:cNvPr id="23" name="object 22"/>
              <p:cNvPicPr/>
              <p:nvPr/>
            </p:nvPicPr>
            <p:blipFill>
              <a:blip r:embed="rId8" cstate="print"/>
              <a:stretch>
                <a:fillRect/>
              </a:stretch>
            </p:blipFill>
            <p:spPr>
              <a:xfrm>
                <a:off x="709533" y="874440"/>
                <a:ext cx="304799" cy="304799"/>
              </a:xfrm>
              <a:prstGeom prst="rect">
                <a:avLst/>
              </a:prstGeom>
            </p:spPr>
          </p:pic>
          <p:sp>
            <p:nvSpPr>
              <p:cNvPr id="24" name="object 23"/>
              <p:cNvSpPr/>
              <p:nvPr/>
            </p:nvSpPr>
            <p:spPr>
              <a:xfrm>
                <a:off x="700007" y="864915"/>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p:txBody>
          </p:sp>
        </p:grpSp>
        <p:sp>
          <p:nvSpPr>
            <p:cNvPr id="25" name="object 24"/>
            <p:cNvSpPr txBox="1"/>
            <p:nvPr/>
          </p:nvSpPr>
          <p:spPr>
            <a:xfrm>
              <a:off x="1811593" y="2253927"/>
              <a:ext cx="424815" cy="421640"/>
            </a:xfrm>
            <a:prstGeom prst="rect">
              <a:avLst/>
            </a:prstGeom>
          </p:spPr>
          <p:txBody>
            <a:bodyPr vert="horz" wrap="square" lIns="0" tIns="12700" rIns="0" bIns="0" rtlCol="0">
              <a:spAutoFit/>
            </a:bodyPr>
            <a:lstStyle/>
            <a:p>
              <a:pPr marL="38100">
                <a:lnSpc>
                  <a:spcPct val="100000"/>
                </a:lnSpc>
                <a:spcBef>
                  <a:spcPts val="100"/>
                </a:spcBef>
              </a:pP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x</a:t>
              </a:r>
              <a:endParaRPr sz="2550" baseline="-33000">
                <a:latin typeface="Arial" panose="020B0604020202020204"/>
                <a:cs typeface="Arial" panose="020B0604020202020204"/>
              </a:endParaRPr>
            </a:p>
          </p:txBody>
        </p:sp>
        <p:sp>
          <p:nvSpPr>
            <p:cNvPr id="26" name="object 25"/>
            <p:cNvSpPr txBox="1"/>
            <p:nvPr/>
          </p:nvSpPr>
          <p:spPr>
            <a:xfrm>
              <a:off x="1695442" y="4323809"/>
              <a:ext cx="954405" cy="648970"/>
            </a:xfrm>
            <a:prstGeom prst="rect">
              <a:avLst/>
            </a:prstGeom>
            <a:ln w="19049">
              <a:solidFill>
                <a:srgbClr val="0000FF"/>
              </a:solidFill>
            </a:ln>
          </p:spPr>
          <p:txBody>
            <a:bodyPr vert="horz" wrap="square" lIns="0" tIns="144145" rIns="0" bIns="0" rtlCol="0">
              <a:spAutoFit/>
            </a:bodyPr>
            <a:lstStyle/>
            <a:p>
              <a:pPr marL="109220">
                <a:lnSpc>
                  <a:spcPct val="100000"/>
                </a:lnSpc>
                <a:spcBef>
                  <a:spcPts val="1135"/>
                </a:spcBef>
              </a:pP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y</a:t>
              </a:r>
              <a:endParaRPr sz="2550" baseline="-33000">
                <a:latin typeface="Arial" panose="020B0604020202020204"/>
                <a:cs typeface="Arial" panose="020B0604020202020204"/>
              </a:endParaRPr>
            </a:p>
          </p:txBody>
        </p:sp>
        <p:sp>
          <p:nvSpPr>
            <p:cNvPr id="27" name="object 26"/>
            <p:cNvSpPr txBox="1"/>
            <p:nvPr/>
          </p:nvSpPr>
          <p:spPr>
            <a:xfrm>
              <a:off x="8976293" y="2956959"/>
              <a:ext cx="1245235" cy="769620"/>
            </a:xfrm>
            <a:prstGeom prst="rect">
              <a:avLst/>
            </a:prstGeom>
            <a:ln w="19049">
              <a:solidFill>
                <a:srgbClr val="0000FF"/>
              </a:solidFill>
            </a:ln>
          </p:spPr>
          <p:txBody>
            <a:bodyPr vert="horz" wrap="square" lIns="0" tIns="156845" rIns="0" bIns="0" rtlCol="0">
              <a:spAutoFit/>
            </a:bodyPr>
            <a:lstStyle/>
            <a:p>
              <a:pPr marL="655955">
                <a:lnSpc>
                  <a:spcPct val="100000"/>
                </a:lnSpc>
                <a:spcBef>
                  <a:spcPts val="1235"/>
                </a:spcBef>
              </a:pP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z</a:t>
              </a:r>
              <a:endParaRPr sz="2550" baseline="-33000">
                <a:latin typeface="Arial" panose="020B0604020202020204"/>
                <a:cs typeface="Arial" panose="020B0604020202020204"/>
              </a:endParaRPr>
            </a:p>
          </p:txBody>
        </p:sp>
        <p:sp>
          <p:nvSpPr>
            <p:cNvPr id="28" name="object 27"/>
            <p:cNvSpPr txBox="1"/>
            <p:nvPr/>
          </p:nvSpPr>
          <p:spPr>
            <a:xfrm>
              <a:off x="8929492" y="4065498"/>
              <a:ext cx="1339215" cy="822325"/>
            </a:xfrm>
            <a:prstGeom prst="rect">
              <a:avLst/>
            </a:prstGeom>
            <a:ln w="19049">
              <a:solidFill>
                <a:srgbClr val="0000FF"/>
              </a:solidFill>
            </a:ln>
          </p:spPr>
          <p:txBody>
            <a:bodyPr vert="horz" wrap="square" lIns="0" tIns="256540" rIns="0" bIns="0" rtlCol="0">
              <a:spAutoFit/>
            </a:bodyPr>
            <a:lstStyle/>
            <a:p>
              <a:pPr marL="828675">
                <a:lnSpc>
                  <a:spcPct val="100000"/>
                </a:lnSpc>
                <a:spcBef>
                  <a:spcPts val="2020"/>
                </a:spcBef>
              </a:pP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z</a:t>
              </a:r>
              <a:endParaRPr sz="2550" baseline="-33000">
                <a:latin typeface="Arial" panose="020B0604020202020204"/>
                <a:cs typeface="Arial" panose="020B0604020202020204"/>
              </a:endParaRPr>
            </a:p>
          </p:txBody>
        </p:sp>
        <p:grpSp>
          <p:nvGrpSpPr>
            <p:cNvPr id="29" name="object 28"/>
            <p:cNvGrpSpPr/>
            <p:nvPr/>
          </p:nvGrpSpPr>
          <p:grpSpPr>
            <a:xfrm>
              <a:off x="1800293" y="2074110"/>
              <a:ext cx="1800225" cy="1550670"/>
              <a:chOff x="128575" y="643500"/>
              <a:chExt cx="1800225" cy="1550670"/>
            </a:xfrm>
          </p:grpSpPr>
          <p:sp>
            <p:nvSpPr>
              <p:cNvPr id="30" name="object 29"/>
              <p:cNvSpPr/>
              <p:nvPr/>
            </p:nvSpPr>
            <p:spPr>
              <a:xfrm>
                <a:off x="138100" y="653025"/>
                <a:ext cx="1007110" cy="769620"/>
              </a:xfrm>
              <a:custGeom>
                <a:avLst/>
                <a:gdLst/>
                <a:ahLst/>
                <a:cxnLst/>
                <a:rect l="l" t="t" r="r" b="b"/>
                <a:pathLst>
                  <a:path w="1007110" h="769619">
                    <a:moveTo>
                      <a:pt x="0" y="0"/>
                    </a:moveTo>
                    <a:lnTo>
                      <a:pt x="1007099" y="0"/>
                    </a:lnTo>
                    <a:lnTo>
                      <a:pt x="1007099" y="769499"/>
                    </a:lnTo>
                    <a:lnTo>
                      <a:pt x="0" y="769499"/>
                    </a:lnTo>
                    <a:lnTo>
                      <a:pt x="0" y="0"/>
                    </a:lnTo>
                    <a:close/>
                  </a:path>
                </a:pathLst>
              </a:custGeom>
              <a:ln w="19049">
                <a:solidFill>
                  <a:srgbClr val="0000FF"/>
                </a:solidFill>
              </a:ln>
            </p:spPr>
            <p:txBody>
              <a:bodyPr wrap="square" lIns="0" tIns="0" rIns="0" bIns="0" rtlCol="0"/>
              <a:lstStyle/>
              <a:p/>
            </p:txBody>
          </p:sp>
          <p:pic>
            <p:nvPicPr>
              <p:cNvPr id="31" name="object 30"/>
              <p:cNvPicPr/>
              <p:nvPr/>
            </p:nvPicPr>
            <p:blipFill>
              <a:blip r:embed="rId9" cstate="print"/>
              <a:stretch>
                <a:fillRect/>
              </a:stretch>
            </p:blipFill>
            <p:spPr>
              <a:xfrm>
                <a:off x="1233530" y="1396578"/>
                <a:ext cx="648679" cy="782178"/>
              </a:xfrm>
              <a:prstGeom prst="rect">
                <a:avLst/>
              </a:prstGeom>
            </p:spPr>
          </p:pic>
          <p:sp>
            <p:nvSpPr>
              <p:cNvPr id="32" name="object 31"/>
              <p:cNvSpPr/>
              <p:nvPr/>
            </p:nvSpPr>
            <p:spPr>
              <a:xfrm>
                <a:off x="1110478" y="1339135"/>
                <a:ext cx="808355" cy="845819"/>
              </a:xfrm>
              <a:custGeom>
                <a:avLst/>
                <a:gdLst/>
                <a:ahLst/>
                <a:cxnLst/>
                <a:rect l="l" t="t" r="r" b="b"/>
                <a:pathLst>
                  <a:path w="808355" h="845819">
                    <a:moveTo>
                      <a:pt x="181585" y="0"/>
                    </a:moveTo>
                    <a:lnTo>
                      <a:pt x="808284" y="167999"/>
                    </a:lnTo>
                    <a:lnTo>
                      <a:pt x="626699" y="845377"/>
                    </a:lnTo>
                    <a:lnTo>
                      <a:pt x="0" y="677377"/>
                    </a:lnTo>
                    <a:lnTo>
                      <a:pt x="181585" y="0"/>
                    </a:lnTo>
                    <a:close/>
                  </a:path>
                </a:pathLst>
              </a:custGeom>
              <a:ln w="19049">
                <a:solidFill>
                  <a:srgbClr val="FF0000"/>
                </a:solidFill>
              </a:ln>
            </p:spPr>
            <p:txBody>
              <a:bodyPr wrap="square" lIns="0" tIns="0" rIns="0" bIns="0" rtlCol="0"/>
              <a:lstStyle/>
              <a:p/>
            </p:txBody>
          </p:sp>
        </p:grpSp>
        <p:sp>
          <p:nvSpPr>
            <p:cNvPr id="33" name="object 32"/>
            <p:cNvSpPr txBox="1"/>
            <p:nvPr/>
          </p:nvSpPr>
          <p:spPr>
            <a:xfrm>
              <a:off x="8392993" y="2076685"/>
              <a:ext cx="2226310" cy="590550"/>
            </a:xfrm>
            <a:prstGeom prst="rect">
              <a:avLst/>
            </a:prstGeom>
            <a:ln w="19049">
              <a:solidFill>
                <a:srgbClr val="0000FF"/>
              </a:solidFill>
            </a:ln>
          </p:spPr>
          <p:txBody>
            <a:bodyPr vert="horz" wrap="square" lIns="0" tIns="148590" rIns="0" bIns="0" rtlCol="0">
              <a:spAutoFit/>
            </a:bodyPr>
            <a:lstStyle/>
            <a:p>
              <a:pPr marL="85725">
                <a:lnSpc>
                  <a:spcPct val="100000"/>
                </a:lnSpc>
                <a:spcBef>
                  <a:spcPts val="1170"/>
                </a:spcBef>
              </a:pPr>
              <a:r>
                <a:rPr sz="1800" dirty="0">
                  <a:solidFill>
                    <a:srgbClr val="0000FF"/>
                  </a:solidFill>
                  <a:latin typeface="Arial" panose="020B0604020202020204"/>
                  <a:cs typeface="Arial" panose="020B0604020202020204"/>
                </a:rPr>
                <a:t>Loss</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L</a:t>
              </a:r>
              <a:r>
                <a:rPr sz="1800" spc="-7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still</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a</a:t>
              </a:r>
              <a:r>
                <a:rPr sz="1800" spc="-10" dirty="0">
                  <a:solidFill>
                    <a:srgbClr val="0000FF"/>
                  </a:solidFill>
                  <a:latin typeface="Arial" panose="020B0604020202020204"/>
                  <a:cs typeface="Arial" panose="020B0604020202020204"/>
                </a:rPr>
                <a:t> scalar!</a:t>
              </a:r>
              <a:endParaRPr sz="1800">
                <a:latin typeface="Arial" panose="020B0604020202020204"/>
                <a:cs typeface="Arial" panose="020B0604020202020204"/>
              </a:endParaRPr>
            </a:p>
          </p:txBody>
        </p:sp>
        <p:sp>
          <p:nvSpPr>
            <p:cNvPr id="34" name="object 33"/>
            <p:cNvSpPr txBox="1"/>
            <p:nvPr/>
          </p:nvSpPr>
          <p:spPr>
            <a:xfrm>
              <a:off x="7872842" y="4888731"/>
              <a:ext cx="2780665" cy="918844"/>
            </a:xfrm>
            <a:prstGeom prst="rect">
              <a:avLst/>
            </a:prstGeom>
          </p:spPr>
          <p:txBody>
            <a:bodyPr vert="horz" wrap="square" lIns="0" tIns="29845" rIns="0" bIns="0" rtlCol="0">
              <a:spAutoFit/>
            </a:bodyPr>
            <a:lstStyle/>
            <a:p>
              <a:pPr marL="12700" marR="5080" indent="521970">
                <a:lnSpc>
                  <a:spcPct val="106000"/>
                </a:lnSpc>
                <a:spcBef>
                  <a:spcPts val="235"/>
                </a:spcBef>
              </a:pPr>
              <a:r>
                <a:rPr sz="1800" dirty="0">
                  <a:solidFill>
                    <a:srgbClr val="FF0000"/>
                  </a:solidFill>
                  <a:latin typeface="Arial" panose="020B0604020202020204"/>
                  <a:cs typeface="Arial" panose="020B0604020202020204"/>
                </a:rPr>
                <a:t>“Upstream</a:t>
              </a:r>
              <a:r>
                <a:rPr sz="1800" spc="-10" dirty="0">
                  <a:solidFill>
                    <a:srgbClr val="FF0000"/>
                  </a:solidFill>
                  <a:latin typeface="Arial" panose="020B0604020202020204"/>
                  <a:cs typeface="Arial" panose="020B0604020202020204"/>
                </a:rPr>
                <a:t> gradient” </a:t>
              </a:r>
              <a:r>
                <a:rPr sz="1800" dirty="0">
                  <a:solidFill>
                    <a:srgbClr val="0000FF"/>
                  </a:solidFill>
                  <a:latin typeface="Arial" panose="020B0604020202020204"/>
                  <a:cs typeface="Arial" panose="020B0604020202020204"/>
                </a:rPr>
                <a:t>For</a:t>
              </a:r>
              <a:r>
                <a:rPr sz="1800" spc="-3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each</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element</a:t>
              </a:r>
              <a:r>
                <a:rPr sz="1800" spc="-2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of</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z,</a:t>
              </a:r>
              <a:r>
                <a:rPr sz="1800" spc="-15" dirty="0">
                  <a:solidFill>
                    <a:srgbClr val="0000FF"/>
                  </a:solidFill>
                  <a:latin typeface="Arial" panose="020B0604020202020204"/>
                  <a:cs typeface="Arial" panose="020B0604020202020204"/>
                </a:rPr>
                <a:t> </a:t>
              </a:r>
              <a:r>
                <a:rPr sz="1800" spc="-25" dirty="0">
                  <a:solidFill>
                    <a:srgbClr val="0000FF"/>
                  </a:solidFill>
                  <a:latin typeface="Arial" panose="020B0604020202020204"/>
                  <a:cs typeface="Arial" panose="020B0604020202020204"/>
                </a:rPr>
                <a:t>how </a:t>
              </a:r>
              <a:r>
                <a:rPr sz="1800" dirty="0">
                  <a:solidFill>
                    <a:srgbClr val="0000FF"/>
                  </a:solidFill>
                  <a:latin typeface="Arial" panose="020B0604020202020204"/>
                  <a:cs typeface="Arial" panose="020B0604020202020204"/>
                </a:rPr>
                <a:t>much</a:t>
              </a:r>
              <a:r>
                <a:rPr sz="1800" spc="-2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does</a:t>
              </a:r>
              <a:r>
                <a:rPr sz="1800" spc="-2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it</a:t>
              </a:r>
              <a:r>
                <a:rPr sz="1800" spc="-2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influence</a:t>
              </a:r>
              <a:r>
                <a:rPr sz="1800" spc="-20" dirty="0">
                  <a:solidFill>
                    <a:srgbClr val="0000FF"/>
                  </a:solidFill>
                  <a:latin typeface="Arial" panose="020B0604020202020204"/>
                  <a:cs typeface="Arial" panose="020B0604020202020204"/>
                </a:rPr>
                <a:t> </a:t>
              </a:r>
              <a:r>
                <a:rPr sz="1800" spc="-25" dirty="0">
                  <a:solidFill>
                    <a:srgbClr val="0000FF"/>
                  </a:solidFill>
                  <a:latin typeface="Arial" panose="020B0604020202020204"/>
                  <a:cs typeface="Arial" panose="020B0604020202020204"/>
                </a:rPr>
                <a:t>L?</a:t>
              </a:r>
              <a:endParaRPr sz="1800">
                <a:latin typeface="Arial" panose="020B0604020202020204"/>
                <a:cs typeface="Arial" panose="020B0604020202020204"/>
              </a:endParaRPr>
            </a:p>
          </p:txBody>
        </p:sp>
        <p:sp>
          <p:nvSpPr>
            <p:cNvPr id="35" name="object 34"/>
            <p:cNvSpPr txBox="1"/>
            <p:nvPr/>
          </p:nvSpPr>
          <p:spPr>
            <a:xfrm>
              <a:off x="2580843" y="5215252"/>
              <a:ext cx="424815" cy="421640"/>
            </a:xfrm>
            <a:prstGeom prst="rect">
              <a:avLst/>
            </a:prstGeom>
          </p:spPr>
          <p:txBody>
            <a:bodyPr vert="horz" wrap="square" lIns="0" tIns="12700" rIns="0" bIns="0" rtlCol="0">
              <a:spAutoFit/>
            </a:bodyPr>
            <a:lstStyle/>
            <a:p>
              <a:pPr marL="38100">
                <a:lnSpc>
                  <a:spcPct val="100000"/>
                </a:lnSpc>
                <a:spcBef>
                  <a:spcPts val="100"/>
                </a:spcBef>
              </a:pP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y</a:t>
              </a:r>
              <a:endParaRPr sz="2550" baseline="-33000">
                <a:latin typeface="Arial" panose="020B0604020202020204"/>
                <a:cs typeface="Arial" panose="020B0604020202020204"/>
              </a:endParaRPr>
            </a:p>
          </p:txBody>
        </p:sp>
        <p:sp>
          <p:nvSpPr>
            <p:cNvPr id="36" name="object 35"/>
            <p:cNvSpPr txBox="1"/>
            <p:nvPr/>
          </p:nvSpPr>
          <p:spPr>
            <a:xfrm>
              <a:off x="2281168" y="2976740"/>
              <a:ext cx="424815" cy="421640"/>
            </a:xfrm>
            <a:prstGeom prst="rect">
              <a:avLst/>
            </a:prstGeom>
          </p:spPr>
          <p:txBody>
            <a:bodyPr vert="horz" wrap="square" lIns="0" tIns="12700" rIns="0" bIns="0" rtlCol="0">
              <a:spAutoFit/>
            </a:bodyPr>
            <a:lstStyle/>
            <a:p>
              <a:pPr marL="38100">
                <a:lnSpc>
                  <a:spcPct val="100000"/>
                </a:lnSpc>
                <a:spcBef>
                  <a:spcPts val="100"/>
                </a:spcBef>
              </a:pPr>
              <a:r>
                <a:rPr sz="2600" spc="-25" dirty="0">
                  <a:solidFill>
                    <a:srgbClr val="0000FF"/>
                  </a:solidFill>
                  <a:latin typeface="Arial" panose="020B0604020202020204"/>
                  <a:cs typeface="Arial" panose="020B0604020202020204"/>
                </a:rPr>
                <a:t>D</a:t>
              </a:r>
              <a:r>
                <a:rPr sz="2550" spc="-37" baseline="-33000" dirty="0">
                  <a:solidFill>
                    <a:srgbClr val="0000FF"/>
                  </a:solidFill>
                  <a:latin typeface="Arial" panose="020B0604020202020204"/>
                  <a:cs typeface="Arial" panose="020B0604020202020204"/>
                </a:rPr>
                <a:t>x</a:t>
              </a:r>
              <a:endParaRPr sz="2550" baseline="-33000">
                <a:latin typeface="Arial" panose="020B0604020202020204"/>
                <a:cs typeface="Arial" panose="020B0604020202020204"/>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t>
            </a:r>
            <a:r>
              <a:rPr lang="en-US" spc="-30" dirty="0"/>
              <a:t> </a:t>
            </a:r>
            <a:r>
              <a:rPr lang="en-US" dirty="0"/>
              <a:t>with</a:t>
            </a:r>
            <a:r>
              <a:rPr lang="en-US" spc="-30" dirty="0"/>
              <a:t> </a:t>
            </a:r>
            <a:r>
              <a:rPr lang="en-US" spc="-10" dirty="0"/>
              <a:t>Vectors</a:t>
            </a:r>
            <a:endParaRPr lang="en-US" dirty="0"/>
          </a:p>
        </p:txBody>
      </p:sp>
      <p:sp>
        <p:nvSpPr>
          <p:cNvPr id="3" name="object 2"/>
          <p:cNvSpPr txBox="1"/>
          <p:nvPr/>
        </p:nvSpPr>
        <p:spPr>
          <a:xfrm>
            <a:off x="4867102" y="1928936"/>
            <a:ext cx="2040889" cy="1268730"/>
          </a:xfrm>
          <a:prstGeom prst="rect">
            <a:avLst/>
          </a:prstGeom>
          <a:solidFill>
            <a:srgbClr val="F3F3F3"/>
          </a:solidFill>
          <a:ln w="9524">
            <a:solidFill>
              <a:srgbClr val="595959"/>
            </a:solidFill>
          </a:ln>
        </p:spPr>
        <p:txBody>
          <a:bodyPr vert="horz" wrap="square" lIns="0" tIns="2540" rIns="0" bIns="0" rtlCol="0">
            <a:spAutoFit/>
          </a:bodyPr>
          <a:lstStyle/>
          <a:p>
            <a:pPr>
              <a:lnSpc>
                <a:spcPct val="100000"/>
              </a:lnSpc>
              <a:spcBef>
                <a:spcPts val="20"/>
              </a:spcBef>
            </a:pPr>
            <a:endParaRPr sz="1950">
              <a:latin typeface="Times New Roman" panose="02020603050405020304"/>
              <a:cs typeface="Times New Roman" panose="02020603050405020304"/>
            </a:endParaRPr>
          </a:p>
          <a:p>
            <a:pPr marL="116205">
              <a:lnSpc>
                <a:spcPct val="100000"/>
              </a:lnSpc>
              <a:spcBef>
                <a:spcPts val="5"/>
              </a:spcBef>
            </a:pPr>
            <a:r>
              <a:rPr sz="2200" dirty="0">
                <a:latin typeface="Arial" panose="020B0604020202020204"/>
                <a:cs typeface="Arial" panose="020B0604020202020204"/>
              </a:rPr>
              <a:t>f(x)</a:t>
            </a:r>
            <a:r>
              <a:rPr sz="2200" spc="-10" dirty="0">
                <a:latin typeface="Arial" panose="020B0604020202020204"/>
                <a:cs typeface="Arial" panose="020B0604020202020204"/>
              </a:rPr>
              <a:t> </a:t>
            </a:r>
            <a:r>
              <a:rPr sz="2200" dirty="0">
                <a:latin typeface="Arial" panose="020B0604020202020204"/>
                <a:cs typeface="Arial" panose="020B0604020202020204"/>
              </a:rPr>
              <a:t>=</a:t>
            </a:r>
            <a:r>
              <a:rPr sz="2200" spc="-5" dirty="0">
                <a:latin typeface="Arial" panose="020B0604020202020204"/>
                <a:cs typeface="Arial" panose="020B0604020202020204"/>
              </a:rPr>
              <a:t> </a:t>
            </a:r>
            <a:r>
              <a:rPr sz="2200" spc="-10" dirty="0">
                <a:latin typeface="Arial" panose="020B0604020202020204"/>
                <a:cs typeface="Arial" panose="020B0604020202020204"/>
              </a:rPr>
              <a:t>max(0,x)</a:t>
            </a:r>
            <a:endParaRPr sz="2200">
              <a:latin typeface="Arial" panose="020B0604020202020204"/>
              <a:cs typeface="Arial" panose="020B0604020202020204"/>
            </a:endParaRPr>
          </a:p>
          <a:p>
            <a:pPr marL="150495">
              <a:lnSpc>
                <a:spcPct val="100000"/>
              </a:lnSpc>
            </a:pPr>
            <a:r>
              <a:rPr sz="2200" i="1" spc="-10" dirty="0">
                <a:latin typeface="Arial" panose="020B0604020202020204"/>
                <a:cs typeface="Arial" panose="020B0604020202020204"/>
              </a:rPr>
              <a:t>(elementwise)</a:t>
            </a:r>
            <a:endParaRPr sz="2200">
              <a:latin typeface="Arial" panose="020B0604020202020204"/>
              <a:cs typeface="Arial" panose="020B0604020202020204"/>
            </a:endParaRPr>
          </a:p>
        </p:txBody>
      </p:sp>
      <p:grpSp>
        <p:nvGrpSpPr>
          <p:cNvPr id="4" name="object 3"/>
          <p:cNvGrpSpPr/>
          <p:nvPr/>
        </p:nvGrpSpPr>
        <p:grpSpPr>
          <a:xfrm>
            <a:off x="4115427" y="2031155"/>
            <a:ext cx="666750" cy="41275"/>
            <a:chOff x="2821049" y="1287944"/>
            <a:chExt cx="666750" cy="41275"/>
          </a:xfrm>
        </p:grpSpPr>
        <p:sp>
          <p:nvSpPr>
            <p:cNvPr id="5" name="object 4"/>
            <p:cNvSpPr/>
            <p:nvPr/>
          </p:nvSpPr>
          <p:spPr>
            <a:xfrm>
              <a:off x="2821049" y="1308440"/>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p:txBody>
        </p:sp>
        <p:sp>
          <p:nvSpPr>
            <p:cNvPr id="6" name="object 5"/>
            <p:cNvSpPr/>
            <p:nvPr/>
          </p:nvSpPr>
          <p:spPr>
            <a:xfrm>
              <a:off x="3439499" y="129270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p:txBody>
        </p:sp>
        <p:sp>
          <p:nvSpPr>
            <p:cNvPr id="7" name="object 6"/>
            <p:cNvSpPr/>
            <p:nvPr/>
          </p:nvSpPr>
          <p:spPr>
            <a:xfrm>
              <a:off x="3439499" y="129270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p:txBody>
        </p:sp>
      </p:grpSp>
      <p:grpSp>
        <p:nvGrpSpPr>
          <p:cNvPr id="8" name="object 7"/>
          <p:cNvGrpSpPr/>
          <p:nvPr/>
        </p:nvGrpSpPr>
        <p:grpSpPr>
          <a:xfrm>
            <a:off x="4115427" y="2313440"/>
            <a:ext cx="666750" cy="41275"/>
            <a:chOff x="2821049" y="1570229"/>
            <a:chExt cx="666750" cy="41275"/>
          </a:xfrm>
        </p:grpSpPr>
        <p:sp>
          <p:nvSpPr>
            <p:cNvPr id="9" name="object 8"/>
            <p:cNvSpPr/>
            <p:nvPr/>
          </p:nvSpPr>
          <p:spPr>
            <a:xfrm>
              <a:off x="2821049" y="1590724"/>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p:txBody>
        </p:sp>
        <p:sp>
          <p:nvSpPr>
            <p:cNvPr id="10" name="object 9"/>
            <p:cNvSpPr/>
            <p:nvPr/>
          </p:nvSpPr>
          <p:spPr>
            <a:xfrm>
              <a:off x="3439499" y="1574992"/>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p:txBody>
        </p:sp>
        <p:sp>
          <p:nvSpPr>
            <p:cNvPr id="11" name="object 10"/>
            <p:cNvSpPr/>
            <p:nvPr/>
          </p:nvSpPr>
          <p:spPr>
            <a:xfrm>
              <a:off x="3439499" y="157499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p:txBody>
        </p:sp>
      </p:grpSp>
      <p:grpSp>
        <p:nvGrpSpPr>
          <p:cNvPr id="12" name="object 11"/>
          <p:cNvGrpSpPr/>
          <p:nvPr/>
        </p:nvGrpSpPr>
        <p:grpSpPr>
          <a:xfrm>
            <a:off x="4115427" y="2637457"/>
            <a:ext cx="666750" cy="41275"/>
            <a:chOff x="2821049" y="1894246"/>
            <a:chExt cx="666750" cy="41275"/>
          </a:xfrm>
        </p:grpSpPr>
        <p:sp>
          <p:nvSpPr>
            <p:cNvPr id="13" name="object 12"/>
            <p:cNvSpPr/>
            <p:nvPr/>
          </p:nvSpPr>
          <p:spPr>
            <a:xfrm>
              <a:off x="2821049" y="1914742"/>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p:txBody>
        </p:sp>
        <p:sp>
          <p:nvSpPr>
            <p:cNvPr id="14" name="object 13"/>
            <p:cNvSpPr/>
            <p:nvPr/>
          </p:nvSpPr>
          <p:spPr>
            <a:xfrm>
              <a:off x="3439499" y="1899009"/>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p:txBody>
        </p:sp>
        <p:sp>
          <p:nvSpPr>
            <p:cNvPr id="15" name="object 14"/>
            <p:cNvSpPr/>
            <p:nvPr/>
          </p:nvSpPr>
          <p:spPr>
            <a:xfrm>
              <a:off x="3439499" y="189900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p:txBody>
        </p:sp>
      </p:grpSp>
      <p:grpSp>
        <p:nvGrpSpPr>
          <p:cNvPr id="16" name="object 15"/>
          <p:cNvGrpSpPr/>
          <p:nvPr/>
        </p:nvGrpSpPr>
        <p:grpSpPr>
          <a:xfrm>
            <a:off x="4115427" y="2950882"/>
            <a:ext cx="666750" cy="41275"/>
            <a:chOff x="2821049" y="2207671"/>
            <a:chExt cx="666750" cy="41275"/>
          </a:xfrm>
        </p:grpSpPr>
        <p:sp>
          <p:nvSpPr>
            <p:cNvPr id="17" name="object 16"/>
            <p:cNvSpPr/>
            <p:nvPr/>
          </p:nvSpPr>
          <p:spPr>
            <a:xfrm>
              <a:off x="2821049" y="2228167"/>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p:txBody>
        </p:sp>
        <p:sp>
          <p:nvSpPr>
            <p:cNvPr id="18" name="object 17"/>
            <p:cNvSpPr/>
            <p:nvPr/>
          </p:nvSpPr>
          <p:spPr>
            <a:xfrm>
              <a:off x="3439499" y="2212434"/>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p:txBody>
        </p:sp>
        <p:sp>
          <p:nvSpPr>
            <p:cNvPr id="19" name="object 18"/>
            <p:cNvSpPr/>
            <p:nvPr/>
          </p:nvSpPr>
          <p:spPr>
            <a:xfrm>
              <a:off x="3439499" y="221243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p:txBody>
        </p:sp>
      </p:grpSp>
      <p:sp>
        <p:nvSpPr>
          <p:cNvPr id="20" name="object 19"/>
          <p:cNvSpPr txBox="1"/>
          <p:nvPr/>
        </p:nvSpPr>
        <p:spPr>
          <a:xfrm>
            <a:off x="3075270" y="1524000"/>
            <a:ext cx="1238885"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20204"/>
                <a:cs typeface="Arial" panose="020B0604020202020204"/>
              </a:rPr>
              <a:t>4D</a:t>
            </a:r>
            <a:r>
              <a:rPr sz="2000" spc="-20" dirty="0">
                <a:latin typeface="Arial" panose="020B0604020202020204"/>
                <a:cs typeface="Arial" panose="020B0604020202020204"/>
              </a:rPr>
              <a:t> </a:t>
            </a:r>
            <a:r>
              <a:rPr sz="2000" dirty="0">
                <a:latin typeface="Arial" panose="020B0604020202020204"/>
                <a:cs typeface="Arial" panose="020B0604020202020204"/>
              </a:rPr>
              <a:t>input</a:t>
            </a:r>
            <a:r>
              <a:rPr sz="2000" spc="-15" dirty="0">
                <a:latin typeface="Arial" panose="020B0604020202020204"/>
                <a:cs typeface="Arial" panose="020B0604020202020204"/>
              </a:rPr>
              <a:t> </a:t>
            </a:r>
            <a:r>
              <a:rPr sz="2000" spc="-25" dirty="0">
                <a:latin typeface="Arial" panose="020B0604020202020204"/>
                <a:cs typeface="Arial" panose="020B0604020202020204"/>
              </a:rPr>
              <a:t>x:</a:t>
            </a:r>
            <a:endParaRPr sz="2000">
              <a:latin typeface="Arial" panose="020B0604020202020204"/>
              <a:cs typeface="Arial" panose="020B0604020202020204"/>
            </a:endParaRPr>
          </a:p>
        </p:txBody>
      </p:sp>
      <p:sp>
        <p:nvSpPr>
          <p:cNvPr id="21" name="object 20"/>
          <p:cNvSpPr txBox="1"/>
          <p:nvPr/>
        </p:nvSpPr>
        <p:spPr>
          <a:xfrm>
            <a:off x="3392894" y="1828800"/>
            <a:ext cx="603250" cy="1244600"/>
          </a:xfrm>
          <a:prstGeom prst="rect">
            <a:avLst/>
          </a:prstGeom>
        </p:spPr>
        <p:txBody>
          <a:bodyPr vert="horz" wrap="square" lIns="0" tIns="12700" rIns="0" bIns="0" rtlCol="0">
            <a:spAutoFit/>
          </a:bodyPr>
          <a:lstStyle/>
          <a:p>
            <a:pPr marL="19685">
              <a:lnSpc>
                <a:spcPct val="100000"/>
              </a:lnSpc>
              <a:spcBef>
                <a:spcPts val="100"/>
              </a:spcBef>
              <a:tabLst>
                <a:tab pos="229870" algn="l"/>
                <a:tab pos="512445"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1</a:t>
            </a:r>
            <a:r>
              <a:rPr sz="2000" dirty="0">
                <a:solidFill>
                  <a:srgbClr val="6AA84F"/>
                </a:solidFill>
                <a:latin typeface="Arial" panose="020B0604020202020204"/>
                <a:cs typeface="Arial" panose="020B0604020202020204"/>
              </a:rPr>
              <a:t>	</a:t>
            </a:r>
            <a:r>
              <a:rPr sz="2000" spc="-6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a:p>
            <a:pPr marL="12700">
              <a:lnSpc>
                <a:spcPct val="100000"/>
              </a:lnSpc>
              <a:tabLst>
                <a:tab pos="519430" algn="l"/>
              </a:tabLst>
            </a:pPr>
            <a:r>
              <a:rPr sz="2000" dirty="0">
                <a:solidFill>
                  <a:srgbClr val="6AA84F"/>
                </a:solidFill>
                <a:latin typeface="Arial" panose="020B0604020202020204"/>
                <a:cs typeface="Arial" panose="020B0604020202020204"/>
              </a:rPr>
              <a:t>[</a:t>
            </a:r>
            <a:r>
              <a:rPr sz="2000" spc="-5" dirty="0">
                <a:solidFill>
                  <a:srgbClr val="6AA84F"/>
                </a:solidFill>
                <a:latin typeface="Arial" panose="020B0604020202020204"/>
                <a:cs typeface="Arial" panose="020B0604020202020204"/>
              </a:rPr>
              <a:t> </a:t>
            </a:r>
            <a:r>
              <a:rPr sz="2000" dirty="0">
                <a:solidFill>
                  <a:srgbClr val="6AA84F"/>
                </a:solidFill>
                <a:latin typeface="Arial" panose="020B0604020202020204"/>
                <a:cs typeface="Arial" panose="020B0604020202020204"/>
              </a:rPr>
              <a:t>-</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a:p>
            <a:pPr marL="19685">
              <a:lnSpc>
                <a:spcPct val="100000"/>
              </a:lnSpc>
              <a:tabLst>
                <a:tab pos="229870" algn="l"/>
                <a:tab pos="512445"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3</a:t>
            </a:r>
            <a:r>
              <a:rPr sz="2000" dirty="0">
                <a:solidFill>
                  <a:srgbClr val="6AA84F"/>
                </a:solidFill>
                <a:latin typeface="Arial" panose="020B0604020202020204"/>
                <a:cs typeface="Arial" panose="020B0604020202020204"/>
              </a:rPr>
              <a:t>	</a:t>
            </a:r>
            <a:r>
              <a:rPr sz="2000" spc="-6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a:p>
            <a:pPr marL="12700">
              <a:lnSpc>
                <a:spcPct val="100000"/>
              </a:lnSpc>
              <a:tabLst>
                <a:tab pos="223520"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-1</a:t>
            </a:r>
            <a:r>
              <a:rPr sz="2000" spc="-5"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p:txBody>
      </p:sp>
      <p:sp>
        <p:nvSpPr>
          <p:cNvPr id="23" name="object 22"/>
          <p:cNvSpPr txBox="1"/>
          <p:nvPr/>
        </p:nvSpPr>
        <p:spPr>
          <a:xfrm>
            <a:off x="7391400" y="1524000"/>
            <a:ext cx="139446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20204"/>
                <a:cs typeface="Arial" panose="020B0604020202020204"/>
              </a:rPr>
              <a:t>4D</a:t>
            </a:r>
            <a:r>
              <a:rPr sz="2000" spc="-20" dirty="0">
                <a:latin typeface="Arial" panose="020B0604020202020204"/>
                <a:cs typeface="Arial" panose="020B0604020202020204"/>
              </a:rPr>
              <a:t> </a:t>
            </a:r>
            <a:r>
              <a:rPr sz="2000" dirty="0">
                <a:latin typeface="Arial" panose="020B0604020202020204"/>
                <a:cs typeface="Arial" panose="020B0604020202020204"/>
              </a:rPr>
              <a:t>output</a:t>
            </a:r>
            <a:r>
              <a:rPr sz="2000" spc="-20" dirty="0">
                <a:latin typeface="Arial" panose="020B0604020202020204"/>
                <a:cs typeface="Arial" panose="020B0604020202020204"/>
              </a:rPr>
              <a:t> </a:t>
            </a:r>
            <a:r>
              <a:rPr sz="2000" spc="-25" dirty="0">
                <a:latin typeface="Arial" panose="020B0604020202020204"/>
                <a:cs typeface="Arial" panose="020B0604020202020204"/>
              </a:rPr>
              <a:t>z:</a:t>
            </a:r>
            <a:endParaRPr sz="2000">
              <a:latin typeface="Arial" panose="020B0604020202020204"/>
              <a:cs typeface="Arial" panose="020B0604020202020204"/>
            </a:endParaRPr>
          </a:p>
        </p:txBody>
      </p:sp>
      <p:sp>
        <p:nvSpPr>
          <p:cNvPr id="24" name="object 23"/>
          <p:cNvSpPr txBox="1"/>
          <p:nvPr/>
        </p:nvSpPr>
        <p:spPr>
          <a:xfrm>
            <a:off x="7793699" y="1828800"/>
            <a:ext cx="589280" cy="1244600"/>
          </a:xfrm>
          <a:prstGeom prst="rect">
            <a:avLst/>
          </a:prstGeom>
        </p:spPr>
        <p:txBody>
          <a:bodyPr vert="horz" wrap="square" lIns="0" tIns="12700" rIns="0" bIns="0" rtlCol="0">
            <a:spAutoFit/>
          </a:bodyPr>
          <a:lstStyle/>
          <a:p>
            <a:pPr marL="12700">
              <a:lnSpc>
                <a:spcPct val="100000"/>
              </a:lnSpc>
              <a:spcBef>
                <a:spcPts val="100"/>
              </a:spcBef>
              <a:tabLst>
                <a:tab pos="223520" algn="l"/>
                <a:tab pos="504825"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1</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a:p>
            <a:pPr marL="12700">
              <a:lnSpc>
                <a:spcPct val="100000"/>
              </a:lnSpc>
              <a:tabLst>
                <a:tab pos="223520" algn="l"/>
                <a:tab pos="504825"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0</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a:p>
            <a:pPr marL="12700">
              <a:lnSpc>
                <a:spcPct val="100000"/>
              </a:lnSpc>
              <a:tabLst>
                <a:tab pos="223520" algn="l"/>
                <a:tab pos="504825"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3</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a:p>
            <a:pPr marL="12700">
              <a:lnSpc>
                <a:spcPct val="100000"/>
              </a:lnSpc>
              <a:tabLst>
                <a:tab pos="223520" algn="l"/>
                <a:tab pos="504825"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0</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p:txBody>
      </p:sp>
      <p:sp>
        <p:nvSpPr>
          <p:cNvPr id="25" name="object 24"/>
          <p:cNvSpPr txBox="1"/>
          <p:nvPr/>
        </p:nvSpPr>
        <p:spPr>
          <a:xfrm>
            <a:off x="7532545" y="3329426"/>
            <a:ext cx="111252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20204"/>
                <a:cs typeface="Arial" panose="020B0604020202020204"/>
              </a:rPr>
              <a:t>4D</a:t>
            </a:r>
            <a:r>
              <a:rPr sz="2000" spc="-10" dirty="0">
                <a:latin typeface="Arial" panose="020B0604020202020204"/>
                <a:cs typeface="Arial" panose="020B0604020202020204"/>
              </a:rPr>
              <a:t> dL/dz:</a:t>
            </a:r>
            <a:endParaRPr sz="2000">
              <a:latin typeface="Arial" panose="020B0604020202020204"/>
              <a:cs typeface="Arial" panose="020B0604020202020204"/>
            </a:endParaRPr>
          </a:p>
        </p:txBody>
      </p:sp>
      <p:sp>
        <p:nvSpPr>
          <p:cNvPr id="26" name="object 25"/>
          <p:cNvSpPr txBox="1"/>
          <p:nvPr/>
        </p:nvSpPr>
        <p:spPr>
          <a:xfrm>
            <a:off x="7786694" y="3634226"/>
            <a:ext cx="603250" cy="939800"/>
          </a:xfrm>
          <a:prstGeom prst="rect">
            <a:avLst/>
          </a:prstGeom>
        </p:spPr>
        <p:txBody>
          <a:bodyPr vert="horz" wrap="square" lIns="0" tIns="12700" rIns="0" bIns="0" rtlCol="0">
            <a:spAutoFit/>
          </a:bodyPr>
          <a:lstStyle/>
          <a:p>
            <a:pPr marL="19685">
              <a:lnSpc>
                <a:spcPct val="100000"/>
              </a:lnSpc>
              <a:spcBef>
                <a:spcPts val="100"/>
              </a:spcBef>
              <a:tabLst>
                <a:tab pos="229870" algn="l"/>
                <a:tab pos="512445" algn="l"/>
              </a:tabLst>
            </a:pPr>
            <a:r>
              <a:rPr sz="2000" spc="-50" dirty="0">
                <a:solidFill>
                  <a:srgbClr val="FF0000"/>
                </a:solidFill>
                <a:latin typeface="Arial" panose="020B0604020202020204"/>
                <a:cs typeface="Arial" panose="020B0604020202020204"/>
              </a:rPr>
              <a:t>[</a:t>
            </a:r>
            <a:r>
              <a:rPr sz="2000"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4</a:t>
            </a:r>
            <a:r>
              <a:rPr sz="2000" dirty="0">
                <a:solidFill>
                  <a:srgbClr val="FF0000"/>
                </a:solidFill>
                <a:latin typeface="Arial" panose="020B0604020202020204"/>
                <a:cs typeface="Arial" panose="020B0604020202020204"/>
              </a:rPr>
              <a:t>	</a:t>
            </a:r>
            <a:r>
              <a:rPr sz="2000" spc="-60" dirty="0">
                <a:solidFill>
                  <a:srgbClr val="FF0000"/>
                </a:solidFill>
                <a:latin typeface="Arial" panose="020B0604020202020204"/>
                <a:cs typeface="Arial" panose="020B0604020202020204"/>
              </a:rPr>
              <a:t>]</a:t>
            </a:r>
            <a:endParaRPr sz="2000">
              <a:latin typeface="Arial" panose="020B0604020202020204"/>
              <a:cs typeface="Arial" panose="020B0604020202020204"/>
            </a:endParaRPr>
          </a:p>
          <a:p>
            <a:pPr marL="12700">
              <a:lnSpc>
                <a:spcPct val="100000"/>
              </a:lnSpc>
              <a:tabLst>
                <a:tab pos="223520" algn="l"/>
              </a:tabLst>
            </a:pPr>
            <a:r>
              <a:rPr sz="2000" spc="-50" dirty="0">
                <a:solidFill>
                  <a:srgbClr val="FF0000"/>
                </a:solidFill>
                <a:latin typeface="Arial" panose="020B0604020202020204"/>
                <a:cs typeface="Arial" panose="020B0604020202020204"/>
              </a:rPr>
              <a:t>[</a:t>
            </a:r>
            <a:r>
              <a:rPr sz="2000" dirty="0">
                <a:solidFill>
                  <a:srgbClr val="FF0000"/>
                </a:solidFill>
                <a:latin typeface="Arial" panose="020B0604020202020204"/>
                <a:cs typeface="Arial" panose="020B0604020202020204"/>
              </a:rPr>
              <a:t>	-1</a:t>
            </a:r>
            <a:r>
              <a:rPr sz="2000" spc="-5"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a:t>
            </a:r>
            <a:endParaRPr sz="2000">
              <a:latin typeface="Arial" panose="020B0604020202020204"/>
              <a:cs typeface="Arial" panose="020B0604020202020204"/>
            </a:endParaRPr>
          </a:p>
          <a:p>
            <a:pPr marL="19685">
              <a:lnSpc>
                <a:spcPct val="100000"/>
              </a:lnSpc>
              <a:tabLst>
                <a:tab pos="229870" algn="l"/>
                <a:tab pos="512445" algn="l"/>
              </a:tabLst>
            </a:pPr>
            <a:r>
              <a:rPr sz="2000" spc="-50" dirty="0">
                <a:solidFill>
                  <a:srgbClr val="FF0000"/>
                </a:solidFill>
                <a:latin typeface="Arial" panose="020B0604020202020204"/>
                <a:cs typeface="Arial" panose="020B0604020202020204"/>
              </a:rPr>
              <a:t>[</a:t>
            </a:r>
            <a:r>
              <a:rPr sz="2000"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5</a:t>
            </a:r>
            <a:r>
              <a:rPr sz="2000" dirty="0">
                <a:solidFill>
                  <a:srgbClr val="FF0000"/>
                </a:solidFill>
                <a:latin typeface="Arial" panose="020B0604020202020204"/>
                <a:cs typeface="Arial" panose="020B0604020202020204"/>
              </a:rPr>
              <a:t>	</a:t>
            </a:r>
            <a:r>
              <a:rPr sz="2000" spc="-60" dirty="0">
                <a:solidFill>
                  <a:srgbClr val="FF0000"/>
                </a:solidFill>
                <a:latin typeface="Arial" panose="020B0604020202020204"/>
                <a:cs typeface="Arial" panose="020B0604020202020204"/>
              </a:rPr>
              <a:t>]</a:t>
            </a:r>
            <a:endParaRPr sz="2000">
              <a:latin typeface="Arial" panose="020B0604020202020204"/>
              <a:cs typeface="Arial" panose="020B0604020202020204"/>
            </a:endParaRPr>
          </a:p>
        </p:txBody>
      </p:sp>
      <p:sp>
        <p:nvSpPr>
          <p:cNvPr id="27" name="object 26"/>
          <p:cNvSpPr txBox="1"/>
          <p:nvPr/>
        </p:nvSpPr>
        <p:spPr>
          <a:xfrm>
            <a:off x="4990228" y="3329426"/>
            <a:ext cx="1719580" cy="1244600"/>
          </a:xfrm>
          <a:prstGeom prst="rect">
            <a:avLst/>
          </a:prstGeom>
        </p:spPr>
        <p:txBody>
          <a:bodyPr vert="horz" wrap="square" lIns="0" tIns="12700" rIns="0" bIns="0" rtlCol="0">
            <a:spAutoFit/>
          </a:bodyPr>
          <a:lstStyle/>
          <a:p>
            <a:pPr marL="12700" marR="5080">
              <a:lnSpc>
                <a:spcPct val="100000"/>
              </a:lnSpc>
              <a:spcBef>
                <a:spcPts val="100"/>
              </a:spcBef>
            </a:pPr>
            <a:r>
              <a:rPr sz="2000" dirty="0">
                <a:latin typeface="Arial" panose="020B0604020202020204"/>
                <a:cs typeface="Arial" panose="020B0604020202020204"/>
              </a:rPr>
              <a:t>Jacobian</a:t>
            </a:r>
            <a:r>
              <a:rPr sz="2000" spc="-5" dirty="0">
                <a:latin typeface="Arial" panose="020B0604020202020204"/>
                <a:cs typeface="Arial" panose="020B0604020202020204"/>
              </a:rPr>
              <a:t> </a:t>
            </a:r>
            <a:r>
              <a:rPr sz="2000" spc="-10" dirty="0">
                <a:latin typeface="Arial" panose="020B0604020202020204"/>
                <a:cs typeface="Arial" panose="020B0604020202020204"/>
              </a:rPr>
              <a:t>dz/dx </a:t>
            </a:r>
            <a:r>
              <a:rPr sz="2000" dirty="0">
                <a:latin typeface="Arial" panose="020B0604020202020204"/>
                <a:cs typeface="Arial" panose="020B0604020202020204"/>
              </a:rPr>
              <a:t>[</a:t>
            </a:r>
            <a:r>
              <a:rPr sz="2000" spc="-5" dirty="0">
                <a:latin typeface="Arial" panose="020B0604020202020204"/>
                <a:cs typeface="Arial" panose="020B0604020202020204"/>
              </a:rPr>
              <a:t> </a:t>
            </a:r>
            <a:r>
              <a:rPr sz="2000" dirty="0">
                <a:latin typeface="Arial" panose="020B0604020202020204"/>
                <a:cs typeface="Arial" panose="020B0604020202020204"/>
              </a:rPr>
              <a:t>1 </a:t>
            </a:r>
            <a:r>
              <a:rPr sz="2000" dirty="0">
                <a:solidFill>
                  <a:srgbClr val="999999"/>
                </a:solidFill>
                <a:latin typeface="Arial" panose="020B0604020202020204"/>
                <a:cs typeface="Arial" panose="020B0604020202020204"/>
              </a:rPr>
              <a:t>0</a:t>
            </a:r>
            <a:r>
              <a:rPr sz="2000" spc="-5" dirty="0">
                <a:solidFill>
                  <a:srgbClr val="999999"/>
                </a:solidFill>
                <a:latin typeface="Arial" panose="020B0604020202020204"/>
                <a:cs typeface="Arial" panose="020B0604020202020204"/>
              </a:rPr>
              <a:t> </a:t>
            </a:r>
            <a:r>
              <a:rPr sz="2000" dirty="0">
                <a:solidFill>
                  <a:srgbClr val="999999"/>
                </a:solidFill>
                <a:latin typeface="Arial" panose="020B0604020202020204"/>
                <a:cs typeface="Arial" panose="020B0604020202020204"/>
              </a:rPr>
              <a:t>0</a:t>
            </a:r>
            <a:r>
              <a:rPr sz="2000" spc="-5" dirty="0">
                <a:solidFill>
                  <a:srgbClr val="999999"/>
                </a:solidFill>
                <a:latin typeface="Arial" panose="020B0604020202020204"/>
                <a:cs typeface="Arial" panose="020B0604020202020204"/>
              </a:rPr>
              <a:t> </a:t>
            </a:r>
            <a:r>
              <a:rPr sz="2000" dirty="0">
                <a:solidFill>
                  <a:srgbClr val="999999"/>
                </a:solidFill>
                <a:latin typeface="Arial" panose="020B0604020202020204"/>
                <a:cs typeface="Arial" panose="020B0604020202020204"/>
              </a:rPr>
              <a:t>0 </a:t>
            </a:r>
            <a:r>
              <a:rPr sz="2000" spc="-50" dirty="0">
                <a:latin typeface="Arial" panose="020B0604020202020204"/>
                <a:cs typeface="Arial" panose="020B0604020202020204"/>
              </a:rPr>
              <a:t>]</a:t>
            </a:r>
            <a:endParaRPr sz="2000">
              <a:latin typeface="Arial" panose="020B0604020202020204"/>
              <a:cs typeface="Arial" panose="020B0604020202020204"/>
            </a:endParaRPr>
          </a:p>
          <a:p>
            <a:pPr marL="12700">
              <a:lnSpc>
                <a:spcPct val="100000"/>
              </a:lnSpc>
            </a:pPr>
            <a:r>
              <a:rPr sz="2000" dirty="0">
                <a:latin typeface="Arial" panose="020B0604020202020204"/>
                <a:cs typeface="Arial" panose="020B0604020202020204"/>
              </a:rPr>
              <a:t>[</a:t>
            </a:r>
            <a:r>
              <a:rPr sz="2000" spc="-5" dirty="0">
                <a:latin typeface="Arial" panose="020B0604020202020204"/>
                <a:cs typeface="Arial" panose="020B0604020202020204"/>
              </a:rPr>
              <a:t> </a:t>
            </a:r>
            <a:r>
              <a:rPr sz="2000" dirty="0">
                <a:solidFill>
                  <a:srgbClr val="999999"/>
                </a:solidFill>
                <a:latin typeface="Arial" panose="020B0604020202020204"/>
                <a:cs typeface="Arial" panose="020B0604020202020204"/>
              </a:rPr>
              <a:t>0</a:t>
            </a:r>
            <a:r>
              <a:rPr sz="2000" spc="-5" dirty="0">
                <a:solidFill>
                  <a:srgbClr val="999999"/>
                </a:solidFill>
                <a:latin typeface="Arial" panose="020B0604020202020204"/>
                <a:cs typeface="Arial" panose="020B0604020202020204"/>
              </a:rPr>
              <a:t> </a:t>
            </a:r>
            <a:r>
              <a:rPr sz="2000" dirty="0">
                <a:latin typeface="Arial" panose="020B0604020202020204"/>
                <a:cs typeface="Arial" panose="020B0604020202020204"/>
              </a:rPr>
              <a:t>0 </a:t>
            </a:r>
            <a:r>
              <a:rPr sz="2000" dirty="0">
                <a:solidFill>
                  <a:srgbClr val="999999"/>
                </a:solidFill>
                <a:latin typeface="Arial" panose="020B0604020202020204"/>
                <a:cs typeface="Arial" panose="020B0604020202020204"/>
              </a:rPr>
              <a:t>0</a:t>
            </a:r>
            <a:r>
              <a:rPr sz="2000" spc="-5" dirty="0">
                <a:solidFill>
                  <a:srgbClr val="999999"/>
                </a:solidFill>
                <a:latin typeface="Arial" panose="020B0604020202020204"/>
                <a:cs typeface="Arial" panose="020B0604020202020204"/>
              </a:rPr>
              <a:t> </a:t>
            </a:r>
            <a:r>
              <a:rPr sz="2000" dirty="0">
                <a:solidFill>
                  <a:srgbClr val="999999"/>
                </a:solidFill>
                <a:latin typeface="Arial" panose="020B0604020202020204"/>
                <a:cs typeface="Arial" panose="020B0604020202020204"/>
              </a:rPr>
              <a:t>0</a:t>
            </a:r>
            <a:r>
              <a:rPr sz="2000" spc="-5" dirty="0">
                <a:solidFill>
                  <a:srgbClr val="999999"/>
                </a:solidFill>
                <a:latin typeface="Arial" panose="020B0604020202020204"/>
                <a:cs typeface="Arial" panose="020B0604020202020204"/>
              </a:rPr>
              <a:t> </a:t>
            </a:r>
            <a:r>
              <a:rPr sz="2000" spc="-50" dirty="0">
                <a:latin typeface="Arial" panose="020B0604020202020204"/>
                <a:cs typeface="Arial" panose="020B0604020202020204"/>
              </a:rPr>
              <a:t>]</a:t>
            </a:r>
            <a:endParaRPr sz="2000">
              <a:latin typeface="Arial" panose="020B0604020202020204"/>
              <a:cs typeface="Arial" panose="020B0604020202020204"/>
            </a:endParaRPr>
          </a:p>
          <a:p>
            <a:pPr marL="12700">
              <a:lnSpc>
                <a:spcPct val="100000"/>
              </a:lnSpc>
            </a:pPr>
            <a:r>
              <a:rPr sz="2000" dirty="0">
                <a:latin typeface="Arial" panose="020B0604020202020204"/>
                <a:cs typeface="Arial" panose="020B0604020202020204"/>
              </a:rPr>
              <a:t>[</a:t>
            </a:r>
            <a:r>
              <a:rPr sz="2000" spc="-5" dirty="0">
                <a:latin typeface="Arial" panose="020B0604020202020204"/>
                <a:cs typeface="Arial" panose="020B0604020202020204"/>
              </a:rPr>
              <a:t> </a:t>
            </a:r>
            <a:r>
              <a:rPr sz="2000" dirty="0">
                <a:solidFill>
                  <a:srgbClr val="999999"/>
                </a:solidFill>
                <a:latin typeface="Arial" panose="020B0604020202020204"/>
                <a:cs typeface="Arial" panose="020B0604020202020204"/>
              </a:rPr>
              <a:t>0</a:t>
            </a:r>
            <a:r>
              <a:rPr sz="2000" spc="-5" dirty="0">
                <a:solidFill>
                  <a:srgbClr val="999999"/>
                </a:solidFill>
                <a:latin typeface="Arial" panose="020B0604020202020204"/>
                <a:cs typeface="Arial" panose="020B0604020202020204"/>
              </a:rPr>
              <a:t> </a:t>
            </a:r>
            <a:r>
              <a:rPr sz="2000" dirty="0">
                <a:solidFill>
                  <a:srgbClr val="999999"/>
                </a:solidFill>
                <a:latin typeface="Arial" panose="020B0604020202020204"/>
                <a:cs typeface="Arial" panose="020B0604020202020204"/>
              </a:rPr>
              <a:t>0</a:t>
            </a:r>
            <a:r>
              <a:rPr sz="2000" spc="-5" dirty="0">
                <a:solidFill>
                  <a:srgbClr val="999999"/>
                </a:solidFill>
                <a:latin typeface="Arial" panose="020B0604020202020204"/>
                <a:cs typeface="Arial" panose="020B0604020202020204"/>
              </a:rPr>
              <a:t> </a:t>
            </a:r>
            <a:r>
              <a:rPr sz="2000" dirty="0">
                <a:latin typeface="Arial" panose="020B0604020202020204"/>
                <a:cs typeface="Arial" panose="020B0604020202020204"/>
              </a:rPr>
              <a:t>1 </a:t>
            </a:r>
            <a:r>
              <a:rPr sz="2000" dirty="0">
                <a:solidFill>
                  <a:srgbClr val="999999"/>
                </a:solidFill>
                <a:latin typeface="Arial" panose="020B0604020202020204"/>
                <a:cs typeface="Arial" panose="020B0604020202020204"/>
              </a:rPr>
              <a:t>0</a:t>
            </a:r>
            <a:r>
              <a:rPr sz="2000" spc="-5" dirty="0">
                <a:solidFill>
                  <a:srgbClr val="999999"/>
                </a:solidFill>
                <a:latin typeface="Arial" panose="020B0604020202020204"/>
                <a:cs typeface="Arial" panose="020B0604020202020204"/>
              </a:rPr>
              <a:t> </a:t>
            </a:r>
            <a:r>
              <a:rPr sz="2000" spc="-50" dirty="0">
                <a:latin typeface="Arial" panose="020B0604020202020204"/>
                <a:cs typeface="Arial" panose="020B0604020202020204"/>
              </a:rPr>
              <a:t>]</a:t>
            </a:r>
            <a:endParaRPr sz="2000">
              <a:latin typeface="Arial" panose="020B0604020202020204"/>
              <a:cs typeface="Arial" panose="020B0604020202020204"/>
            </a:endParaRPr>
          </a:p>
        </p:txBody>
      </p:sp>
      <p:sp>
        <p:nvSpPr>
          <p:cNvPr id="28" name="object 27"/>
          <p:cNvSpPr txBox="1"/>
          <p:nvPr/>
        </p:nvSpPr>
        <p:spPr>
          <a:xfrm>
            <a:off x="9339548" y="3939992"/>
            <a:ext cx="1016000" cy="574040"/>
          </a:xfrm>
          <a:prstGeom prst="rect">
            <a:avLst/>
          </a:prstGeom>
        </p:spPr>
        <p:txBody>
          <a:bodyPr vert="horz" wrap="square" lIns="0" tIns="12700" rIns="0" bIns="0" rtlCol="0">
            <a:spAutoFit/>
          </a:bodyPr>
          <a:lstStyle/>
          <a:p>
            <a:pPr marL="94615" marR="5080" indent="-82550">
              <a:lnSpc>
                <a:spcPct val="100000"/>
              </a:lnSpc>
              <a:spcBef>
                <a:spcPts val="100"/>
              </a:spcBef>
            </a:pPr>
            <a:r>
              <a:rPr sz="1800" spc="-10" dirty="0">
                <a:solidFill>
                  <a:srgbClr val="FF0000"/>
                </a:solidFill>
                <a:latin typeface="Arial" panose="020B0604020202020204"/>
                <a:cs typeface="Arial" panose="020B0604020202020204"/>
              </a:rPr>
              <a:t>Upstream gradient</a:t>
            </a:r>
            <a:endParaRPr sz="1800">
              <a:latin typeface="Arial" panose="020B0604020202020204"/>
              <a:cs typeface="Arial" panose="020B0604020202020204"/>
            </a:endParaRPr>
          </a:p>
        </p:txBody>
      </p:sp>
      <p:grpSp>
        <p:nvGrpSpPr>
          <p:cNvPr id="29" name="object 28"/>
          <p:cNvGrpSpPr/>
          <p:nvPr/>
        </p:nvGrpSpPr>
        <p:grpSpPr>
          <a:xfrm>
            <a:off x="7011027" y="2031155"/>
            <a:ext cx="666750" cy="41275"/>
            <a:chOff x="5716649" y="1287944"/>
            <a:chExt cx="666750" cy="41275"/>
          </a:xfrm>
        </p:grpSpPr>
        <p:sp>
          <p:nvSpPr>
            <p:cNvPr id="30" name="object 29"/>
            <p:cNvSpPr/>
            <p:nvPr/>
          </p:nvSpPr>
          <p:spPr>
            <a:xfrm>
              <a:off x="5716649" y="1308440"/>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p:txBody>
        </p:sp>
        <p:sp>
          <p:nvSpPr>
            <p:cNvPr id="31" name="object 30"/>
            <p:cNvSpPr/>
            <p:nvPr/>
          </p:nvSpPr>
          <p:spPr>
            <a:xfrm>
              <a:off x="6335099" y="129270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p:txBody>
        </p:sp>
        <p:sp>
          <p:nvSpPr>
            <p:cNvPr id="32" name="object 31"/>
            <p:cNvSpPr/>
            <p:nvPr/>
          </p:nvSpPr>
          <p:spPr>
            <a:xfrm>
              <a:off x="6335099" y="129270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p:txBody>
        </p:sp>
      </p:grpSp>
      <p:grpSp>
        <p:nvGrpSpPr>
          <p:cNvPr id="33" name="object 32"/>
          <p:cNvGrpSpPr/>
          <p:nvPr/>
        </p:nvGrpSpPr>
        <p:grpSpPr>
          <a:xfrm>
            <a:off x="7011027" y="2313440"/>
            <a:ext cx="666750" cy="41275"/>
            <a:chOff x="5716649" y="1570229"/>
            <a:chExt cx="666750" cy="41275"/>
          </a:xfrm>
        </p:grpSpPr>
        <p:sp>
          <p:nvSpPr>
            <p:cNvPr id="34" name="object 33"/>
            <p:cNvSpPr/>
            <p:nvPr/>
          </p:nvSpPr>
          <p:spPr>
            <a:xfrm>
              <a:off x="5716649" y="1590724"/>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p:txBody>
        </p:sp>
        <p:sp>
          <p:nvSpPr>
            <p:cNvPr id="35" name="object 34"/>
            <p:cNvSpPr/>
            <p:nvPr/>
          </p:nvSpPr>
          <p:spPr>
            <a:xfrm>
              <a:off x="6335099" y="1574992"/>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p:txBody>
        </p:sp>
        <p:sp>
          <p:nvSpPr>
            <p:cNvPr id="36" name="object 35"/>
            <p:cNvSpPr/>
            <p:nvPr/>
          </p:nvSpPr>
          <p:spPr>
            <a:xfrm>
              <a:off x="6335099" y="157499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p:txBody>
        </p:sp>
      </p:grpSp>
      <p:grpSp>
        <p:nvGrpSpPr>
          <p:cNvPr id="37" name="object 36"/>
          <p:cNvGrpSpPr/>
          <p:nvPr/>
        </p:nvGrpSpPr>
        <p:grpSpPr>
          <a:xfrm>
            <a:off x="7011027" y="2637457"/>
            <a:ext cx="666750" cy="41275"/>
            <a:chOff x="5716649" y="1894246"/>
            <a:chExt cx="666750" cy="41275"/>
          </a:xfrm>
        </p:grpSpPr>
        <p:sp>
          <p:nvSpPr>
            <p:cNvPr id="38" name="object 37"/>
            <p:cNvSpPr/>
            <p:nvPr/>
          </p:nvSpPr>
          <p:spPr>
            <a:xfrm>
              <a:off x="5716649" y="1914742"/>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p:txBody>
        </p:sp>
        <p:sp>
          <p:nvSpPr>
            <p:cNvPr id="39" name="object 38"/>
            <p:cNvSpPr/>
            <p:nvPr/>
          </p:nvSpPr>
          <p:spPr>
            <a:xfrm>
              <a:off x="6335099" y="1899009"/>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p:txBody>
        </p:sp>
        <p:sp>
          <p:nvSpPr>
            <p:cNvPr id="40" name="object 39"/>
            <p:cNvSpPr/>
            <p:nvPr/>
          </p:nvSpPr>
          <p:spPr>
            <a:xfrm>
              <a:off x="6335099" y="189900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p:txBody>
        </p:sp>
      </p:grpSp>
      <p:grpSp>
        <p:nvGrpSpPr>
          <p:cNvPr id="41" name="object 40"/>
          <p:cNvGrpSpPr/>
          <p:nvPr/>
        </p:nvGrpSpPr>
        <p:grpSpPr>
          <a:xfrm>
            <a:off x="7011027" y="2950882"/>
            <a:ext cx="666750" cy="41275"/>
            <a:chOff x="5716649" y="2207671"/>
            <a:chExt cx="666750" cy="41275"/>
          </a:xfrm>
        </p:grpSpPr>
        <p:sp>
          <p:nvSpPr>
            <p:cNvPr id="42" name="object 41"/>
            <p:cNvSpPr/>
            <p:nvPr/>
          </p:nvSpPr>
          <p:spPr>
            <a:xfrm>
              <a:off x="5716649" y="2228167"/>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p:txBody>
        </p:sp>
        <p:sp>
          <p:nvSpPr>
            <p:cNvPr id="43" name="object 42"/>
            <p:cNvSpPr/>
            <p:nvPr/>
          </p:nvSpPr>
          <p:spPr>
            <a:xfrm>
              <a:off x="6335099" y="2212434"/>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p:txBody>
        </p:sp>
        <p:sp>
          <p:nvSpPr>
            <p:cNvPr id="44" name="object 43"/>
            <p:cNvSpPr/>
            <p:nvPr/>
          </p:nvSpPr>
          <p:spPr>
            <a:xfrm>
              <a:off x="6335099" y="221243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p:txBody>
        </p:sp>
      </p:grpSp>
      <p:grpSp>
        <p:nvGrpSpPr>
          <p:cNvPr id="45" name="object 44"/>
          <p:cNvGrpSpPr/>
          <p:nvPr/>
        </p:nvGrpSpPr>
        <p:grpSpPr>
          <a:xfrm>
            <a:off x="8467990" y="3783755"/>
            <a:ext cx="666750" cy="41275"/>
            <a:chOff x="7173612" y="3040544"/>
            <a:chExt cx="666750" cy="41275"/>
          </a:xfrm>
        </p:grpSpPr>
        <p:sp>
          <p:nvSpPr>
            <p:cNvPr id="46" name="object 45"/>
            <p:cNvSpPr/>
            <p:nvPr/>
          </p:nvSpPr>
          <p:spPr>
            <a:xfrm>
              <a:off x="7221600" y="3061040"/>
              <a:ext cx="618490" cy="0"/>
            </a:xfrm>
            <a:custGeom>
              <a:avLst/>
              <a:gdLst/>
              <a:ahLst/>
              <a:cxnLst/>
              <a:rect l="l" t="t" r="r" b="b"/>
              <a:pathLst>
                <a:path w="618490">
                  <a:moveTo>
                    <a:pt x="0" y="0"/>
                  </a:moveTo>
                  <a:lnTo>
                    <a:pt x="618449" y="0"/>
                  </a:lnTo>
                </a:path>
              </a:pathLst>
            </a:custGeom>
            <a:ln w="9524">
              <a:solidFill>
                <a:srgbClr val="FF0000"/>
              </a:solidFill>
            </a:ln>
          </p:spPr>
          <p:txBody>
            <a:bodyPr wrap="square" lIns="0" tIns="0" rIns="0" bIns="0" rtlCol="0"/>
            <a:lstStyle/>
            <a:p/>
          </p:txBody>
        </p:sp>
        <p:sp>
          <p:nvSpPr>
            <p:cNvPr id="47" name="object 46"/>
            <p:cNvSpPr/>
            <p:nvPr/>
          </p:nvSpPr>
          <p:spPr>
            <a:xfrm>
              <a:off x="7178375" y="3045307"/>
              <a:ext cx="43815" cy="31750"/>
            </a:xfrm>
            <a:custGeom>
              <a:avLst/>
              <a:gdLst/>
              <a:ahLst/>
              <a:cxnLst/>
              <a:rect l="l" t="t" r="r" b="b"/>
              <a:pathLst>
                <a:path w="43815" h="31750">
                  <a:moveTo>
                    <a:pt x="43224" y="31465"/>
                  </a:moveTo>
                  <a:lnTo>
                    <a:pt x="0" y="15732"/>
                  </a:lnTo>
                  <a:lnTo>
                    <a:pt x="43224" y="0"/>
                  </a:lnTo>
                  <a:lnTo>
                    <a:pt x="43224" y="31465"/>
                  </a:lnTo>
                  <a:close/>
                </a:path>
              </a:pathLst>
            </a:custGeom>
            <a:solidFill>
              <a:srgbClr val="FF0000"/>
            </a:solidFill>
          </p:spPr>
          <p:txBody>
            <a:bodyPr wrap="square" lIns="0" tIns="0" rIns="0" bIns="0" rtlCol="0"/>
            <a:lstStyle/>
            <a:p/>
          </p:txBody>
        </p:sp>
        <p:sp>
          <p:nvSpPr>
            <p:cNvPr id="48" name="object 47"/>
            <p:cNvSpPr/>
            <p:nvPr/>
          </p:nvSpPr>
          <p:spPr>
            <a:xfrm>
              <a:off x="7178375" y="3045307"/>
              <a:ext cx="43815" cy="31750"/>
            </a:xfrm>
            <a:custGeom>
              <a:avLst/>
              <a:gdLst/>
              <a:ahLst/>
              <a:cxnLst/>
              <a:rect l="l" t="t" r="r" b="b"/>
              <a:pathLst>
                <a:path w="43815" h="31750">
                  <a:moveTo>
                    <a:pt x="43224" y="0"/>
                  </a:moveTo>
                  <a:lnTo>
                    <a:pt x="0" y="15732"/>
                  </a:lnTo>
                  <a:lnTo>
                    <a:pt x="43224" y="31465"/>
                  </a:lnTo>
                  <a:lnTo>
                    <a:pt x="43224" y="0"/>
                  </a:lnTo>
                  <a:close/>
                </a:path>
              </a:pathLst>
            </a:custGeom>
            <a:ln w="9524">
              <a:solidFill>
                <a:srgbClr val="FF0000"/>
              </a:solidFill>
            </a:ln>
          </p:spPr>
          <p:txBody>
            <a:bodyPr wrap="square" lIns="0" tIns="0" rIns="0" bIns="0" rtlCol="0"/>
            <a:lstStyle/>
            <a:p/>
          </p:txBody>
        </p:sp>
      </p:grpSp>
      <p:grpSp>
        <p:nvGrpSpPr>
          <p:cNvPr id="49" name="object 48"/>
          <p:cNvGrpSpPr/>
          <p:nvPr/>
        </p:nvGrpSpPr>
        <p:grpSpPr>
          <a:xfrm>
            <a:off x="8467990" y="4066040"/>
            <a:ext cx="666750" cy="41275"/>
            <a:chOff x="7173612" y="3322829"/>
            <a:chExt cx="666750" cy="41275"/>
          </a:xfrm>
        </p:grpSpPr>
        <p:sp>
          <p:nvSpPr>
            <p:cNvPr id="50" name="object 49"/>
            <p:cNvSpPr/>
            <p:nvPr/>
          </p:nvSpPr>
          <p:spPr>
            <a:xfrm>
              <a:off x="7221600" y="3343324"/>
              <a:ext cx="618490" cy="0"/>
            </a:xfrm>
            <a:custGeom>
              <a:avLst/>
              <a:gdLst/>
              <a:ahLst/>
              <a:cxnLst/>
              <a:rect l="l" t="t" r="r" b="b"/>
              <a:pathLst>
                <a:path w="618490">
                  <a:moveTo>
                    <a:pt x="0" y="0"/>
                  </a:moveTo>
                  <a:lnTo>
                    <a:pt x="618449" y="0"/>
                  </a:lnTo>
                </a:path>
              </a:pathLst>
            </a:custGeom>
            <a:ln w="9524">
              <a:solidFill>
                <a:srgbClr val="FF0000"/>
              </a:solidFill>
            </a:ln>
          </p:spPr>
          <p:txBody>
            <a:bodyPr wrap="square" lIns="0" tIns="0" rIns="0" bIns="0" rtlCol="0"/>
            <a:lstStyle/>
            <a:p/>
          </p:txBody>
        </p:sp>
        <p:sp>
          <p:nvSpPr>
            <p:cNvPr id="51" name="object 50"/>
            <p:cNvSpPr/>
            <p:nvPr/>
          </p:nvSpPr>
          <p:spPr>
            <a:xfrm>
              <a:off x="7178375" y="3327592"/>
              <a:ext cx="43815" cy="31750"/>
            </a:xfrm>
            <a:custGeom>
              <a:avLst/>
              <a:gdLst/>
              <a:ahLst/>
              <a:cxnLst/>
              <a:rect l="l" t="t" r="r" b="b"/>
              <a:pathLst>
                <a:path w="43815" h="31750">
                  <a:moveTo>
                    <a:pt x="43224" y="31465"/>
                  </a:moveTo>
                  <a:lnTo>
                    <a:pt x="0" y="15732"/>
                  </a:lnTo>
                  <a:lnTo>
                    <a:pt x="43224" y="0"/>
                  </a:lnTo>
                  <a:lnTo>
                    <a:pt x="43224" y="31465"/>
                  </a:lnTo>
                  <a:close/>
                </a:path>
              </a:pathLst>
            </a:custGeom>
            <a:solidFill>
              <a:srgbClr val="FF0000"/>
            </a:solidFill>
          </p:spPr>
          <p:txBody>
            <a:bodyPr wrap="square" lIns="0" tIns="0" rIns="0" bIns="0" rtlCol="0"/>
            <a:lstStyle/>
            <a:p/>
          </p:txBody>
        </p:sp>
        <p:sp>
          <p:nvSpPr>
            <p:cNvPr id="52" name="object 51"/>
            <p:cNvSpPr/>
            <p:nvPr/>
          </p:nvSpPr>
          <p:spPr>
            <a:xfrm>
              <a:off x="7178375" y="3327592"/>
              <a:ext cx="43815" cy="31750"/>
            </a:xfrm>
            <a:custGeom>
              <a:avLst/>
              <a:gdLst/>
              <a:ahLst/>
              <a:cxnLst/>
              <a:rect l="l" t="t" r="r" b="b"/>
              <a:pathLst>
                <a:path w="43815" h="31750">
                  <a:moveTo>
                    <a:pt x="43224" y="0"/>
                  </a:moveTo>
                  <a:lnTo>
                    <a:pt x="0" y="15732"/>
                  </a:lnTo>
                  <a:lnTo>
                    <a:pt x="43224" y="31465"/>
                  </a:lnTo>
                  <a:lnTo>
                    <a:pt x="43224" y="0"/>
                  </a:lnTo>
                  <a:close/>
                </a:path>
              </a:pathLst>
            </a:custGeom>
            <a:ln w="9524">
              <a:solidFill>
                <a:srgbClr val="FF0000"/>
              </a:solidFill>
            </a:ln>
          </p:spPr>
          <p:txBody>
            <a:bodyPr wrap="square" lIns="0" tIns="0" rIns="0" bIns="0" rtlCol="0"/>
            <a:lstStyle/>
            <a:p/>
          </p:txBody>
        </p:sp>
      </p:grpSp>
      <p:grpSp>
        <p:nvGrpSpPr>
          <p:cNvPr id="53" name="object 52"/>
          <p:cNvGrpSpPr/>
          <p:nvPr/>
        </p:nvGrpSpPr>
        <p:grpSpPr>
          <a:xfrm>
            <a:off x="8467990" y="4390058"/>
            <a:ext cx="666750" cy="41275"/>
            <a:chOff x="7173612" y="3646847"/>
            <a:chExt cx="666750" cy="41275"/>
          </a:xfrm>
        </p:grpSpPr>
        <p:sp>
          <p:nvSpPr>
            <p:cNvPr id="54" name="object 53"/>
            <p:cNvSpPr/>
            <p:nvPr/>
          </p:nvSpPr>
          <p:spPr>
            <a:xfrm>
              <a:off x="7221600" y="3667342"/>
              <a:ext cx="618490" cy="0"/>
            </a:xfrm>
            <a:custGeom>
              <a:avLst/>
              <a:gdLst/>
              <a:ahLst/>
              <a:cxnLst/>
              <a:rect l="l" t="t" r="r" b="b"/>
              <a:pathLst>
                <a:path w="618490">
                  <a:moveTo>
                    <a:pt x="0" y="0"/>
                  </a:moveTo>
                  <a:lnTo>
                    <a:pt x="618449" y="0"/>
                  </a:lnTo>
                </a:path>
              </a:pathLst>
            </a:custGeom>
            <a:ln w="9524">
              <a:solidFill>
                <a:srgbClr val="FF0000"/>
              </a:solidFill>
            </a:ln>
          </p:spPr>
          <p:txBody>
            <a:bodyPr wrap="square" lIns="0" tIns="0" rIns="0" bIns="0" rtlCol="0"/>
            <a:lstStyle/>
            <a:p/>
          </p:txBody>
        </p:sp>
        <p:sp>
          <p:nvSpPr>
            <p:cNvPr id="55" name="object 54"/>
            <p:cNvSpPr/>
            <p:nvPr/>
          </p:nvSpPr>
          <p:spPr>
            <a:xfrm>
              <a:off x="7178375" y="3651609"/>
              <a:ext cx="43815" cy="31750"/>
            </a:xfrm>
            <a:custGeom>
              <a:avLst/>
              <a:gdLst/>
              <a:ahLst/>
              <a:cxnLst/>
              <a:rect l="l" t="t" r="r" b="b"/>
              <a:pathLst>
                <a:path w="43815" h="31750">
                  <a:moveTo>
                    <a:pt x="43224" y="31465"/>
                  </a:moveTo>
                  <a:lnTo>
                    <a:pt x="0" y="15732"/>
                  </a:lnTo>
                  <a:lnTo>
                    <a:pt x="43224" y="0"/>
                  </a:lnTo>
                  <a:lnTo>
                    <a:pt x="43224" y="31465"/>
                  </a:lnTo>
                  <a:close/>
                </a:path>
              </a:pathLst>
            </a:custGeom>
            <a:solidFill>
              <a:srgbClr val="FF0000"/>
            </a:solidFill>
          </p:spPr>
          <p:txBody>
            <a:bodyPr wrap="square" lIns="0" tIns="0" rIns="0" bIns="0" rtlCol="0"/>
            <a:lstStyle/>
            <a:p/>
          </p:txBody>
        </p:sp>
        <p:sp>
          <p:nvSpPr>
            <p:cNvPr id="56" name="object 55"/>
            <p:cNvSpPr/>
            <p:nvPr/>
          </p:nvSpPr>
          <p:spPr>
            <a:xfrm>
              <a:off x="7178375" y="3651609"/>
              <a:ext cx="43815" cy="31750"/>
            </a:xfrm>
            <a:custGeom>
              <a:avLst/>
              <a:gdLst/>
              <a:ahLst/>
              <a:cxnLst/>
              <a:rect l="l" t="t" r="r" b="b"/>
              <a:pathLst>
                <a:path w="43815" h="31750">
                  <a:moveTo>
                    <a:pt x="43224" y="0"/>
                  </a:moveTo>
                  <a:lnTo>
                    <a:pt x="0" y="15732"/>
                  </a:lnTo>
                  <a:lnTo>
                    <a:pt x="43224" y="31465"/>
                  </a:lnTo>
                  <a:lnTo>
                    <a:pt x="43224" y="0"/>
                  </a:lnTo>
                  <a:close/>
                </a:path>
              </a:pathLst>
            </a:custGeom>
            <a:ln w="9524">
              <a:solidFill>
                <a:srgbClr val="FF0000"/>
              </a:solidFill>
            </a:ln>
          </p:spPr>
          <p:txBody>
            <a:bodyPr wrap="square" lIns="0" tIns="0" rIns="0" bIns="0" rtlCol="0"/>
            <a:lstStyle/>
            <a:p/>
          </p:txBody>
        </p:sp>
      </p:grpSp>
      <p:grpSp>
        <p:nvGrpSpPr>
          <p:cNvPr id="57" name="object 56"/>
          <p:cNvGrpSpPr/>
          <p:nvPr/>
        </p:nvGrpSpPr>
        <p:grpSpPr>
          <a:xfrm>
            <a:off x="8467990" y="4703482"/>
            <a:ext cx="666750" cy="41275"/>
            <a:chOff x="7173612" y="3960271"/>
            <a:chExt cx="666750" cy="41275"/>
          </a:xfrm>
        </p:grpSpPr>
        <p:sp>
          <p:nvSpPr>
            <p:cNvPr id="58" name="object 57"/>
            <p:cNvSpPr/>
            <p:nvPr/>
          </p:nvSpPr>
          <p:spPr>
            <a:xfrm>
              <a:off x="7221600" y="3980767"/>
              <a:ext cx="618490" cy="0"/>
            </a:xfrm>
            <a:custGeom>
              <a:avLst/>
              <a:gdLst/>
              <a:ahLst/>
              <a:cxnLst/>
              <a:rect l="l" t="t" r="r" b="b"/>
              <a:pathLst>
                <a:path w="618490">
                  <a:moveTo>
                    <a:pt x="0" y="0"/>
                  </a:moveTo>
                  <a:lnTo>
                    <a:pt x="618449" y="0"/>
                  </a:lnTo>
                </a:path>
              </a:pathLst>
            </a:custGeom>
            <a:ln w="9524">
              <a:solidFill>
                <a:srgbClr val="FF0000"/>
              </a:solidFill>
            </a:ln>
          </p:spPr>
          <p:txBody>
            <a:bodyPr wrap="square" lIns="0" tIns="0" rIns="0" bIns="0" rtlCol="0"/>
            <a:lstStyle/>
            <a:p/>
          </p:txBody>
        </p:sp>
        <p:sp>
          <p:nvSpPr>
            <p:cNvPr id="59" name="object 58"/>
            <p:cNvSpPr/>
            <p:nvPr/>
          </p:nvSpPr>
          <p:spPr>
            <a:xfrm>
              <a:off x="7178375" y="3965034"/>
              <a:ext cx="43815" cy="31750"/>
            </a:xfrm>
            <a:custGeom>
              <a:avLst/>
              <a:gdLst/>
              <a:ahLst/>
              <a:cxnLst/>
              <a:rect l="l" t="t" r="r" b="b"/>
              <a:pathLst>
                <a:path w="43815" h="31750">
                  <a:moveTo>
                    <a:pt x="43224" y="31465"/>
                  </a:moveTo>
                  <a:lnTo>
                    <a:pt x="0" y="15732"/>
                  </a:lnTo>
                  <a:lnTo>
                    <a:pt x="43224" y="0"/>
                  </a:lnTo>
                  <a:lnTo>
                    <a:pt x="43224" y="31465"/>
                  </a:lnTo>
                  <a:close/>
                </a:path>
              </a:pathLst>
            </a:custGeom>
            <a:solidFill>
              <a:srgbClr val="FF0000"/>
            </a:solidFill>
          </p:spPr>
          <p:txBody>
            <a:bodyPr wrap="square" lIns="0" tIns="0" rIns="0" bIns="0" rtlCol="0"/>
            <a:lstStyle/>
            <a:p/>
          </p:txBody>
        </p:sp>
        <p:sp>
          <p:nvSpPr>
            <p:cNvPr id="60" name="object 59"/>
            <p:cNvSpPr/>
            <p:nvPr/>
          </p:nvSpPr>
          <p:spPr>
            <a:xfrm>
              <a:off x="7178375" y="3965034"/>
              <a:ext cx="43815" cy="31750"/>
            </a:xfrm>
            <a:custGeom>
              <a:avLst/>
              <a:gdLst/>
              <a:ahLst/>
              <a:cxnLst/>
              <a:rect l="l" t="t" r="r" b="b"/>
              <a:pathLst>
                <a:path w="43815" h="31750">
                  <a:moveTo>
                    <a:pt x="43224" y="0"/>
                  </a:moveTo>
                  <a:lnTo>
                    <a:pt x="0" y="15732"/>
                  </a:lnTo>
                  <a:lnTo>
                    <a:pt x="43224" y="31465"/>
                  </a:lnTo>
                  <a:lnTo>
                    <a:pt x="43224" y="0"/>
                  </a:lnTo>
                  <a:close/>
                </a:path>
              </a:pathLst>
            </a:custGeom>
            <a:ln w="9524">
              <a:solidFill>
                <a:srgbClr val="FF0000"/>
              </a:solidFill>
            </a:ln>
          </p:spPr>
          <p:txBody>
            <a:bodyPr wrap="square" lIns="0" tIns="0" rIns="0" bIns="0" rtlCol="0"/>
            <a:lstStyle/>
            <a:p/>
          </p:txBody>
        </p:sp>
      </p:grpSp>
      <p:grpSp>
        <p:nvGrpSpPr>
          <p:cNvPr id="61" name="object 60"/>
          <p:cNvGrpSpPr/>
          <p:nvPr/>
        </p:nvGrpSpPr>
        <p:grpSpPr>
          <a:xfrm>
            <a:off x="7020190" y="3783755"/>
            <a:ext cx="666750" cy="41275"/>
            <a:chOff x="5725812" y="3040544"/>
            <a:chExt cx="666750" cy="41275"/>
          </a:xfrm>
        </p:grpSpPr>
        <p:sp>
          <p:nvSpPr>
            <p:cNvPr id="62" name="object 61"/>
            <p:cNvSpPr/>
            <p:nvPr/>
          </p:nvSpPr>
          <p:spPr>
            <a:xfrm>
              <a:off x="5773800" y="3061040"/>
              <a:ext cx="618490" cy="0"/>
            </a:xfrm>
            <a:custGeom>
              <a:avLst/>
              <a:gdLst/>
              <a:ahLst/>
              <a:cxnLst/>
              <a:rect l="l" t="t" r="r" b="b"/>
              <a:pathLst>
                <a:path w="618489">
                  <a:moveTo>
                    <a:pt x="0" y="0"/>
                  </a:moveTo>
                  <a:lnTo>
                    <a:pt x="618449" y="0"/>
                  </a:lnTo>
                </a:path>
              </a:pathLst>
            </a:custGeom>
            <a:ln w="9524">
              <a:solidFill>
                <a:srgbClr val="FF0000"/>
              </a:solidFill>
            </a:ln>
          </p:spPr>
          <p:txBody>
            <a:bodyPr wrap="square" lIns="0" tIns="0" rIns="0" bIns="0" rtlCol="0"/>
            <a:lstStyle/>
            <a:p/>
          </p:txBody>
        </p:sp>
        <p:sp>
          <p:nvSpPr>
            <p:cNvPr id="63" name="object 62"/>
            <p:cNvSpPr/>
            <p:nvPr/>
          </p:nvSpPr>
          <p:spPr>
            <a:xfrm>
              <a:off x="5730574" y="3045307"/>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p:txBody>
        </p:sp>
        <p:sp>
          <p:nvSpPr>
            <p:cNvPr id="64" name="object 63"/>
            <p:cNvSpPr/>
            <p:nvPr/>
          </p:nvSpPr>
          <p:spPr>
            <a:xfrm>
              <a:off x="5730574" y="3045307"/>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p:txBody>
        </p:sp>
      </p:grpSp>
      <p:grpSp>
        <p:nvGrpSpPr>
          <p:cNvPr id="65" name="object 64"/>
          <p:cNvGrpSpPr/>
          <p:nvPr/>
        </p:nvGrpSpPr>
        <p:grpSpPr>
          <a:xfrm>
            <a:off x="7020190" y="4066040"/>
            <a:ext cx="666750" cy="41275"/>
            <a:chOff x="5725812" y="3322829"/>
            <a:chExt cx="666750" cy="41275"/>
          </a:xfrm>
        </p:grpSpPr>
        <p:sp>
          <p:nvSpPr>
            <p:cNvPr id="66" name="object 65"/>
            <p:cNvSpPr/>
            <p:nvPr/>
          </p:nvSpPr>
          <p:spPr>
            <a:xfrm>
              <a:off x="5773800" y="3343324"/>
              <a:ext cx="618490" cy="0"/>
            </a:xfrm>
            <a:custGeom>
              <a:avLst/>
              <a:gdLst/>
              <a:ahLst/>
              <a:cxnLst/>
              <a:rect l="l" t="t" r="r" b="b"/>
              <a:pathLst>
                <a:path w="618489">
                  <a:moveTo>
                    <a:pt x="0" y="0"/>
                  </a:moveTo>
                  <a:lnTo>
                    <a:pt x="618449" y="0"/>
                  </a:lnTo>
                </a:path>
              </a:pathLst>
            </a:custGeom>
            <a:ln w="9524">
              <a:solidFill>
                <a:srgbClr val="FF0000"/>
              </a:solidFill>
            </a:ln>
          </p:spPr>
          <p:txBody>
            <a:bodyPr wrap="square" lIns="0" tIns="0" rIns="0" bIns="0" rtlCol="0"/>
            <a:lstStyle/>
            <a:p/>
          </p:txBody>
        </p:sp>
        <p:sp>
          <p:nvSpPr>
            <p:cNvPr id="67" name="object 66"/>
            <p:cNvSpPr/>
            <p:nvPr/>
          </p:nvSpPr>
          <p:spPr>
            <a:xfrm>
              <a:off x="5730574" y="3327592"/>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p:txBody>
        </p:sp>
        <p:sp>
          <p:nvSpPr>
            <p:cNvPr id="68" name="object 67"/>
            <p:cNvSpPr/>
            <p:nvPr/>
          </p:nvSpPr>
          <p:spPr>
            <a:xfrm>
              <a:off x="5730574" y="3327592"/>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p:txBody>
        </p:sp>
      </p:grpSp>
      <p:grpSp>
        <p:nvGrpSpPr>
          <p:cNvPr id="69" name="object 68"/>
          <p:cNvGrpSpPr/>
          <p:nvPr/>
        </p:nvGrpSpPr>
        <p:grpSpPr>
          <a:xfrm>
            <a:off x="7020190" y="4390058"/>
            <a:ext cx="666750" cy="41275"/>
            <a:chOff x="5725812" y="3646847"/>
            <a:chExt cx="666750" cy="41275"/>
          </a:xfrm>
        </p:grpSpPr>
        <p:sp>
          <p:nvSpPr>
            <p:cNvPr id="70" name="object 69"/>
            <p:cNvSpPr/>
            <p:nvPr/>
          </p:nvSpPr>
          <p:spPr>
            <a:xfrm>
              <a:off x="5773800" y="3667342"/>
              <a:ext cx="618490" cy="0"/>
            </a:xfrm>
            <a:custGeom>
              <a:avLst/>
              <a:gdLst/>
              <a:ahLst/>
              <a:cxnLst/>
              <a:rect l="l" t="t" r="r" b="b"/>
              <a:pathLst>
                <a:path w="618489">
                  <a:moveTo>
                    <a:pt x="0" y="0"/>
                  </a:moveTo>
                  <a:lnTo>
                    <a:pt x="618449" y="0"/>
                  </a:lnTo>
                </a:path>
              </a:pathLst>
            </a:custGeom>
            <a:ln w="9524">
              <a:solidFill>
                <a:srgbClr val="FF0000"/>
              </a:solidFill>
            </a:ln>
          </p:spPr>
          <p:txBody>
            <a:bodyPr wrap="square" lIns="0" tIns="0" rIns="0" bIns="0" rtlCol="0"/>
            <a:lstStyle/>
            <a:p/>
          </p:txBody>
        </p:sp>
        <p:sp>
          <p:nvSpPr>
            <p:cNvPr id="71" name="object 70"/>
            <p:cNvSpPr/>
            <p:nvPr/>
          </p:nvSpPr>
          <p:spPr>
            <a:xfrm>
              <a:off x="5730574" y="3651609"/>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p:txBody>
        </p:sp>
        <p:sp>
          <p:nvSpPr>
            <p:cNvPr id="72" name="object 71"/>
            <p:cNvSpPr/>
            <p:nvPr/>
          </p:nvSpPr>
          <p:spPr>
            <a:xfrm>
              <a:off x="5730574" y="3651609"/>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p:txBody>
        </p:sp>
      </p:grpSp>
      <p:grpSp>
        <p:nvGrpSpPr>
          <p:cNvPr id="73" name="object 72"/>
          <p:cNvGrpSpPr/>
          <p:nvPr/>
        </p:nvGrpSpPr>
        <p:grpSpPr>
          <a:xfrm>
            <a:off x="7020190" y="4703482"/>
            <a:ext cx="666750" cy="41275"/>
            <a:chOff x="5725812" y="3960271"/>
            <a:chExt cx="666750" cy="41275"/>
          </a:xfrm>
        </p:grpSpPr>
        <p:sp>
          <p:nvSpPr>
            <p:cNvPr id="74" name="object 73"/>
            <p:cNvSpPr/>
            <p:nvPr/>
          </p:nvSpPr>
          <p:spPr>
            <a:xfrm>
              <a:off x="5773800" y="3980767"/>
              <a:ext cx="618490" cy="0"/>
            </a:xfrm>
            <a:custGeom>
              <a:avLst/>
              <a:gdLst/>
              <a:ahLst/>
              <a:cxnLst/>
              <a:rect l="l" t="t" r="r" b="b"/>
              <a:pathLst>
                <a:path w="618489">
                  <a:moveTo>
                    <a:pt x="0" y="0"/>
                  </a:moveTo>
                  <a:lnTo>
                    <a:pt x="618449" y="0"/>
                  </a:lnTo>
                </a:path>
              </a:pathLst>
            </a:custGeom>
            <a:ln w="9524">
              <a:solidFill>
                <a:srgbClr val="FF0000"/>
              </a:solidFill>
            </a:ln>
          </p:spPr>
          <p:txBody>
            <a:bodyPr wrap="square" lIns="0" tIns="0" rIns="0" bIns="0" rtlCol="0"/>
            <a:lstStyle/>
            <a:p/>
          </p:txBody>
        </p:sp>
        <p:sp>
          <p:nvSpPr>
            <p:cNvPr id="75" name="object 74"/>
            <p:cNvSpPr/>
            <p:nvPr/>
          </p:nvSpPr>
          <p:spPr>
            <a:xfrm>
              <a:off x="5730574" y="3965034"/>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p:txBody>
        </p:sp>
        <p:sp>
          <p:nvSpPr>
            <p:cNvPr id="76" name="object 75"/>
            <p:cNvSpPr/>
            <p:nvPr/>
          </p:nvSpPr>
          <p:spPr>
            <a:xfrm>
              <a:off x="5730574" y="3965034"/>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p:txBody>
        </p:sp>
      </p:grpSp>
      <p:sp>
        <p:nvSpPr>
          <p:cNvPr id="77" name="object 76"/>
          <p:cNvSpPr txBox="1"/>
          <p:nvPr/>
        </p:nvSpPr>
        <p:spPr>
          <a:xfrm>
            <a:off x="4990228" y="4572686"/>
            <a:ext cx="1083945" cy="309245"/>
          </a:xfrm>
          <a:prstGeom prst="rect">
            <a:avLst/>
          </a:prstGeom>
        </p:spPr>
        <p:txBody>
          <a:bodyPr vert="horz" wrap="square" lIns="0" tIns="0" rIns="0" bIns="0" rtlCol="0">
            <a:spAutoFit/>
          </a:bodyPr>
          <a:lstStyle/>
          <a:p>
            <a:pPr marL="12700">
              <a:lnSpc>
                <a:spcPts val="2310"/>
              </a:lnSpc>
            </a:pPr>
            <a:r>
              <a:rPr sz="2000" dirty="0">
                <a:latin typeface="Arial" panose="020B0604020202020204"/>
                <a:cs typeface="Arial" panose="020B0604020202020204"/>
              </a:rPr>
              <a:t>[</a:t>
            </a:r>
            <a:r>
              <a:rPr sz="2000" spc="-5" dirty="0">
                <a:latin typeface="Arial" panose="020B0604020202020204"/>
                <a:cs typeface="Arial" panose="020B0604020202020204"/>
              </a:rPr>
              <a:t> </a:t>
            </a:r>
            <a:r>
              <a:rPr sz="2000" dirty="0">
                <a:solidFill>
                  <a:srgbClr val="999999"/>
                </a:solidFill>
                <a:latin typeface="Arial" panose="020B0604020202020204"/>
                <a:cs typeface="Arial" panose="020B0604020202020204"/>
              </a:rPr>
              <a:t>0</a:t>
            </a:r>
            <a:r>
              <a:rPr sz="2000" spc="-5" dirty="0">
                <a:solidFill>
                  <a:srgbClr val="999999"/>
                </a:solidFill>
                <a:latin typeface="Arial" panose="020B0604020202020204"/>
                <a:cs typeface="Arial" panose="020B0604020202020204"/>
              </a:rPr>
              <a:t> </a:t>
            </a:r>
            <a:r>
              <a:rPr sz="2000" dirty="0">
                <a:solidFill>
                  <a:srgbClr val="999999"/>
                </a:solidFill>
                <a:latin typeface="Arial" panose="020B0604020202020204"/>
                <a:cs typeface="Arial" panose="020B0604020202020204"/>
              </a:rPr>
              <a:t>0</a:t>
            </a:r>
            <a:r>
              <a:rPr sz="2000" spc="-5" dirty="0">
                <a:solidFill>
                  <a:srgbClr val="999999"/>
                </a:solidFill>
                <a:latin typeface="Arial" panose="020B0604020202020204"/>
                <a:cs typeface="Arial" panose="020B0604020202020204"/>
              </a:rPr>
              <a:t> </a:t>
            </a:r>
            <a:r>
              <a:rPr sz="2000" dirty="0">
                <a:solidFill>
                  <a:srgbClr val="999999"/>
                </a:solidFill>
                <a:latin typeface="Arial" panose="020B0604020202020204"/>
                <a:cs typeface="Arial" panose="020B0604020202020204"/>
              </a:rPr>
              <a:t>0 </a:t>
            </a:r>
            <a:r>
              <a:rPr sz="2000" dirty="0">
                <a:latin typeface="Arial" panose="020B0604020202020204"/>
                <a:cs typeface="Arial" panose="020B0604020202020204"/>
              </a:rPr>
              <a:t>0</a:t>
            </a:r>
            <a:r>
              <a:rPr sz="2000" spc="-5" dirty="0">
                <a:latin typeface="Arial" panose="020B0604020202020204"/>
                <a:cs typeface="Arial" panose="020B0604020202020204"/>
              </a:rPr>
              <a:t> </a:t>
            </a:r>
            <a:r>
              <a:rPr sz="2000" spc="-50" dirty="0">
                <a:latin typeface="Arial" panose="020B0604020202020204"/>
                <a:cs typeface="Arial" panose="020B0604020202020204"/>
              </a:rPr>
              <a:t>]</a:t>
            </a:r>
            <a:endParaRPr sz="2000">
              <a:latin typeface="Arial" panose="020B0604020202020204"/>
              <a:cs typeface="Arial" panose="020B0604020202020204"/>
            </a:endParaRPr>
          </a:p>
        </p:txBody>
      </p:sp>
      <p:sp>
        <p:nvSpPr>
          <p:cNvPr id="78" name="object 77"/>
          <p:cNvSpPr txBox="1"/>
          <p:nvPr/>
        </p:nvSpPr>
        <p:spPr>
          <a:xfrm>
            <a:off x="7793698" y="4572686"/>
            <a:ext cx="589280" cy="309245"/>
          </a:xfrm>
          <a:prstGeom prst="rect">
            <a:avLst/>
          </a:prstGeom>
        </p:spPr>
        <p:txBody>
          <a:bodyPr vert="horz" wrap="square" lIns="0" tIns="0" rIns="0" bIns="0" rtlCol="0">
            <a:spAutoFit/>
          </a:bodyPr>
          <a:lstStyle/>
          <a:p>
            <a:pPr marL="12700">
              <a:lnSpc>
                <a:spcPts val="2310"/>
              </a:lnSpc>
              <a:tabLst>
                <a:tab pos="223520" algn="l"/>
                <a:tab pos="504825" algn="l"/>
              </a:tabLst>
            </a:pPr>
            <a:r>
              <a:rPr sz="2000" spc="-50" dirty="0">
                <a:solidFill>
                  <a:srgbClr val="FF0000"/>
                </a:solidFill>
                <a:latin typeface="Arial" panose="020B0604020202020204"/>
                <a:cs typeface="Arial" panose="020B0604020202020204"/>
              </a:rPr>
              <a:t>[</a:t>
            </a:r>
            <a:r>
              <a:rPr sz="2000"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9</a:t>
            </a:r>
            <a:r>
              <a:rPr sz="2000"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a:t>
            </a:r>
            <a:endParaRPr sz="2000">
              <a:latin typeface="Arial" panose="020B0604020202020204"/>
              <a:cs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77" grpId="0"/>
      <p:bldP spid="7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t>
            </a:r>
            <a:r>
              <a:rPr lang="en-US" spc="-30" dirty="0"/>
              <a:t> </a:t>
            </a:r>
            <a:r>
              <a:rPr lang="en-US" dirty="0"/>
              <a:t>with</a:t>
            </a:r>
            <a:r>
              <a:rPr lang="en-US" spc="-30" dirty="0"/>
              <a:t> </a:t>
            </a:r>
            <a:r>
              <a:rPr lang="en-US" spc="-10" dirty="0"/>
              <a:t>Vectors</a:t>
            </a:r>
            <a:endParaRPr lang="en-US" dirty="0"/>
          </a:p>
        </p:txBody>
      </p:sp>
      <p:sp>
        <p:nvSpPr>
          <p:cNvPr id="79" name="object 2"/>
          <p:cNvSpPr txBox="1"/>
          <p:nvPr/>
        </p:nvSpPr>
        <p:spPr>
          <a:xfrm>
            <a:off x="4880774" y="1928936"/>
            <a:ext cx="2040889" cy="1268730"/>
          </a:xfrm>
          <a:prstGeom prst="rect">
            <a:avLst/>
          </a:prstGeom>
          <a:solidFill>
            <a:srgbClr val="F3F3F3"/>
          </a:solidFill>
          <a:ln w="9524">
            <a:solidFill>
              <a:srgbClr val="595959"/>
            </a:solidFill>
          </a:ln>
        </p:spPr>
        <p:txBody>
          <a:bodyPr vert="horz" wrap="square" lIns="0" tIns="2540" rIns="0" bIns="0" rtlCol="0">
            <a:spAutoFit/>
          </a:bodyPr>
          <a:lstStyle/>
          <a:p>
            <a:pPr>
              <a:lnSpc>
                <a:spcPct val="100000"/>
              </a:lnSpc>
              <a:spcBef>
                <a:spcPts val="20"/>
              </a:spcBef>
            </a:pPr>
            <a:endParaRPr sz="1950">
              <a:latin typeface="Times New Roman" panose="02020603050405020304"/>
              <a:cs typeface="Times New Roman" panose="02020603050405020304"/>
            </a:endParaRPr>
          </a:p>
          <a:p>
            <a:pPr marL="116205">
              <a:lnSpc>
                <a:spcPct val="100000"/>
              </a:lnSpc>
              <a:spcBef>
                <a:spcPts val="5"/>
              </a:spcBef>
            </a:pPr>
            <a:r>
              <a:rPr sz="2200" dirty="0">
                <a:latin typeface="Arial" panose="020B0604020202020204"/>
                <a:cs typeface="Arial" panose="020B0604020202020204"/>
              </a:rPr>
              <a:t>f(x)</a:t>
            </a:r>
            <a:r>
              <a:rPr sz="2200" spc="-10" dirty="0">
                <a:latin typeface="Arial" panose="020B0604020202020204"/>
                <a:cs typeface="Arial" panose="020B0604020202020204"/>
              </a:rPr>
              <a:t> </a:t>
            </a:r>
            <a:r>
              <a:rPr sz="2200" dirty="0">
                <a:latin typeface="Arial" panose="020B0604020202020204"/>
                <a:cs typeface="Arial" panose="020B0604020202020204"/>
              </a:rPr>
              <a:t>=</a:t>
            </a:r>
            <a:r>
              <a:rPr sz="2200" spc="-5" dirty="0">
                <a:latin typeface="Arial" panose="020B0604020202020204"/>
                <a:cs typeface="Arial" panose="020B0604020202020204"/>
              </a:rPr>
              <a:t> </a:t>
            </a:r>
            <a:r>
              <a:rPr sz="2200" spc="-10" dirty="0">
                <a:latin typeface="Arial" panose="020B0604020202020204"/>
                <a:cs typeface="Arial" panose="020B0604020202020204"/>
              </a:rPr>
              <a:t>max(0,x)</a:t>
            </a:r>
            <a:endParaRPr sz="2200">
              <a:latin typeface="Arial" panose="020B0604020202020204"/>
              <a:cs typeface="Arial" panose="020B0604020202020204"/>
            </a:endParaRPr>
          </a:p>
          <a:p>
            <a:pPr marL="150495">
              <a:lnSpc>
                <a:spcPct val="100000"/>
              </a:lnSpc>
            </a:pPr>
            <a:r>
              <a:rPr sz="2200" i="1" spc="-10" dirty="0">
                <a:latin typeface="Arial" panose="020B0604020202020204"/>
                <a:cs typeface="Arial" panose="020B0604020202020204"/>
              </a:rPr>
              <a:t>(elementwise)</a:t>
            </a:r>
            <a:endParaRPr sz="2200">
              <a:latin typeface="Arial" panose="020B0604020202020204"/>
              <a:cs typeface="Arial" panose="020B0604020202020204"/>
            </a:endParaRPr>
          </a:p>
        </p:txBody>
      </p:sp>
      <p:grpSp>
        <p:nvGrpSpPr>
          <p:cNvPr id="80" name="object 3"/>
          <p:cNvGrpSpPr/>
          <p:nvPr/>
        </p:nvGrpSpPr>
        <p:grpSpPr>
          <a:xfrm>
            <a:off x="4129099" y="2031155"/>
            <a:ext cx="666750" cy="41275"/>
            <a:chOff x="2821049" y="1287944"/>
            <a:chExt cx="666750" cy="41275"/>
          </a:xfrm>
        </p:grpSpPr>
        <p:sp>
          <p:nvSpPr>
            <p:cNvPr id="81" name="object 4"/>
            <p:cNvSpPr/>
            <p:nvPr/>
          </p:nvSpPr>
          <p:spPr>
            <a:xfrm>
              <a:off x="2821049" y="1308440"/>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p:txBody>
        </p:sp>
        <p:sp>
          <p:nvSpPr>
            <p:cNvPr id="82" name="object 5"/>
            <p:cNvSpPr/>
            <p:nvPr/>
          </p:nvSpPr>
          <p:spPr>
            <a:xfrm>
              <a:off x="3439499" y="129270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p:txBody>
        </p:sp>
        <p:sp>
          <p:nvSpPr>
            <p:cNvPr id="83" name="object 6"/>
            <p:cNvSpPr/>
            <p:nvPr/>
          </p:nvSpPr>
          <p:spPr>
            <a:xfrm>
              <a:off x="3439499" y="129270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p:txBody>
        </p:sp>
      </p:grpSp>
      <p:grpSp>
        <p:nvGrpSpPr>
          <p:cNvPr id="84" name="object 7"/>
          <p:cNvGrpSpPr/>
          <p:nvPr/>
        </p:nvGrpSpPr>
        <p:grpSpPr>
          <a:xfrm>
            <a:off x="4129099" y="2313440"/>
            <a:ext cx="666750" cy="41275"/>
            <a:chOff x="2821049" y="1570229"/>
            <a:chExt cx="666750" cy="41275"/>
          </a:xfrm>
        </p:grpSpPr>
        <p:sp>
          <p:nvSpPr>
            <p:cNvPr id="85" name="object 8"/>
            <p:cNvSpPr/>
            <p:nvPr/>
          </p:nvSpPr>
          <p:spPr>
            <a:xfrm>
              <a:off x="2821049" y="1590724"/>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p:txBody>
        </p:sp>
        <p:sp>
          <p:nvSpPr>
            <p:cNvPr id="86" name="object 9"/>
            <p:cNvSpPr/>
            <p:nvPr/>
          </p:nvSpPr>
          <p:spPr>
            <a:xfrm>
              <a:off x="3439499" y="1574992"/>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p:txBody>
        </p:sp>
        <p:sp>
          <p:nvSpPr>
            <p:cNvPr id="87" name="object 10"/>
            <p:cNvSpPr/>
            <p:nvPr/>
          </p:nvSpPr>
          <p:spPr>
            <a:xfrm>
              <a:off x="3439499" y="157499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p:txBody>
        </p:sp>
      </p:grpSp>
      <p:grpSp>
        <p:nvGrpSpPr>
          <p:cNvPr id="88" name="object 11"/>
          <p:cNvGrpSpPr/>
          <p:nvPr/>
        </p:nvGrpSpPr>
        <p:grpSpPr>
          <a:xfrm>
            <a:off x="4129099" y="2637457"/>
            <a:ext cx="666750" cy="41275"/>
            <a:chOff x="2821049" y="1894246"/>
            <a:chExt cx="666750" cy="41275"/>
          </a:xfrm>
        </p:grpSpPr>
        <p:sp>
          <p:nvSpPr>
            <p:cNvPr id="89" name="object 12"/>
            <p:cNvSpPr/>
            <p:nvPr/>
          </p:nvSpPr>
          <p:spPr>
            <a:xfrm>
              <a:off x="2821049" y="1914742"/>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p:txBody>
        </p:sp>
        <p:sp>
          <p:nvSpPr>
            <p:cNvPr id="90" name="object 13"/>
            <p:cNvSpPr/>
            <p:nvPr/>
          </p:nvSpPr>
          <p:spPr>
            <a:xfrm>
              <a:off x="3439499" y="1899009"/>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p:txBody>
        </p:sp>
        <p:sp>
          <p:nvSpPr>
            <p:cNvPr id="91" name="object 14"/>
            <p:cNvSpPr/>
            <p:nvPr/>
          </p:nvSpPr>
          <p:spPr>
            <a:xfrm>
              <a:off x="3439499" y="189900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p:txBody>
        </p:sp>
      </p:grpSp>
      <p:grpSp>
        <p:nvGrpSpPr>
          <p:cNvPr id="92" name="object 15"/>
          <p:cNvGrpSpPr/>
          <p:nvPr/>
        </p:nvGrpSpPr>
        <p:grpSpPr>
          <a:xfrm>
            <a:off x="4129099" y="2950882"/>
            <a:ext cx="666750" cy="41275"/>
            <a:chOff x="2821049" y="2207671"/>
            <a:chExt cx="666750" cy="41275"/>
          </a:xfrm>
        </p:grpSpPr>
        <p:sp>
          <p:nvSpPr>
            <p:cNvPr id="93" name="object 16"/>
            <p:cNvSpPr/>
            <p:nvPr/>
          </p:nvSpPr>
          <p:spPr>
            <a:xfrm>
              <a:off x="2821049" y="2228167"/>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p:txBody>
        </p:sp>
        <p:sp>
          <p:nvSpPr>
            <p:cNvPr id="94" name="object 17"/>
            <p:cNvSpPr/>
            <p:nvPr/>
          </p:nvSpPr>
          <p:spPr>
            <a:xfrm>
              <a:off x="3439499" y="2212434"/>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p:txBody>
        </p:sp>
        <p:sp>
          <p:nvSpPr>
            <p:cNvPr id="95" name="object 18"/>
            <p:cNvSpPr/>
            <p:nvPr/>
          </p:nvSpPr>
          <p:spPr>
            <a:xfrm>
              <a:off x="3439499" y="221243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p:txBody>
        </p:sp>
      </p:grpSp>
      <p:sp>
        <p:nvSpPr>
          <p:cNvPr id="96" name="object 19"/>
          <p:cNvSpPr txBox="1"/>
          <p:nvPr/>
        </p:nvSpPr>
        <p:spPr>
          <a:xfrm>
            <a:off x="3088942" y="1524000"/>
            <a:ext cx="1238885"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20204"/>
                <a:cs typeface="Arial" panose="020B0604020202020204"/>
              </a:rPr>
              <a:t>4D</a:t>
            </a:r>
            <a:r>
              <a:rPr sz="2000" spc="-20" dirty="0">
                <a:latin typeface="Arial" panose="020B0604020202020204"/>
                <a:cs typeface="Arial" panose="020B0604020202020204"/>
              </a:rPr>
              <a:t> </a:t>
            </a:r>
            <a:r>
              <a:rPr sz="2000" dirty="0">
                <a:latin typeface="Arial" panose="020B0604020202020204"/>
                <a:cs typeface="Arial" panose="020B0604020202020204"/>
              </a:rPr>
              <a:t>input</a:t>
            </a:r>
            <a:r>
              <a:rPr sz="2000" spc="-15" dirty="0">
                <a:latin typeface="Arial" panose="020B0604020202020204"/>
                <a:cs typeface="Arial" panose="020B0604020202020204"/>
              </a:rPr>
              <a:t> </a:t>
            </a:r>
            <a:r>
              <a:rPr sz="2000" spc="-25" dirty="0">
                <a:latin typeface="Arial" panose="020B0604020202020204"/>
                <a:cs typeface="Arial" panose="020B0604020202020204"/>
              </a:rPr>
              <a:t>x:</a:t>
            </a:r>
            <a:endParaRPr sz="2000">
              <a:latin typeface="Arial" panose="020B0604020202020204"/>
              <a:cs typeface="Arial" panose="020B0604020202020204"/>
            </a:endParaRPr>
          </a:p>
        </p:txBody>
      </p:sp>
      <p:sp>
        <p:nvSpPr>
          <p:cNvPr id="97" name="object 20"/>
          <p:cNvSpPr txBox="1"/>
          <p:nvPr/>
        </p:nvSpPr>
        <p:spPr>
          <a:xfrm>
            <a:off x="3406566" y="1828800"/>
            <a:ext cx="603250" cy="1244600"/>
          </a:xfrm>
          <a:prstGeom prst="rect">
            <a:avLst/>
          </a:prstGeom>
        </p:spPr>
        <p:txBody>
          <a:bodyPr vert="horz" wrap="square" lIns="0" tIns="12700" rIns="0" bIns="0" rtlCol="0">
            <a:spAutoFit/>
          </a:bodyPr>
          <a:lstStyle/>
          <a:p>
            <a:pPr marL="19685">
              <a:lnSpc>
                <a:spcPct val="100000"/>
              </a:lnSpc>
              <a:spcBef>
                <a:spcPts val="100"/>
              </a:spcBef>
              <a:tabLst>
                <a:tab pos="229870" algn="l"/>
                <a:tab pos="512445"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1</a:t>
            </a:r>
            <a:r>
              <a:rPr sz="2000" dirty="0">
                <a:solidFill>
                  <a:srgbClr val="6AA84F"/>
                </a:solidFill>
                <a:latin typeface="Arial" panose="020B0604020202020204"/>
                <a:cs typeface="Arial" panose="020B0604020202020204"/>
              </a:rPr>
              <a:t>	</a:t>
            </a:r>
            <a:r>
              <a:rPr sz="2000" spc="-6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a:p>
            <a:pPr marL="12700">
              <a:lnSpc>
                <a:spcPct val="100000"/>
              </a:lnSpc>
              <a:tabLst>
                <a:tab pos="519430" algn="l"/>
              </a:tabLst>
            </a:pPr>
            <a:r>
              <a:rPr sz="2000" dirty="0">
                <a:solidFill>
                  <a:srgbClr val="6AA84F"/>
                </a:solidFill>
                <a:latin typeface="Arial" panose="020B0604020202020204"/>
                <a:cs typeface="Arial" panose="020B0604020202020204"/>
              </a:rPr>
              <a:t>[</a:t>
            </a:r>
            <a:r>
              <a:rPr sz="2000" spc="-5" dirty="0">
                <a:solidFill>
                  <a:srgbClr val="6AA84F"/>
                </a:solidFill>
                <a:latin typeface="Arial" panose="020B0604020202020204"/>
                <a:cs typeface="Arial" panose="020B0604020202020204"/>
              </a:rPr>
              <a:t> </a:t>
            </a:r>
            <a:r>
              <a:rPr sz="2000" dirty="0">
                <a:solidFill>
                  <a:srgbClr val="6AA84F"/>
                </a:solidFill>
                <a:latin typeface="Arial" panose="020B0604020202020204"/>
                <a:cs typeface="Arial" panose="020B0604020202020204"/>
              </a:rPr>
              <a:t>-</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a:p>
            <a:pPr marL="19685">
              <a:lnSpc>
                <a:spcPct val="100000"/>
              </a:lnSpc>
              <a:tabLst>
                <a:tab pos="229870" algn="l"/>
                <a:tab pos="512445"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3</a:t>
            </a:r>
            <a:r>
              <a:rPr sz="2000" dirty="0">
                <a:solidFill>
                  <a:srgbClr val="6AA84F"/>
                </a:solidFill>
                <a:latin typeface="Arial" panose="020B0604020202020204"/>
                <a:cs typeface="Arial" panose="020B0604020202020204"/>
              </a:rPr>
              <a:t>	</a:t>
            </a:r>
            <a:r>
              <a:rPr sz="2000" spc="-6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a:p>
            <a:pPr marL="12700">
              <a:lnSpc>
                <a:spcPct val="100000"/>
              </a:lnSpc>
              <a:tabLst>
                <a:tab pos="223520"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-1</a:t>
            </a:r>
            <a:r>
              <a:rPr sz="2000" spc="-5"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p:txBody>
      </p:sp>
      <p:sp>
        <p:nvSpPr>
          <p:cNvPr id="99" name="object 22"/>
          <p:cNvSpPr txBox="1"/>
          <p:nvPr/>
        </p:nvSpPr>
        <p:spPr>
          <a:xfrm>
            <a:off x="7405072" y="1524000"/>
            <a:ext cx="139446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20204"/>
                <a:cs typeface="Arial" panose="020B0604020202020204"/>
              </a:rPr>
              <a:t>4D</a:t>
            </a:r>
            <a:r>
              <a:rPr sz="2000" spc="-20" dirty="0">
                <a:latin typeface="Arial" panose="020B0604020202020204"/>
                <a:cs typeface="Arial" panose="020B0604020202020204"/>
              </a:rPr>
              <a:t> </a:t>
            </a:r>
            <a:r>
              <a:rPr sz="2000" dirty="0">
                <a:latin typeface="Arial" panose="020B0604020202020204"/>
                <a:cs typeface="Arial" panose="020B0604020202020204"/>
              </a:rPr>
              <a:t>output</a:t>
            </a:r>
            <a:r>
              <a:rPr sz="2000" spc="-20" dirty="0">
                <a:latin typeface="Arial" panose="020B0604020202020204"/>
                <a:cs typeface="Arial" panose="020B0604020202020204"/>
              </a:rPr>
              <a:t> </a:t>
            </a:r>
            <a:r>
              <a:rPr sz="2000" spc="-25" dirty="0">
                <a:latin typeface="Arial" panose="020B0604020202020204"/>
                <a:cs typeface="Arial" panose="020B0604020202020204"/>
              </a:rPr>
              <a:t>z:</a:t>
            </a:r>
            <a:endParaRPr sz="2000">
              <a:latin typeface="Arial" panose="020B0604020202020204"/>
              <a:cs typeface="Arial" panose="020B0604020202020204"/>
            </a:endParaRPr>
          </a:p>
        </p:txBody>
      </p:sp>
      <p:sp>
        <p:nvSpPr>
          <p:cNvPr id="100" name="object 23"/>
          <p:cNvSpPr txBox="1"/>
          <p:nvPr/>
        </p:nvSpPr>
        <p:spPr>
          <a:xfrm>
            <a:off x="7807371" y="1828800"/>
            <a:ext cx="589280" cy="1244600"/>
          </a:xfrm>
          <a:prstGeom prst="rect">
            <a:avLst/>
          </a:prstGeom>
        </p:spPr>
        <p:txBody>
          <a:bodyPr vert="horz" wrap="square" lIns="0" tIns="12700" rIns="0" bIns="0" rtlCol="0">
            <a:spAutoFit/>
          </a:bodyPr>
          <a:lstStyle/>
          <a:p>
            <a:pPr marL="12700">
              <a:lnSpc>
                <a:spcPct val="100000"/>
              </a:lnSpc>
              <a:spcBef>
                <a:spcPts val="100"/>
              </a:spcBef>
              <a:tabLst>
                <a:tab pos="223520" algn="l"/>
                <a:tab pos="504825"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1</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a:p>
            <a:pPr marL="12700">
              <a:lnSpc>
                <a:spcPct val="100000"/>
              </a:lnSpc>
              <a:tabLst>
                <a:tab pos="223520" algn="l"/>
                <a:tab pos="504825"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0</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a:p>
            <a:pPr marL="12700">
              <a:lnSpc>
                <a:spcPct val="100000"/>
              </a:lnSpc>
              <a:tabLst>
                <a:tab pos="223520" algn="l"/>
                <a:tab pos="504825"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3</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a:p>
            <a:pPr marL="12700">
              <a:lnSpc>
                <a:spcPct val="100000"/>
              </a:lnSpc>
              <a:tabLst>
                <a:tab pos="223520" algn="l"/>
                <a:tab pos="504825"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0</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p:txBody>
      </p:sp>
      <p:sp>
        <p:nvSpPr>
          <p:cNvPr id="101" name="object 24"/>
          <p:cNvSpPr txBox="1"/>
          <p:nvPr/>
        </p:nvSpPr>
        <p:spPr>
          <a:xfrm>
            <a:off x="7546217" y="3329426"/>
            <a:ext cx="111252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20204"/>
                <a:cs typeface="Arial" panose="020B0604020202020204"/>
              </a:rPr>
              <a:t>4D</a:t>
            </a:r>
            <a:r>
              <a:rPr sz="2000" spc="-10" dirty="0">
                <a:latin typeface="Arial" panose="020B0604020202020204"/>
                <a:cs typeface="Arial" panose="020B0604020202020204"/>
              </a:rPr>
              <a:t> dL/dz:</a:t>
            </a:r>
            <a:endParaRPr sz="2000">
              <a:latin typeface="Arial" panose="020B0604020202020204"/>
              <a:cs typeface="Arial" panose="020B0604020202020204"/>
            </a:endParaRPr>
          </a:p>
        </p:txBody>
      </p:sp>
      <p:sp>
        <p:nvSpPr>
          <p:cNvPr id="102" name="object 25"/>
          <p:cNvSpPr txBox="1"/>
          <p:nvPr/>
        </p:nvSpPr>
        <p:spPr>
          <a:xfrm>
            <a:off x="7800366" y="3634226"/>
            <a:ext cx="603250" cy="1244600"/>
          </a:xfrm>
          <a:prstGeom prst="rect">
            <a:avLst/>
          </a:prstGeom>
        </p:spPr>
        <p:txBody>
          <a:bodyPr vert="horz" wrap="square" lIns="0" tIns="12700" rIns="0" bIns="0" rtlCol="0">
            <a:spAutoFit/>
          </a:bodyPr>
          <a:lstStyle/>
          <a:p>
            <a:pPr marL="19685">
              <a:lnSpc>
                <a:spcPct val="100000"/>
              </a:lnSpc>
              <a:spcBef>
                <a:spcPts val="100"/>
              </a:spcBef>
              <a:tabLst>
                <a:tab pos="229870" algn="l"/>
                <a:tab pos="512445" algn="l"/>
              </a:tabLst>
            </a:pPr>
            <a:r>
              <a:rPr sz="2000" spc="-50" dirty="0">
                <a:solidFill>
                  <a:srgbClr val="FF0000"/>
                </a:solidFill>
                <a:latin typeface="Arial" panose="020B0604020202020204"/>
                <a:cs typeface="Arial" panose="020B0604020202020204"/>
              </a:rPr>
              <a:t>[</a:t>
            </a:r>
            <a:r>
              <a:rPr sz="2000"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4</a:t>
            </a:r>
            <a:r>
              <a:rPr sz="2000" dirty="0">
                <a:solidFill>
                  <a:srgbClr val="FF0000"/>
                </a:solidFill>
                <a:latin typeface="Arial" panose="020B0604020202020204"/>
                <a:cs typeface="Arial" panose="020B0604020202020204"/>
              </a:rPr>
              <a:t>	</a:t>
            </a:r>
            <a:r>
              <a:rPr sz="2000" spc="-60" dirty="0">
                <a:solidFill>
                  <a:srgbClr val="FF0000"/>
                </a:solidFill>
                <a:latin typeface="Arial" panose="020B0604020202020204"/>
                <a:cs typeface="Arial" panose="020B0604020202020204"/>
              </a:rPr>
              <a:t>]</a:t>
            </a:r>
            <a:endParaRPr sz="2000">
              <a:latin typeface="Arial" panose="020B0604020202020204"/>
              <a:cs typeface="Arial" panose="020B0604020202020204"/>
            </a:endParaRPr>
          </a:p>
          <a:p>
            <a:pPr marL="12700">
              <a:lnSpc>
                <a:spcPct val="100000"/>
              </a:lnSpc>
              <a:tabLst>
                <a:tab pos="223520" algn="l"/>
              </a:tabLst>
            </a:pPr>
            <a:r>
              <a:rPr sz="2000" spc="-50" dirty="0">
                <a:solidFill>
                  <a:srgbClr val="FF0000"/>
                </a:solidFill>
                <a:latin typeface="Arial" panose="020B0604020202020204"/>
                <a:cs typeface="Arial" panose="020B0604020202020204"/>
              </a:rPr>
              <a:t>[</a:t>
            </a:r>
            <a:r>
              <a:rPr sz="2000" dirty="0">
                <a:solidFill>
                  <a:srgbClr val="FF0000"/>
                </a:solidFill>
                <a:latin typeface="Arial" panose="020B0604020202020204"/>
                <a:cs typeface="Arial" panose="020B0604020202020204"/>
              </a:rPr>
              <a:t>	-1</a:t>
            </a:r>
            <a:r>
              <a:rPr sz="2000" spc="-5"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a:t>
            </a:r>
            <a:endParaRPr sz="2000">
              <a:latin typeface="Arial" panose="020B0604020202020204"/>
              <a:cs typeface="Arial" panose="020B0604020202020204"/>
            </a:endParaRPr>
          </a:p>
          <a:p>
            <a:pPr marL="19685">
              <a:lnSpc>
                <a:spcPct val="100000"/>
              </a:lnSpc>
              <a:tabLst>
                <a:tab pos="229870" algn="l"/>
                <a:tab pos="512445" algn="l"/>
              </a:tabLst>
            </a:pPr>
            <a:r>
              <a:rPr sz="2000" spc="-50" dirty="0">
                <a:solidFill>
                  <a:srgbClr val="FF0000"/>
                </a:solidFill>
                <a:latin typeface="Arial" panose="020B0604020202020204"/>
                <a:cs typeface="Arial" panose="020B0604020202020204"/>
              </a:rPr>
              <a:t>[</a:t>
            </a:r>
            <a:r>
              <a:rPr sz="2000"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5</a:t>
            </a:r>
            <a:r>
              <a:rPr sz="2000" dirty="0">
                <a:solidFill>
                  <a:srgbClr val="FF0000"/>
                </a:solidFill>
                <a:latin typeface="Arial" panose="020B0604020202020204"/>
                <a:cs typeface="Arial" panose="020B0604020202020204"/>
              </a:rPr>
              <a:t>	</a:t>
            </a:r>
            <a:r>
              <a:rPr sz="2000" spc="-60" dirty="0">
                <a:solidFill>
                  <a:srgbClr val="FF0000"/>
                </a:solidFill>
                <a:latin typeface="Arial" panose="020B0604020202020204"/>
                <a:cs typeface="Arial" panose="020B0604020202020204"/>
              </a:rPr>
              <a:t>]</a:t>
            </a:r>
            <a:endParaRPr sz="2000">
              <a:latin typeface="Arial" panose="020B0604020202020204"/>
              <a:cs typeface="Arial" panose="020B0604020202020204"/>
            </a:endParaRPr>
          </a:p>
          <a:p>
            <a:pPr marL="19685">
              <a:lnSpc>
                <a:spcPct val="100000"/>
              </a:lnSpc>
              <a:tabLst>
                <a:tab pos="229870" algn="l"/>
                <a:tab pos="512445" algn="l"/>
              </a:tabLst>
            </a:pPr>
            <a:r>
              <a:rPr sz="2000" spc="-50" dirty="0">
                <a:solidFill>
                  <a:srgbClr val="FF0000"/>
                </a:solidFill>
                <a:latin typeface="Arial" panose="020B0604020202020204"/>
                <a:cs typeface="Arial" panose="020B0604020202020204"/>
              </a:rPr>
              <a:t>[</a:t>
            </a:r>
            <a:r>
              <a:rPr sz="2000"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9</a:t>
            </a:r>
            <a:r>
              <a:rPr sz="2000" dirty="0">
                <a:solidFill>
                  <a:srgbClr val="FF0000"/>
                </a:solidFill>
                <a:latin typeface="Arial" panose="020B0604020202020204"/>
                <a:cs typeface="Arial" panose="020B0604020202020204"/>
              </a:rPr>
              <a:t>	</a:t>
            </a:r>
            <a:r>
              <a:rPr sz="2000" spc="-60" dirty="0">
                <a:solidFill>
                  <a:srgbClr val="FF0000"/>
                </a:solidFill>
                <a:latin typeface="Arial" panose="020B0604020202020204"/>
                <a:cs typeface="Arial" panose="020B0604020202020204"/>
              </a:rPr>
              <a:t>]</a:t>
            </a:r>
            <a:endParaRPr sz="2000">
              <a:latin typeface="Arial" panose="020B0604020202020204"/>
              <a:cs typeface="Arial" panose="020B0604020202020204"/>
            </a:endParaRPr>
          </a:p>
        </p:txBody>
      </p:sp>
      <p:sp>
        <p:nvSpPr>
          <p:cNvPr id="103" name="object 26"/>
          <p:cNvSpPr txBox="1"/>
          <p:nvPr/>
        </p:nvSpPr>
        <p:spPr>
          <a:xfrm>
            <a:off x="5003900" y="3329426"/>
            <a:ext cx="1661795" cy="1549400"/>
          </a:xfrm>
          <a:prstGeom prst="rect">
            <a:avLst/>
          </a:prstGeom>
        </p:spPr>
        <p:txBody>
          <a:bodyPr vert="horz" wrap="square" lIns="0" tIns="12700" rIns="0" bIns="0" rtlCol="0">
            <a:spAutoFit/>
          </a:bodyPr>
          <a:lstStyle/>
          <a:p>
            <a:pPr marL="12700" marR="19050">
              <a:lnSpc>
                <a:spcPct val="100000"/>
              </a:lnSpc>
              <a:spcBef>
                <a:spcPts val="100"/>
              </a:spcBef>
              <a:tabLst>
                <a:tab pos="1563370" algn="l"/>
              </a:tabLst>
            </a:pPr>
            <a:r>
              <a:rPr sz="2000" dirty="0">
                <a:latin typeface="Arial" panose="020B0604020202020204"/>
                <a:cs typeface="Arial" panose="020B0604020202020204"/>
              </a:rPr>
              <a:t>[dz/dx]</a:t>
            </a:r>
            <a:r>
              <a:rPr sz="2000" spc="-35" dirty="0">
                <a:latin typeface="Arial" panose="020B0604020202020204"/>
                <a:cs typeface="Arial" panose="020B0604020202020204"/>
              </a:rPr>
              <a:t> </a:t>
            </a:r>
            <a:r>
              <a:rPr sz="2000" spc="-10" dirty="0">
                <a:latin typeface="Arial" panose="020B0604020202020204"/>
                <a:cs typeface="Arial" panose="020B0604020202020204"/>
              </a:rPr>
              <a:t>[dL/dz] </a:t>
            </a:r>
            <a:r>
              <a:rPr sz="2000" dirty="0">
                <a:latin typeface="Arial" panose="020B0604020202020204"/>
                <a:cs typeface="Arial" panose="020B0604020202020204"/>
              </a:rPr>
              <a:t>[</a:t>
            </a:r>
            <a:r>
              <a:rPr sz="2000" spc="-5" dirty="0">
                <a:latin typeface="Arial" panose="020B0604020202020204"/>
                <a:cs typeface="Arial" panose="020B0604020202020204"/>
              </a:rPr>
              <a:t> </a:t>
            </a:r>
            <a:r>
              <a:rPr sz="2000" dirty="0">
                <a:latin typeface="Arial" panose="020B0604020202020204"/>
                <a:cs typeface="Arial" panose="020B0604020202020204"/>
              </a:rPr>
              <a:t>1 </a:t>
            </a:r>
            <a:r>
              <a:rPr sz="2000" dirty="0">
                <a:solidFill>
                  <a:srgbClr val="999999"/>
                </a:solidFill>
                <a:latin typeface="Arial" panose="020B0604020202020204"/>
                <a:cs typeface="Arial" panose="020B0604020202020204"/>
              </a:rPr>
              <a:t>0</a:t>
            </a:r>
            <a:r>
              <a:rPr sz="2000" spc="-5" dirty="0">
                <a:solidFill>
                  <a:srgbClr val="999999"/>
                </a:solidFill>
                <a:latin typeface="Arial" panose="020B0604020202020204"/>
                <a:cs typeface="Arial" panose="020B0604020202020204"/>
              </a:rPr>
              <a:t> </a:t>
            </a:r>
            <a:r>
              <a:rPr sz="2000" dirty="0">
                <a:solidFill>
                  <a:srgbClr val="999999"/>
                </a:solidFill>
                <a:latin typeface="Arial" panose="020B0604020202020204"/>
                <a:cs typeface="Arial" panose="020B0604020202020204"/>
              </a:rPr>
              <a:t>0</a:t>
            </a:r>
            <a:r>
              <a:rPr sz="2000" spc="-5" dirty="0">
                <a:solidFill>
                  <a:srgbClr val="999999"/>
                </a:solidFill>
                <a:latin typeface="Arial" panose="020B0604020202020204"/>
                <a:cs typeface="Arial" panose="020B0604020202020204"/>
              </a:rPr>
              <a:t> </a:t>
            </a:r>
            <a:r>
              <a:rPr sz="2000" dirty="0">
                <a:solidFill>
                  <a:srgbClr val="999999"/>
                </a:solidFill>
                <a:latin typeface="Arial" panose="020B0604020202020204"/>
                <a:cs typeface="Arial" panose="020B0604020202020204"/>
              </a:rPr>
              <a:t>0 </a:t>
            </a:r>
            <a:r>
              <a:rPr sz="2000" dirty="0">
                <a:latin typeface="Arial" panose="020B0604020202020204"/>
                <a:cs typeface="Arial" panose="020B0604020202020204"/>
              </a:rPr>
              <a:t>]</a:t>
            </a:r>
            <a:r>
              <a:rPr sz="2000" spc="-5" dirty="0">
                <a:latin typeface="Arial" panose="020B0604020202020204"/>
                <a:cs typeface="Arial" panose="020B0604020202020204"/>
              </a:rPr>
              <a:t> </a:t>
            </a:r>
            <a:r>
              <a:rPr sz="2000" dirty="0">
                <a:latin typeface="Arial" panose="020B0604020202020204"/>
                <a:cs typeface="Arial" panose="020B0604020202020204"/>
              </a:rPr>
              <a:t>[</a:t>
            </a:r>
            <a:r>
              <a:rPr sz="2000" spc="-5" dirty="0">
                <a:latin typeface="Arial" panose="020B0604020202020204"/>
                <a:cs typeface="Arial" panose="020B0604020202020204"/>
              </a:rPr>
              <a:t> </a:t>
            </a:r>
            <a:r>
              <a:rPr sz="2000" spc="-50" dirty="0">
                <a:latin typeface="Arial" panose="020B0604020202020204"/>
                <a:cs typeface="Arial" panose="020B0604020202020204"/>
              </a:rPr>
              <a:t>4</a:t>
            </a:r>
            <a:r>
              <a:rPr sz="2000" dirty="0">
                <a:latin typeface="Arial" panose="020B0604020202020204"/>
                <a:cs typeface="Arial" panose="020B0604020202020204"/>
              </a:rPr>
              <a:t>	</a:t>
            </a:r>
            <a:r>
              <a:rPr sz="2000" spc="-50" dirty="0">
                <a:latin typeface="Arial" panose="020B0604020202020204"/>
                <a:cs typeface="Arial" panose="020B0604020202020204"/>
              </a:rPr>
              <a:t>]</a:t>
            </a:r>
            <a:endParaRPr sz="2000">
              <a:latin typeface="Arial" panose="020B0604020202020204"/>
              <a:cs typeface="Arial" panose="020B0604020202020204"/>
            </a:endParaRPr>
          </a:p>
          <a:p>
            <a:pPr marL="12700">
              <a:lnSpc>
                <a:spcPct val="100000"/>
              </a:lnSpc>
            </a:pPr>
            <a:r>
              <a:rPr sz="2000" dirty="0">
                <a:latin typeface="Arial" panose="020B0604020202020204"/>
                <a:cs typeface="Arial" panose="020B0604020202020204"/>
              </a:rPr>
              <a:t>[</a:t>
            </a:r>
            <a:r>
              <a:rPr sz="2000" spc="-5" dirty="0">
                <a:latin typeface="Arial" panose="020B0604020202020204"/>
                <a:cs typeface="Arial" panose="020B0604020202020204"/>
              </a:rPr>
              <a:t> </a:t>
            </a:r>
            <a:r>
              <a:rPr sz="2000" dirty="0">
                <a:solidFill>
                  <a:srgbClr val="999999"/>
                </a:solidFill>
                <a:latin typeface="Arial" panose="020B0604020202020204"/>
                <a:cs typeface="Arial" panose="020B0604020202020204"/>
              </a:rPr>
              <a:t>0</a:t>
            </a:r>
            <a:r>
              <a:rPr sz="2000" spc="-5" dirty="0">
                <a:solidFill>
                  <a:srgbClr val="999999"/>
                </a:solidFill>
                <a:latin typeface="Arial" panose="020B0604020202020204"/>
                <a:cs typeface="Arial" panose="020B0604020202020204"/>
              </a:rPr>
              <a:t> </a:t>
            </a:r>
            <a:r>
              <a:rPr sz="2000" dirty="0">
                <a:latin typeface="Arial" panose="020B0604020202020204"/>
                <a:cs typeface="Arial" panose="020B0604020202020204"/>
              </a:rPr>
              <a:t>0 </a:t>
            </a:r>
            <a:r>
              <a:rPr sz="2000" dirty="0">
                <a:solidFill>
                  <a:srgbClr val="999999"/>
                </a:solidFill>
                <a:latin typeface="Arial" panose="020B0604020202020204"/>
                <a:cs typeface="Arial" panose="020B0604020202020204"/>
              </a:rPr>
              <a:t>0</a:t>
            </a:r>
            <a:r>
              <a:rPr sz="2000" spc="-5" dirty="0">
                <a:solidFill>
                  <a:srgbClr val="999999"/>
                </a:solidFill>
                <a:latin typeface="Arial" panose="020B0604020202020204"/>
                <a:cs typeface="Arial" panose="020B0604020202020204"/>
              </a:rPr>
              <a:t> </a:t>
            </a:r>
            <a:r>
              <a:rPr sz="2000" dirty="0">
                <a:solidFill>
                  <a:srgbClr val="999999"/>
                </a:solidFill>
                <a:latin typeface="Arial" panose="020B0604020202020204"/>
                <a:cs typeface="Arial" panose="020B0604020202020204"/>
              </a:rPr>
              <a:t>0</a:t>
            </a:r>
            <a:r>
              <a:rPr sz="2000" spc="-5" dirty="0">
                <a:solidFill>
                  <a:srgbClr val="999999"/>
                </a:solidFill>
                <a:latin typeface="Arial" panose="020B0604020202020204"/>
                <a:cs typeface="Arial" panose="020B0604020202020204"/>
              </a:rPr>
              <a:t> </a:t>
            </a:r>
            <a:r>
              <a:rPr sz="2000" dirty="0">
                <a:latin typeface="Arial" panose="020B0604020202020204"/>
                <a:cs typeface="Arial" panose="020B0604020202020204"/>
              </a:rPr>
              <a:t>]</a:t>
            </a:r>
            <a:r>
              <a:rPr sz="2000" spc="-5" dirty="0">
                <a:latin typeface="Arial" panose="020B0604020202020204"/>
                <a:cs typeface="Arial" panose="020B0604020202020204"/>
              </a:rPr>
              <a:t> </a:t>
            </a:r>
            <a:r>
              <a:rPr sz="2000" dirty="0">
                <a:latin typeface="Arial" panose="020B0604020202020204"/>
                <a:cs typeface="Arial" panose="020B0604020202020204"/>
              </a:rPr>
              <a:t>[</a:t>
            </a:r>
            <a:r>
              <a:rPr sz="2000" spc="-5" dirty="0">
                <a:latin typeface="Arial" panose="020B0604020202020204"/>
                <a:cs typeface="Arial" panose="020B0604020202020204"/>
              </a:rPr>
              <a:t> </a:t>
            </a:r>
            <a:r>
              <a:rPr sz="2000" dirty="0">
                <a:latin typeface="Arial" panose="020B0604020202020204"/>
                <a:cs typeface="Arial" panose="020B0604020202020204"/>
              </a:rPr>
              <a:t>-1</a:t>
            </a:r>
            <a:r>
              <a:rPr sz="2000" spc="-5" dirty="0">
                <a:latin typeface="Arial" panose="020B0604020202020204"/>
                <a:cs typeface="Arial" panose="020B0604020202020204"/>
              </a:rPr>
              <a:t> </a:t>
            </a:r>
            <a:r>
              <a:rPr sz="2000" spc="-50" dirty="0">
                <a:latin typeface="Arial" panose="020B0604020202020204"/>
                <a:cs typeface="Arial" panose="020B0604020202020204"/>
              </a:rPr>
              <a:t>]</a:t>
            </a:r>
            <a:endParaRPr sz="2000">
              <a:latin typeface="Arial" panose="020B0604020202020204"/>
              <a:cs typeface="Arial" panose="020B0604020202020204"/>
            </a:endParaRPr>
          </a:p>
          <a:p>
            <a:pPr marL="12700">
              <a:lnSpc>
                <a:spcPct val="100000"/>
              </a:lnSpc>
              <a:tabLst>
                <a:tab pos="1563370" algn="l"/>
              </a:tabLst>
            </a:pPr>
            <a:r>
              <a:rPr sz="2000" dirty="0">
                <a:latin typeface="Arial" panose="020B0604020202020204"/>
                <a:cs typeface="Arial" panose="020B0604020202020204"/>
              </a:rPr>
              <a:t>[</a:t>
            </a:r>
            <a:r>
              <a:rPr sz="2000" spc="-5" dirty="0">
                <a:latin typeface="Arial" panose="020B0604020202020204"/>
                <a:cs typeface="Arial" panose="020B0604020202020204"/>
              </a:rPr>
              <a:t> </a:t>
            </a:r>
            <a:r>
              <a:rPr sz="2000" dirty="0">
                <a:solidFill>
                  <a:srgbClr val="999999"/>
                </a:solidFill>
                <a:latin typeface="Arial" panose="020B0604020202020204"/>
                <a:cs typeface="Arial" panose="020B0604020202020204"/>
              </a:rPr>
              <a:t>0</a:t>
            </a:r>
            <a:r>
              <a:rPr sz="2000" spc="-5" dirty="0">
                <a:solidFill>
                  <a:srgbClr val="999999"/>
                </a:solidFill>
                <a:latin typeface="Arial" panose="020B0604020202020204"/>
                <a:cs typeface="Arial" panose="020B0604020202020204"/>
              </a:rPr>
              <a:t> </a:t>
            </a:r>
            <a:r>
              <a:rPr sz="2000" dirty="0">
                <a:solidFill>
                  <a:srgbClr val="999999"/>
                </a:solidFill>
                <a:latin typeface="Arial" panose="020B0604020202020204"/>
                <a:cs typeface="Arial" panose="020B0604020202020204"/>
              </a:rPr>
              <a:t>0</a:t>
            </a:r>
            <a:r>
              <a:rPr sz="2000" spc="-5" dirty="0">
                <a:solidFill>
                  <a:srgbClr val="999999"/>
                </a:solidFill>
                <a:latin typeface="Arial" panose="020B0604020202020204"/>
                <a:cs typeface="Arial" panose="020B0604020202020204"/>
              </a:rPr>
              <a:t> </a:t>
            </a:r>
            <a:r>
              <a:rPr sz="2000" dirty="0">
                <a:latin typeface="Arial" panose="020B0604020202020204"/>
                <a:cs typeface="Arial" panose="020B0604020202020204"/>
              </a:rPr>
              <a:t>1 </a:t>
            </a:r>
            <a:r>
              <a:rPr sz="2000" dirty="0">
                <a:solidFill>
                  <a:srgbClr val="999999"/>
                </a:solidFill>
                <a:latin typeface="Arial" panose="020B0604020202020204"/>
                <a:cs typeface="Arial" panose="020B0604020202020204"/>
              </a:rPr>
              <a:t>0</a:t>
            </a:r>
            <a:r>
              <a:rPr sz="2000" spc="-5" dirty="0">
                <a:solidFill>
                  <a:srgbClr val="999999"/>
                </a:solidFill>
                <a:latin typeface="Arial" panose="020B0604020202020204"/>
                <a:cs typeface="Arial" panose="020B0604020202020204"/>
              </a:rPr>
              <a:t> </a:t>
            </a:r>
            <a:r>
              <a:rPr sz="2000" dirty="0">
                <a:latin typeface="Arial" panose="020B0604020202020204"/>
                <a:cs typeface="Arial" panose="020B0604020202020204"/>
              </a:rPr>
              <a:t>]</a:t>
            </a:r>
            <a:r>
              <a:rPr sz="2000" spc="-5" dirty="0">
                <a:latin typeface="Arial" panose="020B0604020202020204"/>
                <a:cs typeface="Arial" panose="020B0604020202020204"/>
              </a:rPr>
              <a:t> </a:t>
            </a:r>
            <a:r>
              <a:rPr sz="2000" dirty="0">
                <a:latin typeface="Arial" panose="020B0604020202020204"/>
                <a:cs typeface="Arial" panose="020B0604020202020204"/>
              </a:rPr>
              <a:t>[</a:t>
            </a:r>
            <a:r>
              <a:rPr sz="2000" spc="-5" dirty="0">
                <a:latin typeface="Arial" panose="020B0604020202020204"/>
                <a:cs typeface="Arial" panose="020B0604020202020204"/>
              </a:rPr>
              <a:t> </a:t>
            </a:r>
            <a:r>
              <a:rPr sz="2000" spc="-50" dirty="0">
                <a:latin typeface="Arial" panose="020B0604020202020204"/>
                <a:cs typeface="Arial" panose="020B0604020202020204"/>
              </a:rPr>
              <a:t>5</a:t>
            </a:r>
            <a:r>
              <a:rPr sz="2000" dirty="0">
                <a:latin typeface="Arial" panose="020B0604020202020204"/>
                <a:cs typeface="Arial" panose="020B0604020202020204"/>
              </a:rPr>
              <a:t>	</a:t>
            </a:r>
            <a:r>
              <a:rPr sz="2000" spc="-50" dirty="0">
                <a:latin typeface="Arial" panose="020B0604020202020204"/>
                <a:cs typeface="Arial" panose="020B0604020202020204"/>
              </a:rPr>
              <a:t>]</a:t>
            </a:r>
            <a:endParaRPr sz="2000">
              <a:latin typeface="Arial" panose="020B0604020202020204"/>
              <a:cs typeface="Arial" panose="020B0604020202020204"/>
            </a:endParaRPr>
          </a:p>
          <a:p>
            <a:pPr marL="12700">
              <a:lnSpc>
                <a:spcPct val="100000"/>
              </a:lnSpc>
              <a:tabLst>
                <a:tab pos="1563370" algn="l"/>
              </a:tabLst>
            </a:pPr>
            <a:r>
              <a:rPr sz="2000" dirty="0">
                <a:latin typeface="Arial" panose="020B0604020202020204"/>
                <a:cs typeface="Arial" panose="020B0604020202020204"/>
              </a:rPr>
              <a:t>[</a:t>
            </a:r>
            <a:r>
              <a:rPr sz="2000" spc="-5" dirty="0">
                <a:latin typeface="Arial" panose="020B0604020202020204"/>
                <a:cs typeface="Arial" panose="020B0604020202020204"/>
              </a:rPr>
              <a:t> </a:t>
            </a:r>
            <a:r>
              <a:rPr sz="2000" dirty="0">
                <a:solidFill>
                  <a:srgbClr val="999999"/>
                </a:solidFill>
                <a:latin typeface="Arial" panose="020B0604020202020204"/>
                <a:cs typeface="Arial" panose="020B0604020202020204"/>
              </a:rPr>
              <a:t>0</a:t>
            </a:r>
            <a:r>
              <a:rPr sz="2000" spc="-5" dirty="0">
                <a:solidFill>
                  <a:srgbClr val="999999"/>
                </a:solidFill>
                <a:latin typeface="Arial" panose="020B0604020202020204"/>
                <a:cs typeface="Arial" panose="020B0604020202020204"/>
              </a:rPr>
              <a:t> </a:t>
            </a:r>
            <a:r>
              <a:rPr sz="2000" dirty="0">
                <a:solidFill>
                  <a:srgbClr val="999999"/>
                </a:solidFill>
                <a:latin typeface="Arial" panose="020B0604020202020204"/>
                <a:cs typeface="Arial" panose="020B0604020202020204"/>
              </a:rPr>
              <a:t>0</a:t>
            </a:r>
            <a:r>
              <a:rPr sz="2000" spc="-5" dirty="0">
                <a:solidFill>
                  <a:srgbClr val="999999"/>
                </a:solidFill>
                <a:latin typeface="Arial" panose="020B0604020202020204"/>
                <a:cs typeface="Arial" panose="020B0604020202020204"/>
              </a:rPr>
              <a:t> </a:t>
            </a:r>
            <a:r>
              <a:rPr sz="2000" dirty="0">
                <a:solidFill>
                  <a:srgbClr val="999999"/>
                </a:solidFill>
                <a:latin typeface="Arial" panose="020B0604020202020204"/>
                <a:cs typeface="Arial" panose="020B0604020202020204"/>
              </a:rPr>
              <a:t>0 </a:t>
            </a:r>
            <a:r>
              <a:rPr sz="2000" dirty="0">
                <a:latin typeface="Arial" panose="020B0604020202020204"/>
                <a:cs typeface="Arial" panose="020B0604020202020204"/>
              </a:rPr>
              <a:t>0</a:t>
            </a:r>
            <a:r>
              <a:rPr sz="2000" spc="-5" dirty="0">
                <a:latin typeface="Arial" panose="020B0604020202020204"/>
                <a:cs typeface="Arial" panose="020B0604020202020204"/>
              </a:rPr>
              <a:t> </a:t>
            </a:r>
            <a:r>
              <a:rPr sz="2000" dirty="0">
                <a:latin typeface="Arial" panose="020B0604020202020204"/>
                <a:cs typeface="Arial" panose="020B0604020202020204"/>
              </a:rPr>
              <a:t>]</a:t>
            </a:r>
            <a:r>
              <a:rPr sz="2000" spc="-5" dirty="0">
                <a:latin typeface="Arial" panose="020B0604020202020204"/>
                <a:cs typeface="Arial" panose="020B0604020202020204"/>
              </a:rPr>
              <a:t> </a:t>
            </a:r>
            <a:r>
              <a:rPr sz="2000" dirty="0">
                <a:latin typeface="Arial" panose="020B0604020202020204"/>
                <a:cs typeface="Arial" panose="020B0604020202020204"/>
              </a:rPr>
              <a:t>[</a:t>
            </a:r>
            <a:r>
              <a:rPr sz="2000" spc="-5" dirty="0">
                <a:latin typeface="Arial" panose="020B0604020202020204"/>
                <a:cs typeface="Arial" panose="020B0604020202020204"/>
              </a:rPr>
              <a:t> </a:t>
            </a:r>
            <a:r>
              <a:rPr sz="2000" spc="-50" dirty="0">
                <a:latin typeface="Arial" panose="020B0604020202020204"/>
                <a:cs typeface="Arial" panose="020B0604020202020204"/>
              </a:rPr>
              <a:t>9</a:t>
            </a:r>
            <a:r>
              <a:rPr sz="2000" dirty="0">
                <a:latin typeface="Arial" panose="020B0604020202020204"/>
                <a:cs typeface="Arial" panose="020B0604020202020204"/>
              </a:rPr>
              <a:t>	</a:t>
            </a:r>
            <a:r>
              <a:rPr sz="2000" spc="-50" dirty="0">
                <a:latin typeface="Arial" panose="020B0604020202020204"/>
                <a:cs typeface="Arial" panose="020B0604020202020204"/>
              </a:rPr>
              <a:t>]</a:t>
            </a:r>
            <a:endParaRPr sz="2000">
              <a:latin typeface="Arial" panose="020B0604020202020204"/>
              <a:cs typeface="Arial" panose="020B0604020202020204"/>
            </a:endParaRPr>
          </a:p>
        </p:txBody>
      </p:sp>
      <p:sp>
        <p:nvSpPr>
          <p:cNvPr id="104" name="object 27"/>
          <p:cNvSpPr txBox="1"/>
          <p:nvPr/>
        </p:nvSpPr>
        <p:spPr>
          <a:xfrm>
            <a:off x="9353220" y="3939992"/>
            <a:ext cx="1016000" cy="574040"/>
          </a:xfrm>
          <a:prstGeom prst="rect">
            <a:avLst/>
          </a:prstGeom>
        </p:spPr>
        <p:txBody>
          <a:bodyPr vert="horz" wrap="square" lIns="0" tIns="12700" rIns="0" bIns="0" rtlCol="0">
            <a:spAutoFit/>
          </a:bodyPr>
          <a:lstStyle/>
          <a:p>
            <a:pPr marL="94615" marR="5080" indent="-82550">
              <a:lnSpc>
                <a:spcPct val="100000"/>
              </a:lnSpc>
              <a:spcBef>
                <a:spcPts val="100"/>
              </a:spcBef>
            </a:pPr>
            <a:r>
              <a:rPr sz="1800" spc="-10" dirty="0">
                <a:solidFill>
                  <a:srgbClr val="FF0000"/>
                </a:solidFill>
                <a:latin typeface="Arial" panose="020B0604020202020204"/>
                <a:cs typeface="Arial" panose="020B0604020202020204"/>
              </a:rPr>
              <a:t>Upstream gradient</a:t>
            </a:r>
            <a:endParaRPr sz="1800">
              <a:latin typeface="Arial" panose="020B0604020202020204"/>
              <a:cs typeface="Arial" panose="020B0604020202020204"/>
            </a:endParaRPr>
          </a:p>
        </p:txBody>
      </p:sp>
      <p:grpSp>
        <p:nvGrpSpPr>
          <p:cNvPr id="105" name="object 28"/>
          <p:cNvGrpSpPr/>
          <p:nvPr/>
        </p:nvGrpSpPr>
        <p:grpSpPr>
          <a:xfrm>
            <a:off x="7024699" y="2031155"/>
            <a:ext cx="666750" cy="41275"/>
            <a:chOff x="5716649" y="1287944"/>
            <a:chExt cx="666750" cy="41275"/>
          </a:xfrm>
        </p:grpSpPr>
        <p:sp>
          <p:nvSpPr>
            <p:cNvPr id="106" name="object 29"/>
            <p:cNvSpPr/>
            <p:nvPr/>
          </p:nvSpPr>
          <p:spPr>
            <a:xfrm>
              <a:off x="5716649" y="1308440"/>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p:txBody>
        </p:sp>
        <p:sp>
          <p:nvSpPr>
            <p:cNvPr id="107" name="object 30"/>
            <p:cNvSpPr/>
            <p:nvPr/>
          </p:nvSpPr>
          <p:spPr>
            <a:xfrm>
              <a:off x="6335099" y="129270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p:txBody>
        </p:sp>
        <p:sp>
          <p:nvSpPr>
            <p:cNvPr id="108" name="object 31"/>
            <p:cNvSpPr/>
            <p:nvPr/>
          </p:nvSpPr>
          <p:spPr>
            <a:xfrm>
              <a:off x="6335099" y="129270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p:txBody>
        </p:sp>
      </p:grpSp>
      <p:grpSp>
        <p:nvGrpSpPr>
          <p:cNvPr id="109" name="object 32"/>
          <p:cNvGrpSpPr/>
          <p:nvPr/>
        </p:nvGrpSpPr>
        <p:grpSpPr>
          <a:xfrm>
            <a:off x="7024699" y="2313440"/>
            <a:ext cx="666750" cy="41275"/>
            <a:chOff x="5716649" y="1570229"/>
            <a:chExt cx="666750" cy="41275"/>
          </a:xfrm>
        </p:grpSpPr>
        <p:sp>
          <p:nvSpPr>
            <p:cNvPr id="110" name="object 33"/>
            <p:cNvSpPr/>
            <p:nvPr/>
          </p:nvSpPr>
          <p:spPr>
            <a:xfrm>
              <a:off x="5716649" y="1590724"/>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p:txBody>
        </p:sp>
        <p:sp>
          <p:nvSpPr>
            <p:cNvPr id="111" name="object 34"/>
            <p:cNvSpPr/>
            <p:nvPr/>
          </p:nvSpPr>
          <p:spPr>
            <a:xfrm>
              <a:off x="6335099" y="1574992"/>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p:txBody>
        </p:sp>
        <p:sp>
          <p:nvSpPr>
            <p:cNvPr id="112" name="object 35"/>
            <p:cNvSpPr/>
            <p:nvPr/>
          </p:nvSpPr>
          <p:spPr>
            <a:xfrm>
              <a:off x="6335099" y="157499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p:txBody>
        </p:sp>
      </p:grpSp>
      <p:grpSp>
        <p:nvGrpSpPr>
          <p:cNvPr id="113" name="object 36"/>
          <p:cNvGrpSpPr/>
          <p:nvPr/>
        </p:nvGrpSpPr>
        <p:grpSpPr>
          <a:xfrm>
            <a:off x="7024699" y="2637457"/>
            <a:ext cx="666750" cy="41275"/>
            <a:chOff x="5716649" y="1894246"/>
            <a:chExt cx="666750" cy="41275"/>
          </a:xfrm>
        </p:grpSpPr>
        <p:sp>
          <p:nvSpPr>
            <p:cNvPr id="114" name="object 37"/>
            <p:cNvSpPr/>
            <p:nvPr/>
          </p:nvSpPr>
          <p:spPr>
            <a:xfrm>
              <a:off x="5716649" y="1914742"/>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p:txBody>
        </p:sp>
        <p:sp>
          <p:nvSpPr>
            <p:cNvPr id="115" name="object 38"/>
            <p:cNvSpPr/>
            <p:nvPr/>
          </p:nvSpPr>
          <p:spPr>
            <a:xfrm>
              <a:off x="6335099" y="1899009"/>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p:txBody>
        </p:sp>
        <p:sp>
          <p:nvSpPr>
            <p:cNvPr id="116" name="object 39"/>
            <p:cNvSpPr/>
            <p:nvPr/>
          </p:nvSpPr>
          <p:spPr>
            <a:xfrm>
              <a:off x="6335099" y="189900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p:txBody>
        </p:sp>
      </p:grpSp>
      <p:grpSp>
        <p:nvGrpSpPr>
          <p:cNvPr id="117" name="object 40"/>
          <p:cNvGrpSpPr/>
          <p:nvPr/>
        </p:nvGrpSpPr>
        <p:grpSpPr>
          <a:xfrm>
            <a:off x="7024699" y="2950882"/>
            <a:ext cx="666750" cy="41275"/>
            <a:chOff x="5716649" y="2207671"/>
            <a:chExt cx="666750" cy="41275"/>
          </a:xfrm>
        </p:grpSpPr>
        <p:sp>
          <p:nvSpPr>
            <p:cNvPr id="118" name="object 41"/>
            <p:cNvSpPr/>
            <p:nvPr/>
          </p:nvSpPr>
          <p:spPr>
            <a:xfrm>
              <a:off x="5716649" y="2228167"/>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p:txBody>
        </p:sp>
        <p:sp>
          <p:nvSpPr>
            <p:cNvPr id="119" name="object 42"/>
            <p:cNvSpPr/>
            <p:nvPr/>
          </p:nvSpPr>
          <p:spPr>
            <a:xfrm>
              <a:off x="6335099" y="2212434"/>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p:txBody>
        </p:sp>
        <p:sp>
          <p:nvSpPr>
            <p:cNvPr id="120" name="object 43"/>
            <p:cNvSpPr/>
            <p:nvPr/>
          </p:nvSpPr>
          <p:spPr>
            <a:xfrm>
              <a:off x="6335099" y="221243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p:txBody>
        </p:sp>
      </p:grpSp>
      <p:grpSp>
        <p:nvGrpSpPr>
          <p:cNvPr id="121" name="object 44"/>
          <p:cNvGrpSpPr/>
          <p:nvPr/>
        </p:nvGrpSpPr>
        <p:grpSpPr>
          <a:xfrm>
            <a:off x="8481662" y="3783755"/>
            <a:ext cx="666750" cy="41275"/>
            <a:chOff x="7173612" y="3040544"/>
            <a:chExt cx="666750" cy="41275"/>
          </a:xfrm>
        </p:grpSpPr>
        <p:sp>
          <p:nvSpPr>
            <p:cNvPr id="122" name="object 45"/>
            <p:cNvSpPr/>
            <p:nvPr/>
          </p:nvSpPr>
          <p:spPr>
            <a:xfrm>
              <a:off x="7221600" y="3061040"/>
              <a:ext cx="618490" cy="0"/>
            </a:xfrm>
            <a:custGeom>
              <a:avLst/>
              <a:gdLst/>
              <a:ahLst/>
              <a:cxnLst/>
              <a:rect l="l" t="t" r="r" b="b"/>
              <a:pathLst>
                <a:path w="618490">
                  <a:moveTo>
                    <a:pt x="0" y="0"/>
                  </a:moveTo>
                  <a:lnTo>
                    <a:pt x="618449" y="0"/>
                  </a:lnTo>
                </a:path>
              </a:pathLst>
            </a:custGeom>
            <a:ln w="9524">
              <a:solidFill>
                <a:srgbClr val="FF0000"/>
              </a:solidFill>
            </a:ln>
          </p:spPr>
          <p:txBody>
            <a:bodyPr wrap="square" lIns="0" tIns="0" rIns="0" bIns="0" rtlCol="0"/>
            <a:lstStyle/>
            <a:p/>
          </p:txBody>
        </p:sp>
        <p:sp>
          <p:nvSpPr>
            <p:cNvPr id="123" name="object 46"/>
            <p:cNvSpPr/>
            <p:nvPr/>
          </p:nvSpPr>
          <p:spPr>
            <a:xfrm>
              <a:off x="7178375" y="3045307"/>
              <a:ext cx="43815" cy="31750"/>
            </a:xfrm>
            <a:custGeom>
              <a:avLst/>
              <a:gdLst/>
              <a:ahLst/>
              <a:cxnLst/>
              <a:rect l="l" t="t" r="r" b="b"/>
              <a:pathLst>
                <a:path w="43815" h="31750">
                  <a:moveTo>
                    <a:pt x="43224" y="31465"/>
                  </a:moveTo>
                  <a:lnTo>
                    <a:pt x="0" y="15732"/>
                  </a:lnTo>
                  <a:lnTo>
                    <a:pt x="43224" y="0"/>
                  </a:lnTo>
                  <a:lnTo>
                    <a:pt x="43224" y="31465"/>
                  </a:lnTo>
                  <a:close/>
                </a:path>
              </a:pathLst>
            </a:custGeom>
            <a:solidFill>
              <a:srgbClr val="FF0000"/>
            </a:solidFill>
          </p:spPr>
          <p:txBody>
            <a:bodyPr wrap="square" lIns="0" tIns="0" rIns="0" bIns="0" rtlCol="0"/>
            <a:lstStyle/>
            <a:p/>
          </p:txBody>
        </p:sp>
        <p:sp>
          <p:nvSpPr>
            <p:cNvPr id="124" name="object 47"/>
            <p:cNvSpPr/>
            <p:nvPr/>
          </p:nvSpPr>
          <p:spPr>
            <a:xfrm>
              <a:off x="7178375" y="3045307"/>
              <a:ext cx="43815" cy="31750"/>
            </a:xfrm>
            <a:custGeom>
              <a:avLst/>
              <a:gdLst/>
              <a:ahLst/>
              <a:cxnLst/>
              <a:rect l="l" t="t" r="r" b="b"/>
              <a:pathLst>
                <a:path w="43815" h="31750">
                  <a:moveTo>
                    <a:pt x="43224" y="0"/>
                  </a:moveTo>
                  <a:lnTo>
                    <a:pt x="0" y="15732"/>
                  </a:lnTo>
                  <a:lnTo>
                    <a:pt x="43224" y="31465"/>
                  </a:lnTo>
                  <a:lnTo>
                    <a:pt x="43224" y="0"/>
                  </a:lnTo>
                  <a:close/>
                </a:path>
              </a:pathLst>
            </a:custGeom>
            <a:ln w="9524">
              <a:solidFill>
                <a:srgbClr val="FF0000"/>
              </a:solidFill>
            </a:ln>
          </p:spPr>
          <p:txBody>
            <a:bodyPr wrap="square" lIns="0" tIns="0" rIns="0" bIns="0" rtlCol="0"/>
            <a:lstStyle/>
            <a:p/>
          </p:txBody>
        </p:sp>
      </p:grpSp>
      <p:grpSp>
        <p:nvGrpSpPr>
          <p:cNvPr id="125" name="object 48"/>
          <p:cNvGrpSpPr/>
          <p:nvPr/>
        </p:nvGrpSpPr>
        <p:grpSpPr>
          <a:xfrm>
            <a:off x="8481662" y="4066040"/>
            <a:ext cx="666750" cy="41275"/>
            <a:chOff x="7173612" y="3322829"/>
            <a:chExt cx="666750" cy="41275"/>
          </a:xfrm>
        </p:grpSpPr>
        <p:sp>
          <p:nvSpPr>
            <p:cNvPr id="126" name="object 49"/>
            <p:cNvSpPr/>
            <p:nvPr/>
          </p:nvSpPr>
          <p:spPr>
            <a:xfrm>
              <a:off x="7221600" y="3343324"/>
              <a:ext cx="618490" cy="0"/>
            </a:xfrm>
            <a:custGeom>
              <a:avLst/>
              <a:gdLst/>
              <a:ahLst/>
              <a:cxnLst/>
              <a:rect l="l" t="t" r="r" b="b"/>
              <a:pathLst>
                <a:path w="618490">
                  <a:moveTo>
                    <a:pt x="0" y="0"/>
                  </a:moveTo>
                  <a:lnTo>
                    <a:pt x="618449" y="0"/>
                  </a:lnTo>
                </a:path>
              </a:pathLst>
            </a:custGeom>
            <a:ln w="9524">
              <a:solidFill>
                <a:srgbClr val="FF0000"/>
              </a:solidFill>
            </a:ln>
          </p:spPr>
          <p:txBody>
            <a:bodyPr wrap="square" lIns="0" tIns="0" rIns="0" bIns="0" rtlCol="0"/>
            <a:lstStyle/>
            <a:p/>
          </p:txBody>
        </p:sp>
        <p:sp>
          <p:nvSpPr>
            <p:cNvPr id="127" name="object 50"/>
            <p:cNvSpPr/>
            <p:nvPr/>
          </p:nvSpPr>
          <p:spPr>
            <a:xfrm>
              <a:off x="7178375" y="3327592"/>
              <a:ext cx="43815" cy="31750"/>
            </a:xfrm>
            <a:custGeom>
              <a:avLst/>
              <a:gdLst/>
              <a:ahLst/>
              <a:cxnLst/>
              <a:rect l="l" t="t" r="r" b="b"/>
              <a:pathLst>
                <a:path w="43815" h="31750">
                  <a:moveTo>
                    <a:pt x="43224" y="31465"/>
                  </a:moveTo>
                  <a:lnTo>
                    <a:pt x="0" y="15732"/>
                  </a:lnTo>
                  <a:lnTo>
                    <a:pt x="43224" y="0"/>
                  </a:lnTo>
                  <a:lnTo>
                    <a:pt x="43224" y="31465"/>
                  </a:lnTo>
                  <a:close/>
                </a:path>
              </a:pathLst>
            </a:custGeom>
            <a:solidFill>
              <a:srgbClr val="FF0000"/>
            </a:solidFill>
          </p:spPr>
          <p:txBody>
            <a:bodyPr wrap="square" lIns="0" tIns="0" rIns="0" bIns="0" rtlCol="0"/>
            <a:lstStyle/>
            <a:p/>
          </p:txBody>
        </p:sp>
        <p:sp>
          <p:nvSpPr>
            <p:cNvPr id="128" name="object 51"/>
            <p:cNvSpPr/>
            <p:nvPr/>
          </p:nvSpPr>
          <p:spPr>
            <a:xfrm>
              <a:off x="7178375" y="3327592"/>
              <a:ext cx="43815" cy="31750"/>
            </a:xfrm>
            <a:custGeom>
              <a:avLst/>
              <a:gdLst/>
              <a:ahLst/>
              <a:cxnLst/>
              <a:rect l="l" t="t" r="r" b="b"/>
              <a:pathLst>
                <a:path w="43815" h="31750">
                  <a:moveTo>
                    <a:pt x="43224" y="0"/>
                  </a:moveTo>
                  <a:lnTo>
                    <a:pt x="0" y="15732"/>
                  </a:lnTo>
                  <a:lnTo>
                    <a:pt x="43224" y="31465"/>
                  </a:lnTo>
                  <a:lnTo>
                    <a:pt x="43224" y="0"/>
                  </a:lnTo>
                  <a:close/>
                </a:path>
              </a:pathLst>
            </a:custGeom>
            <a:ln w="9524">
              <a:solidFill>
                <a:srgbClr val="FF0000"/>
              </a:solidFill>
            </a:ln>
          </p:spPr>
          <p:txBody>
            <a:bodyPr wrap="square" lIns="0" tIns="0" rIns="0" bIns="0" rtlCol="0"/>
            <a:lstStyle/>
            <a:p/>
          </p:txBody>
        </p:sp>
      </p:grpSp>
      <p:grpSp>
        <p:nvGrpSpPr>
          <p:cNvPr id="129" name="object 52"/>
          <p:cNvGrpSpPr/>
          <p:nvPr/>
        </p:nvGrpSpPr>
        <p:grpSpPr>
          <a:xfrm>
            <a:off x="8481662" y="4390058"/>
            <a:ext cx="666750" cy="41275"/>
            <a:chOff x="7173612" y="3646847"/>
            <a:chExt cx="666750" cy="41275"/>
          </a:xfrm>
        </p:grpSpPr>
        <p:sp>
          <p:nvSpPr>
            <p:cNvPr id="130" name="object 53"/>
            <p:cNvSpPr/>
            <p:nvPr/>
          </p:nvSpPr>
          <p:spPr>
            <a:xfrm>
              <a:off x="7221600" y="3667342"/>
              <a:ext cx="618490" cy="0"/>
            </a:xfrm>
            <a:custGeom>
              <a:avLst/>
              <a:gdLst/>
              <a:ahLst/>
              <a:cxnLst/>
              <a:rect l="l" t="t" r="r" b="b"/>
              <a:pathLst>
                <a:path w="618490">
                  <a:moveTo>
                    <a:pt x="0" y="0"/>
                  </a:moveTo>
                  <a:lnTo>
                    <a:pt x="618449" y="0"/>
                  </a:lnTo>
                </a:path>
              </a:pathLst>
            </a:custGeom>
            <a:ln w="9524">
              <a:solidFill>
                <a:srgbClr val="FF0000"/>
              </a:solidFill>
            </a:ln>
          </p:spPr>
          <p:txBody>
            <a:bodyPr wrap="square" lIns="0" tIns="0" rIns="0" bIns="0" rtlCol="0"/>
            <a:lstStyle/>
            <a:p/>
          </p:txBody>
        </p:sp>
        <p:sp>
          <p:nvSpPr>
            <p:cNvPr id="131" name="object 54"/>
            <p:cNvSpPr/>
            <p:nvPr/>
          </p:nvSpPr>
          <p:spPr>
            <a:xfrm>
              <a:off x="7178375" y="3651609"/>
              <a:ext cx="43815" cy="31750"/>
            </a:xfrm>
            <a:custGeom>
              <a:avLst/>
              <a:gdLst/>
              <a:ahLst/>
              <a:cxnLst/>
              <a:rect l="l" t="t" r="r" b="b"/>
              <a:pathLst>
                <a:path w="43815" h="31750">
                  <a:moveTo>
                    <a:pt x="43224" y="31465"/>
                  </a:moveTo>
                  <a:lnTo>
                    <a:pt x="0" y="15732"/>
                  </a:lnTo>
                  <a:lnTo>
                    <a:pt x="43224" y="0"/>
                  </a:lnTo>
                  <a:lnTo>
                    <a:pt x="43224" y="31465"/>
                  </a:lnTo>
                  <a:close/>
                </a:path>
              </a:pathLst>
            </a:custGeom>
            <a:solidFill>
              <a:srgbClr val="FF0000"/>
            </a:solidFill>
          </p:spPr>
          <p:txBody>
            <a:bodyPr wrap="square" lIns="0" tIns="0" rIns="0" bIns="0" rtlCol="0"/>
            <a:lstStyle/>
            <a:p/>
          </p:txBody>
        </p:sp>
        <p:sp>
          <p:nvSpPr>
            <p:cNvPr id="132" name="object 55"/>
            <p:cNvSpPr/>
            <p:nvPr/>
          </p:nvSpPr>
          <p:spPr>
            <a:xfrm>
              <a:off x="7178375" y="3651609"/>
              <a:ext cx="43815" cy="31750"/>
            </a:xfrm>
            <a:custGeom>
              <a:avLst/>
              <a:gdLst/>
              <a:ahLst/>
              <a:cxnLst/>
              <a:rect l="l" t="t" r="r" b="b"/>
              <a:pathLst>
                <a:path w="43815" h="31750">
                  <a:moveTo>
                    <a:pt x="43224" y="0"/>
                  </a:moveTo>
                  <a:lnTo>
                    <a:pt x="0" y="15732"/>
                  </a:lnTo>
                  <a:lnTo>
                    <a:pt x="43224" y="31465"/>
                  </a:lnTo>
                  <a:lnTo>
                    <a:pt x="43224" y="0"/>
                  </a:lnTo>
                  <a:close/>
                </a:path>
              </a:pathLst>
            </a:custGeom>
            <a:ln w="9524">
              <a:solidFill>
                <a:srgbClr val="FF0000"/>
              </a:solidFill>
            </a:ln>
          </p:spPr>
          <p:txBody>
            <a:bodyPr wrap="square" lIns="0" tIns="0" rIns="0" bIns="0" rtlCol="0"/>
            <a:lstStyle/>
            <a:p/>
          </p:txBody>
        </p:sp>
      </p:grpSp>
      <p:grpSp>
        <p:nvGrpSpPr>
          <p:cNvPr id="133" name="object 56"/>
          <p:cNvGrpSpPr/>
          <p:nvPr/>
        </p:nvGrpSpPr>
        <p:grpSpPr>
          <a:xfrm>
            <a:off x="8481662" y="4703482"/>
            <a:ext cx="666750" cy="41275"/>
            <a:chOff x="7173612" y="3960271"/>
            <a:chExt cx="666750" cy="41275"/>
          </a:xfrm>
        </p:grpSpPr>
        <p:sp>
          <p:nvSpPr>
            <p:cNvPr id="134" name="object 57"/>
            <p:cNvSpPr/>
            <p:nvPr/>
          </p:nvSpPr>
          <p:spPr>
            <a:xfrm>
              <a:off x="7221600" y="3980767"/>
              <a:ext cx="618490" cy="0"/>
            </a:xfrm>
            <a:custGeom>
              <a:avLst/>
              <a:gdLst/>
              <a:ahLst/>
              <a:cxnLst/>
              <a:rect l="l" t="t" r="r" b="b"/>
              <a:pathLst>
                <a:path w="618490">
                  <a:moveTo>
                    <a:pt x="0" y="0"/>
                  </a:moveTo>
                  <a:lnTo>
                    <a:pt x="618449" y="0"/>
                  </a:lnTo>
                </a:path>
              </a:pathLst>
            </a:custGeom>
            <a:ln w="9524">
              <a:solidFill>
                <a:srgbClr val="FF0000"/>
              </a:solidFill>
            </a:ln>
          </p:spPr>
          <p:txBody>
            <a:bodyPr wrap="square" lIns="0" tIns="0" rIns="0" bIns="0" rtlCol="0"/>
            <a:lstStyle/>
            <a:p/>
          </p:txBody>
        </p:sp>
        <p:sp>
          <p:nvSpPr>
            <p:cNvPr id="135" name="object 58"/>
            <p:cNvSpPr/>
            <p:nvPr/>
          </p:nvSpPr>
          <p:spPr>
            <a:xfrm>
              <a:off x="7178375" y="3965034"/>
              <a:ext cx="43815" cy="31750"/>
            </a:xfrm>
            <a:custGeom>
              <a:avLst/>
              <a:gdLst/>
              <a:ahLst/>
              <a:cxnLst/>
              <a:rect l="l" t="t" r="r" b="b"/>
              <a:pathLst>
                <a:path w="43815" h="31750">
                  <a:moveTo>
                    <a:pt x="43224" y="31465"/>
                  </a:moveTo>
                  <a:lnTo>
                    <a:pt x="0" y="15732"/>
                  </a:lnTo>
                  <a:lnTo>
                    <a:pt x="43224" y="0"/>
                  </a:lnTo>
                  <a:lnTo>
                    <a:pt x="43224" y="31465"/>
                  </a:lnTo>
                  <a:close/>
                </a:path>
              </a:pathLst>
            </a:custGeom>
            <a:solidFill>
              <a:srgbClr val="FF0000"/>
            </a:solidFill>
          </p:spPr>
          <p:txBody>
            <a:bodyPr wrap="square" lIns="0" tIns="0" rIns="0" bIns="0" rtlCol="0"/>
            <a:lstStyle/>
            <a:p/>
          </p:txBody>
        </p:sp>
        <p:sp>
          <p:nvSpPr>
            <p:cNvPr id="136" name="object 59"/>
            <p:cNvSpPr/>
            <p:nvPr/>
          </p:nvSpPr>
          <p:spPr>
            <a:xfrm>
              <a:off x="7178375" y="3965034"/>
              <a:ext cx="43815" cy="31750"/>
            </a:xfrm>
            <a:custGeom>
              <a:avLst/>
              <a:gdLst/>
              <a:ahLst/>
              <a:cxnLst/>
              <a:rect l="l" t="t" r="r" b="b"/>
              <a:pathLst>
                <a:path w="43815" h="31750">
                  <a:moveTo>
                    <a:pt x="43224" y="0"/>
                  </a:moveTo>
                  <a:lnTo>
                    <a:pt x="0" y="15732"/>
                  </a:lnTo>
                  <a:lnTo>
                    <a:pt x="43224" y="31465"/>
                  </a:lnTo>
                  <a:lnTo>
                    <a:pt x="43224" y="0"/>
                  </a:lnTo>
                  <a:close/>
                </a:path>
              </a:pathLst>
            </a:custGeom>
            <a:ln w="9524">
              <a:solidFill>
                <a:srgbClr val="FF0000"/>
              </a:solidFill>
            </a:ln>
          </p:spPr>
          <p:txBody>
            <a:bodyPr wrap="square" lIns="0" tIns="0" rIns="0" bIns="0" rtlCol="0"/>
            <a:lstStyle/>
            <a:p/>
          </p:txBody>
        </p:sp>
      </p:grpSp>
      <p:grpSp>
        <p:nvGrpSpPr>
          <p:cNvPr id="137" name="object 60"/>
          <p:cNvGrpSpPr/>
          <p:nvPr/>
        </p:nvGrpSpPr>
        <p:grpSpPr>
          <a:xfrm>
            <a:off x="7033862" y="3783755"/>
            <a:ext cx="666750" cy="41275"/>
            <a:chOff x="5725812" y="3040544"/>
            <a:chExt cx="666750" cy="41275"/>
          </a:xfrm>
        </p:grpSpPr>
        <p:sp>
          <p:nvSpPr>
            <p:cNvPr id="138" name="object 61"/>
            <p:cNvSpPr/>
            <p:nvPr/>
          </p:nvSpPr>
          <p:spPr>
            <a:xfrm>
              <a:off x="5773800" y="3061040"/>
              <a:ext cx="618490" cy="0"/>
            </a:xfrm>
            <a:custGeom>
              <a:avLst/>
              <a:gdLst/>
              <a:ahLst/>
              <a:cxnLst/>
              <a:rect l="l" t="t" r="r" b="b"/>
              <a:pathLst>
                <a:path w="618489">
                  <a:moveTo>
                    <a:pt x="0" y="0"/>
                  </a:moveTo>
                  <a:lnTo>
                    <a:pt x="618449" y="0"/>
                  </a:lnTo>
                </a:path>
              </a:pathLst>
            </a:custGeom>
            <a:ln w="9524">
              <a:solidFill>
                <a:srgbClr val="FF0000"/>
              </a:solidFill>
            </a:ln>
          </p:spPr>
          <p:txBody>
            <a:bodyPr wrap="square" lIns="0" tIns="0" rIns="0" bIns="0" rtlCol="0"/>
            <a:lstStyle/>
            <a:p/>
          </p:txBody>
        </p:sp>
        <p:sp>
          <p:nvSpPr>
            <p:cNvPr id="139" name="object 62"/>
            <p:cNvSpPr/>
            <p:nvPr/>
          </p:nvSpPr>
          <p:spPr>
            <a:xfrm>
              <a:off x="5730574" y="3045307"/>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p:txBody>
        </p:sp>
        <p:sp>
          <p:nvSpPr>
            <p:cNvPr id="140" name="object 63"/>
            <p:cNvSpPr/>
            <p:nvPr/>
          </p:nvSpPr>
          <p:spPr>
            <a:xfrm>
              <a:off x="5730574" y="3045307"/>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p:txBody>
        </p:sp>
      </p:grpSp>
      <p:grpSp>
        <p:nvGrpSpPr>
          <p:cNvPr id="141" name="object 64"/>
          <p:cNvGrpSpPr/>
          <p:nvPr/>
        </p:nvGrpSpPr>
        <p:grpSpPr>
          <a:xfrm>
            <a:off x="7033862" y="4066040"/>
            <a:ext cx="666750" cy="41275"/>
            <a:chOff x="5725812" y="3322829"/>
            <a:chExt cx="666750" cy="41275"/>
          </a:xfrm>
        </p:grpSpPr>
        <p:sp>
          <p:nvSpPr>
            <p:cNvPr id="142" name="object 65"/>
            <p:cNvSpPr/>
            <p:nvPr/>
          </p:nvSpPr>
          <p:spPr>
            <a:xfrm>
              <a:off x="5773800" y="3343324"/>
              <a:ext cx="618490" cy="0"/>
            </a:xfrm>
            <a:custGeom>
              <a:avLst/>
              <a:gdLst/>
              <a:ahLst/>
              <a:cxnLst/>
              <a:rect l="l" t="t" r="r" b="b"/>
              <a:pathLst>
                <a:path w="618489">
                  <a:moveTo>
                    <a:pt x="0" y="0"/>
                  </a:moveTo>
                  <a:lnTo>
                    <a:pt x="618449" y="0"/>
                  </a:lnTo>
                </a:path>
              </a:pathLst>
            </a:custGeom>
            <a:ln w="9524">
              <a:solidFill>
                <a:srgbClr val="FF0000"/>
              </a:solidFill>
            </a:ln>
          </p:spPr>
          <p:txBody>
            <a:bodyPr wrap="square" lIns="0" tIns="0" rIns="0" bIns="0" rtlCol="0"/>
            <a:lstStyle/>
            <a:p/>
          </p:txBody>
        </p:sp>
        <p:sp>
          <p:nvSpPr>
            <p:cNvPr id="143" name="object 66"/>
            <p:cNvSpPr/>
            <p:nvPr/>
          </p:nvSpPr>
          <p:spPr>
            <a:xfrm>
              <a:off x="5730574" y="3327592"/>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p:txBody>
        </p:sp>
        <p:sp>
          <p:nvSpPr>
            <p:cNvPr id="144" name="object 67"/>
            <p:cNvSpPr/>
            <p:nvPr/>
          </p:nvSpPr>
          <p:spPr>
            <a:xfrm>
              <a:off x="5730574" y="3327592"/>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p:txBody>
        </p:sp>
      </p:grpSp>
      <p:grpSp>
        <p:nvGrpSpPr>
          <p:cNvPr id="145" name="object 68"/>
          <p:cNvGrpSpPr/>
          <p:nvPr/>
        </p:nvGrpSpPr>
        <p:grpSpPr>
          <a:xfrm>
            <a:off x="7033862" y="4390058"/>
            <a:ext cx="666750" cy="41275"/>
            <a:chOff x="5725812" y="3646847"/>
            <a:chExt cx="666750" cy="41275"/>
          </a:xfrm>
        </p:grpSpPr>
        <p:sp>
          <p:nvSpPr>
            <p:cNvPr id="146" name="object 69"/>
            <p:cNvSpPr/>
            <p:nvPr/>
          </p:nvSpPr>
          <p:spPr>
            <a:xfrm>
              <a:off x="5773800" y="3667342"/>
              <a:ext cx="618490" cy="0"/>
            </a:xfrm>
            <a:custGeom>
              <a:avLst/>
              <a:gdLst/>
              <a:ahLst/>
              <a:cxnLst/>
              <a:rect l="l" t="t" r="r" b="b"/>
              <a:pathLst>
                <a:path w="618489">
                  <a:moveTo>
                    <a:pt x="0" y="0"/>
                  </a:moveTo>
                  <a:lnTo>
                    <a:pt x="618449" y="0"/>
                  </a:lnTo>
                </a:path>
              </a:pathLst>
            </a:custGeom>
            <a:ln w="9524">
              <a:solidFill>
                <a:srgbClr val="FF0000"/>
              </a:solidFill>
            </a:ln>
          </p:spPr>
          <p:txBody>
            <a:bodyPr wrap="square" lIns="0" tIns="0" rIns="0" bIns="0" rtlCol="0"/>
            <a:lstStyle/>
            <a:p/>
          </p:txBody>
        </p:sp>
        <p:sp>
          <p:nvSpPr>
            <p:cNvPr id="147" name="object 70"/>
            <p:cNvSpPr/>
            <p:nvPr/>
          </p:nvSpPr>
          <p:spPr>
            <a:xfrm>
              <a:off x="5730574" y="3651609"/>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p:txBody>
        </p:sp>
        <p:sp>
          <p:nvSpPr>
            <p:cNvPr id="148" name="object 71"/>
            <p:cNvSpPr/>
            <p:nvPr/>
          </p:nvSpPr>
          <p:spPr>
            <a:xfrm>
              <a:off x="5730574" y="3651609"/>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p:txBody>
        </p:sp>
      </p:grpSp>
      <p:grpSp>
        <p:nvGrpSpPr>
          <p:cNvPr id="149" name="object 72"/>
          <p:cNvGrpSpPr/>
          <p:nvPr/>
        </p:nvGrpSpPr>
        <p:grpSpPr>
          <a:xfrm>
            <a:off x="7033862" y="4703482"/>
            <a:ext cx="666750" cy="41275"/>
            <a:chOff x="5725812" y="3960271"/>
            <a:chExt cx="666750" cy="41275"/>
          </a:xfrm>
        </p:grpSpPr>
        <p:sp>
          <p:nvSpPr>
            <p:cNvPr id="150" name="object 73"/>
            <p:cNvSpPr/>
            <p:nvPr/>
          </p:nvSpPr>
          <p:spPr>
            <a:xfrm>
              <a:off x="5773800" y="3980767"/>
              <a:ext cx="618490" cy="0"/>
            </a:xfrm>
            <a:custGeom>
              <a:avLst/>
              <a:gdLst/>
              <a:ahLst/>
              <a:cxnLst/>
              <a:rect l="l" t="t" r="r" b="b"/>
              <a:pathLst>
                <a:path w="618489">
                  <a:moveTo>
                    <a:pt x="0" y="0"/>
                  </a:moveTo>
                  <a:lnTo>
                    <a:pt x="618449" y="0"/>
                  </a:lnTo>
                </a:path>
              </a:pathLst>
            </a:custGeom>
            <a:ln w="9524">
              <a:solidFill>
                <a:srgbClr val="FF0000"/>
              </a:solidFill>
            </a:ln>
          </p:spPr>
          <p:txBody>
            <a:bodyPr wrap="square" lIns="0" tIns="0" rIns="0" bIns="0" rtlCol="0"/>
            <a:lstStyle/>
            <a:p/>
          </p:txBody>
        </p:sp>
        <p:sp>
          <p:nvSpPr>
            <p:cNvPr id="151" name="object 74"/>
            <p:cNvSpPr/>
            <p:nvPr/>
          </p:nvSpPr>
          <p:spPr>
            <a:xfrm>
              <a:off x="5730574" y="3965034"/>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p:txBody>
        </p:sp>
        <p:sp>
          <p:nvSpPr>
            <p:cNvPr id="152" name="object 75"/>
            <p:cNvSpPr/>
            <p:nvPr/>
          </p:nvSpPr>
          <p:spPr>
            <a:xfrm>
              <a:off x="5730574" y="3965034"/>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p:txBody>
        </p:sp>
      </p:grpSp>
      <p:grpSp>
        <p:nvGrpSpPr>
          <p:cNvPr id="153" name="object 76"/>
          <p:cNvGrpSpPr/>
          <p:nvPr/>
        </p:nvGrpSpPr>
        <p:grpSpPr>
          <a:xfrm>
            <a:off x="4214462" y="3783755"/>
            <a:ext cx="666750" cy="41275"/>
            <a:chOff x="2906412" y="3040544"/>
            <a:chExt cx="666750" cy="41275"/>
          </a:xfrm>
        </p:grpSpPr>
        <p:sp>
          <p:nvSpPr>
            <p:cNvPr id="154" name="object 77"/>
            <p:cNvSpPr/>
            <p:nvPr/>
          </p:nvSpPr>
          <p:spPr>
            <a:xfrm>
              <a:off x="2954400" y="3061040"/>
              <a:ext cx="618490" cy="0"/>
            </a:xfrm>
            <a:custGeom>
              <a:avLst/>
              <a:gdLst/>
              <a:ahLst/>
              <a:cxnLst/>
              <a:rect l="l" t="t" r="r" b="b"/>
              <a:pathLst>
                <a:path w="618489">
                  <a:moveTo>
                    <a:pt x="0" y="0"/>
                  </a:moveTo>
                  <a:lnTo>
                    <a:pt x="618449" y="0"/>
                  </a:lnTo>
                </a:path>
              </a:pathLst>
            </a:custGeom>
            <a:ln w="9524">
              <a:solidFill>
                <a:srgbClr val="FF0000"/>
              </a:solidFill>
            </a:ln>
          </p:spPr>
          <p:txBody>
            <a:bodyPr wrap="square" lIns="0" tIns="0" rIns="0" bIns="0" rtlCol="0"/>
            <a:lstStyle/>
            <a:p/>
          </p:txBody>
        </p:sp>
        <p:sp>
          <p:nvSpPr>
            <p:cNvPr id="155" name="object 78"/>
            <p:cNvSpPr/>
            <p:nvPr/>
          </p:nvSpPr>
          <p:spPr>
            <a:xfrm>
              <a:off x="2911174" y="3045307"/>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p:txBody>
        </p:sp>
        <p:sp>
          <p:nvSpPr>
            <p:cNvPr id="156" name="object 79"/>
            <p:cNvSpPr/>
            <p:nvPr/>
          </p:nvSpPr>
          <p:spPr>
            <a:xfrm>
              <a:off x="2911174" y="3045307"/>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p:txBody>
        </p:sp>
      </p:grpSp>
      <p:grpSp>
        <p:nvGrpSpPr>
          <p:cNvPr id="157" name="object 80"/>
          <p:cNvGrpSpPr/>
          <p:nvPr/>
        </p:nvGrpSpPr>
        <p:grpSpPr>
          <a:xfrm>
            <a:off x="4214462" y="4066040"/>
            <a:ext cx="666750" cy="41275"/>
            <a:chOff x="2906412" y="3322829"/>
            <a:chExt cx="666750" cy="41275"/>
          </a:xfrm>
        </p:grpSpPr>
        <p:sp>
          <p:nvSpPr>
            <p:cNvPr id="158" name="object 81"/>
            <p:cNvSpPr/>
            <p:nvPr/>
          </p:nvSpPr>
          <p:spPr>
            <a:xfrm>
              <a:off x="2954400" y="3343324"/>
              <a:ext cx="618490" cy="0"/>
            </a:xfrm>
            <a:custGeom>
              <a:avLst/>
              <a:gdLst/>
              <a:ahLst/>
              <a:cxnLst/>
              <a:rect l="l" t="t" r="r" b="b"/>
              <a:pathLst>
                <a:path w="618489">
                  <a:moveTo>
                    <a:pt x="0" y="0"/>
                  </a:moveTo>
                  <a:lnTo>
                    <a:pt x="618449" y="0"/>
                  </a:lnTo>
                </a:path>
              </a:pathLst>
            </a:custGeom>
            <a:ln w="9524">
              <a:solidFill>
                <a:srgbClr val="FF0000"/>
              </a:solidFill>
            </a:ln>
          </p:spPr>
          <p:txBody>
            <a:bodyPr wrap="square" lIns="0" tIns="0" rIns="0" bIns="0" rtlCol="0"/>
            <a:lstStyle/>
            <a:p/>
          </p:txBody>
        </p:sp>
        <p:sp>
          <p:nvSpPr>
            <p:cNvPr id="159" name="object 82"/>
            <p:cNvSpPr/>
            <p:nvPr/>
          </p:nvSpPr>
          <p:spPr>
            <a:xfrm>
              <a:off x="2911174" y="3327592"/>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p:txBody>
        </p:sp>
        <p:sp>
          <p:nvSpPr>
            <p:cNvPr id="160" name="object 83"/>
            <p:cNvSpPr/>
            <p:nvPr/>
          </p:nvSpPr>
          <p:spPr>
            <a:xfrm>
              <a:off x="2911174" y="3327592"/>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p:txBody>
        </p:sp>
      </p:grpSp>
      <p:grpSp>
        <p:nvGrpSpPr>
          <p:cNvPr id="161" name="object 84"/>
          <p:cNvGrpSpPr/>
          <p:nvPr/>
        </p:nvGrpSpPr>
        <p:grpSpPr>
          <a:xfrm>
            <a:off x="4214462" y="4390058"/>
            <a:ext cx="666750" cy="41275"/>
            <a:chOff x="2906412" y="3646847"/>
            <a:chExt cx="666750" cy="41275"/>
          </a:xfrm>
        </p:grpSpPr>
        <p:sp>
          <p:nvSpPr>
            <p:cNvPr id="162" name="object 85"/>
            <p:cNvSpPr/>
            <p:nvPr/>
          </p:nvSpPr>
          <p:spPr>
            <a:xfrm>
              <a:off x="2954400" y="3667342"/>
              <a:ext cx="618490" cy="0"/>
            </a:xfrm>
            <a:custGeom>
              <a:avLst/>
              <a:gdLst/>
              <a:ahLst/>
              <a:cxnLst/>
              <a:rect l="l" t="t" r="r" b="b"/>
              <a:pathLst>
                <a:path w="618489">
                  <a:moveTo>
                    <a:pt x="0" y="0"/>
                  </a:moveTo>
                  <a:lnTo>
                    <a:pt x="618449" y="0"/>
                  </a:lnTo>
                </a:path>
              </a:pathLst>
            </a:custGeom>
            <a:ln w="9524">
              <a:solidFill>
                <a:srgbClr val="FF0000"/>
              </a:solidFill>
            </a:ln>
          </p:spPr>
          <p:txBody>
            <a:bodyPr wrap="square" lIns="0" tIns="0" rIns="0" bIns="0" rtlCol="0"/>
            <a:lstStyle/>
            <a:p/>
          </p:txBody>
        </p:sp>
        <p:sp>
          <p:nvSpPr>
            <p:cNvPr id="163" name="object 86"/>
            <p:cNvSpPr/>
            <p:nvPr/>
          </p:nvSpPr>
          <p:spPr>
            <a:xfrm>
              <a:off x="2911174" y="3651609"/>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p:txBody>
        </p:sp>
        <p:sp>
          <p:nvSpPr>
            <p:cNvPr id="164" name="object 87"/>
            <p:cNvSpPr/>
            <p:nvPr/>
          </p:nvSpPr>
          <p:spPr>
            <a:xfrm>
              <a:off x="2911174" y="3651609"/>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p:txBody>
        </p:sp>
      </p:grpSp>
      <p:grpSp>
        <p:nvGrpSpPr>
          <p:cNvPr id="165" name="object 88"/>
          <p:cNvGrpSpPr/>
          <p:nvPr/>
        </p:nvGrpSpPr>
        <p:grpSpPr>
          <a:xfrm>
            <a:off x="4214462" y="4703482"/>
            <a:ext cx="666750" cy="41275"/>
            <a:chOff x="2906412" y="3960271"/>
            <a:chExt cx="666750" cy="41275"/>
          </a:xfrm>
        </p:grpSpPr>
        <p:sp>
          <p:nvSpPr>
            <p:cNvPr id="166" name="object 89"/>
            <p:cNvSpPr/>
            <p:nvPr/>
          </p:nvSpPr>
          <p:spPr>
            <a:xfrm>
              <a:off x="2954400" y="3980767"/>
              <a:ext cx="618490" cy="0"/>
            </a:xfrm>
            <a:custGeom>
              <a:avLst/>
              <a:gdLst/>
              <a:ahLst/>
              <a:cxnLst/>
              <a:rect l="l" t="t" r="r" b="b"/>
              <a:pathLst>
                <a:path w="618489">
                  <a:moveTo>
                    <a:pt x="0" y="0"/>
                  </a:moveTo>
                  <a:lnTo>
                    <a:pt x="618449" y="0"/>
                  </a:lnTo>
                </a:path>
              </a:pathLst>
            </a:custGeom>
            <a:ln w="9524">
              <a:solidFill>
                <a:srgbClr val="FF0000"/>
              </a:solidFill>
            </a:ln>
          </p:spPr>
          <p:txBody>
            <a:bodyPr wrap="square" lIns="0" tIns="0" rIns="0" bIns="0" rtlCol="0"/>
            <a:lstStyle/>
            <a:p/>
          </p:txBody>
        </p:sp>
        <p:sp>
          <p:nvSpPr>
            <p:cNvPr id="167" name="object 90"/>
            <p:cNvSpPr/>
            <p:nvPr/>
          </p:nvSpPr>
          <p:spPr>
            <a:xfrm>
              <a:off x="2911174" y="3965034"/>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p:txBody>
        </p:sp>
        <p:sp>
          <p:nvSpPr>
            <p:cNvPr id="168" name="object 91"/>
            <p:cNvSpPr/>
            <p:nvPr/>
          </p:nvSpPr>
          <p:spPr>
            <a:xfrm>
              <a:off x="2911174" y="3965034"/>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p:txBody>
        </p:sp>
      </p:grpSp>
      <p:sp>
        <p:nvSpPr>
          <p:cNvPr id="169" name="object 92"/>
          <p:cNvSpPr txBox="1"/>
          <p:nvPr/>
        </p:nvSpPr>
        <p:spPr>
          <a:xfrm>
            <a:off x="1447800" y="2399849"/>
            <a:ext cx="1586230" cy="1518920"/>
          </a:xfrm>
          <a:prstGeom prst="rect">
            <a:avLst/>
          </a:prstGeom>
        </p:spPr>
        <p:txBody>
          <a:bodyPr vert="horz" wrap="square" lIns="0" tIns="12700" rIns="0" bIns="0" rtlCol="0">
            <a:spAutoFit/>
          </a:bodyPr>
          <a:lstStyle/>
          <a:p>
            <a:pPr marL="12700" marR="5080">
              <a:lnSpc>
                <a:spcPct val="100000"/>
              </a:lnSpc>
              <a:spcBef>
                <a:spcPts val="100"/>
              </a:spcBef>
            </a:pPr>
            <a:r>
              <a:rPr sz="1400" dirty="0">
                <a:solidFill>
                  <a:srgbClr val="0000FF"/>
                </a:solidFill>
                <a:latin typeface="Arial" panose="020B0604020202020204"/>
                <a:cs typeface="Arial" panose="020B0604020202020204"/>
              </a:rPr>
              <a:t>Jacobian</a:t>
            </a:r>
            <a:r>
              <a:rPr sz="1400" spc="-10" dirty="0">
                <a:solidFill>
                  <a:srgbClr val="0000FF"/>
                </a:solidFill>
                <a:latin typeface="Arial" panose="020B0604020202020204"/>
                <a:cs typeface="Arial" panose="020B0604020202020204"/>
              </a:rPr>
              <a:t> </a:t>
            </a:r>
            <a:r>
              <a:rPr sz="1400" dirty="0">
                <a:solidFill>
                  <a:srgbClr val="0000FF"/>
                </a:solidFill>
                <a:latin typeface="Arial" panose="020B0604020202020204"/>
                <a:cs typeface="Arial" panose="020B0604020202020204"/>
              </a:rPr>
              <a:t>is</a:t>
            </a:r>
            <a:r>
              <a:rPr sz="1400" spc="-5" dirty="0">
                <a:solidFill>
                  <a:srgbClr val="0000FF"/>
                </a:solidFill>
                <a:latin typeface="Arial" panose="020B0604020202020204"/>
                <a:cs typeface="Arial" panose="020B0604020202020204"/>
              </a:rPr>
              <a:t> </a:t>
            </a:r>
            <a:r>
              <a:rPr sz="1400" b="1" spc="-10" dirty="0">
                <a:solidFill>
                  <a:srgbClr val="0000FF"/>
                </a:solidFill>
                <a:latin typeface="Arial" panose="020B0604020202020204"/>
                <a:cs typeface="Arial" panose="020B0604020202020204"/>
              </a:rPr>
              <a:t>sparse</a:t>
            </a:r>
            <a:r>
              <a:rPr sz="1400" spc="-10" dirty="0">
                <a:solidFill>
                  <a:srgbClr val="0000FF"/>
                </a:solidFill>
                <a:latin typeface="Arial" panose="020B0604020202020204"/>
                <a:cs typeface="Arial" panose="020B0604020202020204"/>
              </a:rPr>
              <a:t>: off-</a:t>
            </a:r>
            <a:r>
              <a:rPr sz="1400" dirty="0">
                <a:solidFill>
                  <a:srgbClr val="0000FF"/>
                </a:solidFill>
                <a:latin typeface="Arial" panose="020B0604020202020204"/>
                <a:cs typeface="Arial" panose="020B0604020202020204"/>
              </a:rPr>
              <a:t>diagonal</a:t>
            </a:r>
            <a:r>
              <a:rPr sz="1400" spc="-5" dirty="0">
                <a:solidFill>
                  <a:srgbClr val="0000FF"/>
                </a:solidFill>
                <a:latin typeface="Arial" panose="020B0604020202020204"/>
                <a:cs typeface="Arial" panose="020B0604020202020204"/>
              </a:rPr>
              <a:t> </a:t>
            </a:r>
            <a:r>
              <a:rPr sz="1400" spc="-10" dirty="0">
                <a:solidFill>
                  <a:srgbClr val="0000FF"/>
                </a:solidFill>
                <a:latin typeface="Arial" panose="020B0604020202020204"/>
                <a:cs typeface="Arial" panose="020B0604020202020204"/>
              </a:rPr>
              <a:t>entries </a:t>
            </a:r>
            <a:r>
              <a:rPr sz="1400" dirty="0">
                <a:solidFill>
                  <a:srgbClr val="0000FF"/>
                </a:solidFill>
                <a:latin typeface="Arial" panose="020B0604020202020204"/>
                <a:cs typeface="Arial" panose="020B0604020202020204"/>
              </a:rPr>
              <a:t>always</a:t>
            </a:r>
            <a:r>
              <a:rPr sz="1400" spc="-20" dirty="0">
                <a:solidFill>
                  <a:srgbClr val="0000FF"/>
                </a:solidFill>
                <a:latin typeface="Arial" panose="020B0604020202020204"/>
                <a:cs typeface="Arial" panose="020B0604020202020204"/>
              </a:rPr>
              <a:t> </a:t>
            </a:r>
            <a:r>
              <a:rPr sz="1400" dirty="0">
                <a:solidFill>
                  <a:srgbClr val="0000FF"/>
                </a:solidFill>
                <a:latin typeface="Arial" panose="020B0604020202020204"/>
                <a:cs typeface="Arial" panose="020B0604020202020204"/>
              </a:rPr>
              <a:t>zero!</a:t>
            </a:r>
            <a:r>
              <a:rPr sz="1400" spc="-15" dirty="0">
                <a:solidFill>
                  <a:srgbClr val="0000FF"/>
                </a:solidFill>
                <a:latin typeface="Arial" panose="020B0604020202020204"/>
                <a:cs typeface="Arial" panose="020B0604020202020204"/>
              </a:rPr>
              <a:t> </a:t>
            </a:r>
            <a:r>
              <a:rPr sz="1400" spc="-10" dirty="0">
                <a:solidFill>
                  <a:srgbClr val="0000FF"/>
                </a:solidFill>
                <a:latin typeface="Arial" panose="020B0604020202020204"/>
                <a:cs typeface="Arial" panose="020B0604020202020204"/>
              </a:rPr>
              <a:t>Never </a:t>
            </a:r>
            <a:r>
              <a:rPr sz="1400" b="1" dirty="0">
                <a:solidFill>
                  <a:srgbClr val="0000FF"/>
                </a:solidFill>
                <a:latin typeface="Arial" panose="020B0604020202020204"/>
                <a:cs typeface="Arial" panose="020B0604020202020204"/>
              </a:rPr>
              <a:t>explicitly</a:t>
            </a:r>
            <a:r>
              <a:rPr sz="1400" b="1" spc="-50" dirty="0">
                <a:solidFill>
                  <a:srgbClr val="0000FF"/>
                </a:solidFill>
                <a:latin typeface="Arial" panose="020B0604020202020204"/>
                <a:cs typeface="Arial" panose="020B0604020202020204"/>
              </a:rPr>
              <a:t> </a:t>
            </a:r>
            <a:r>
              <a:rPr sz="1400" spc="-20" dirty="0">
                <a:solidFill>
                  <a:srgbClr val="0000FF"/>
                </a:solidFill>
                <a:latin typeface="Arial" panose="020B0604020202020204"/>
                <a:cs typeface="Arial" panose="020B0604020202020204"/>
              </a:rPr>
              <a:t>form </a:t>
            </a:r>
            <a:r>
              <a:rPr sz="1400" dirty="0">
                <a:solidFill>
                  <a:srgbClr val="0000FF"/>
                </a:solidFill>
                <a:latin typeface="Arial" panose="020B0604020202020204"/>
                <a:cs typeface="Arial" panose="020B0604020202020204"/>
              </a:rPr>
              <a:t>Jacobian</a:t>
            </a:r>
            <a:r>
              <a:rPr sz="1400" spc="-5" dirty="0">
                <a:solidFill>
                  <a:srgbClr val="0000FF"/>
                </a:solidFill>
                <a:latin typeface="Arial" panose="020B0604020202020204"/>
                <a:cs typeface="Arial" panose="020B0604020202020204"/>
              </a:rPr>
              <a:t> </a:t>
            </a:r>
            <a:r>
              <a:rPr sz="1400" dirty="0">
                <a:solidFill>
                  <a:srgbClr val="0000FF"/>
                </a:solidFill>
                <a:latin typeface="Arial" panose="020B0604020202020204"/>
                <a:cs typeface="Arial" panose="020B0604020202020204"/>
              </a:rPr>
              <a:t>--</a:t>
            </a:r>
            <a:r>
              <a:rPr sz="1400" spc="-5" dirty="0">
                <a:solidFill>
                  <a:srgbClr val="0000FF"/>
                </a:solidFill>
                <a:latin typeface="Arial" panose="020B0604020202020204"/>
                <a:cs typeface="Arial" panose="020B0604020202020204"/>
              </a:rPr>
              <a:t> </a:t>
            </a:r>
            <a:r>
              <a:rPr sz="1400" spc="-10" dirty="0">
                <a:solidFill>
                  <a:srgbClr val="0000FF"/>
                </a:solidFill>
                <a:latin typeface="Arial" panose="020B0604020202020204"/>
                <a:cs typeface="Arial" panose="020B0604020202020204"/>
              </a:rPr>
              <a:t>instead </a:t>
            </a:r>
            <a:r>
              <a:rPr sz="1400" dirty="0">
                <a:solidFill>
                  <a:srgbClr val="0000FF"/>
                </a:solidFill>
                <a:latin typeface="Arial" panose="020B0604020202020204"/>
                <a:cs typeface="Arial" panose="020B0604020202020204"/>
              </a:rPr>
              <a:t>use</a:t>
            </a:r>
            <a:r>
              <a:rPr sz="1400" spc="-15" dirty="0">
                <a:solidFill>
                  <a:srgbClr val="0000FF"/>
                </a:solidFill>
                <a:latin typeface="Arial" panose="020B0604020202020204"/>
                <a:cs typeface="Arial" panose="020B0604020202020204"/>
              </a:rPr>
              <a:t> </a:t>
            </a:r>
            <a:r>
              <a:rPr sz="1400" b="1" spc="-10" dirty="0">
                <a:solidFill>
                  <a:srgbClr val="0000FF"/>
                </a:solidFill>
                <a:latin typeface="Arial" panose="020B0604020202020204"/>
                <a:cs typeface="Arial" panose="020B0604020202020204"/>
              </a:rPr>
              <a:t>implicit </a:t>
            </a:r>
            <a:r>
              <a:rPr sz="1400" spc="-10" dirty="0">
                <a:solidFill>
                  <a:srgbClr val="0000FF"/>
                </a:solidFill>
                <a:latin typeface="Arial" panose="020B0604020202020204"/>
                <a:cs typeface="Arial" panose="020B0604020202020204"/>
              </a:rPr>
              <a:t>multiplication</a:t>
            </a:r>
            <a:endParaRPr sz="1400">
              <a:latin typeface="Arial" panose="020B0604020202020204"/>
              <a:cs typeface="Arial" panose="020B0604020202020204"/>
            </a:endParaRPr>
          </a:p>
        </p:txBody>
      </p:sp>
      <p:sp>
        <p:nvSpPr>
          <p:cNvPr id="170" name="object 93"/>
          <p:cNvSpPr txBox="1"/>
          <p:nvPr/>
        </p:nvSpPr>
        <p:spPr>
          <a:xfrm>
            <a:off x="3152417" y="3329426"/>
            <a:ext cx="1112520" cy="1549400"/>
          </a:xfrm>
          <a:prstGeom prst="rect">
            <a:avLst/>
          </a:prstGeom>
        </p:spPr>
        <p:txBody>
          <a:bodyPr vert="horz" wrap="square" lIns="0" tIns="12700" rIns="0" bIns="0" rtlCol="0">
            <a:spAutoFit/>
          </a:bodyPr>
          <a:lstStyle/>
          <a:p>
            <a:pPr marL="12065" marR="5080" algn="ctr">
              <a:lnSpc>
                <a:spcPct val="100000"/>
              </a:lnSpc>
              <a:spcBef>
                <a:spcPts val="100"/>
              </a:spcBef>
            </a:pPr>
            <a:r>
              <a:rPr sz="2000" dirty="0">
                <a:latin typeface="Arial" panose="020B0604020202020204"/>
                <a:cs typeface="Arial" panose="020B0604020202020204"/>
              </a:rPr>
              <a:t>4D</a:t>
            </a:r>
            <a:r>
              <a:rPr sz="2000" spc="-10" dirty="0">
                <a:latin typeface="Arial" panose="020B0604020202020204"/>
                <a:cs typeface="Arial" panose="020B0604020202020204"/>
              </a:rPr>
              <a:t> dL/dx: </a:t>
            </a:r>
            <a:r>
              <a:rPr sz="2000" dirty="0">
                <a:solidFill>
                  <a:srgbClr val="FF0000"/>
                </a:solidFill>
                <a:latin typeface="Arial" panose="020B0604020202020204"/>
                <a:cs typeface="Arial" panose="020B0604020202020204"/>
              </a:rPr>
              <a:t>[</a:t>
            </a:r>
            <a:r>
              <a:rPr sz="2000" spc="-5"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4</a:t>
            </a:r>
            <a:r>
              <a:rPr sz="2000" spc="-5"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a:t>
            </a:r>
            <a:endParaRPr sz="2000">
              <a:latin typeface="Arial" panose="020B0604020202020204"/>
              <a:cs typeface="Arial" panose="020B0604020202020204"/>
            </a:endParaRPr>
          </a:p>
          <a:p>
            <a:pPr algn="ctr">
              <a:lnSpc>
                <a:spcPct val="100000"/>
              </a:lnSpc>
            </a:pPr>
            <a:r>
              <a:rPr sz="2000" dirty="0">
                <a:solidFill>
                  <a:srgbClr val="FF0000"/>
                </a:solidFill>
                <a:latin typeface="Arial" panose="020B0604020202020204"/>
                <a:cs typeface="Arial" panose="020B0604020202020204"/>
              </a:rPr>
              <a:t>[</a:t>
            </a:r>
            <a:r>
              <a:rPr sz="2000" spc="-5"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0</a:t>
            </a:r>
            <a:r>
              <a:rPr sz="2000" spc="-5"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a:t>
            </a:r>
            <a:endParaRPr sz="2000">
              <a:latin typeface="Arial" panose="020B0604020202020204"/>
              <a:cs typeface="Arial" panose="020B0604020202020204"/>
            </a:endParaRPr>
          </a:p>
          <a:p>
            <a:pPr algn="ctr">
              <a:lnSpc>
                <a:spcPct val="100000"/>
              </a:lnSpc>
            </a:pPr>
            <a:r>
              <a:rPr sz="2000" dirty="0">
                <a:solidFill>
                  <a:srgbClr val="FF0000"/>
                </a:solidFill>
                <a:latin typeface="Arial" panose="020B0604020202020204"/>
                <a:cs typeface="Arial" panose="020B0604020202020204"/>
              </a:rPr>
              <a:t>[</a:t>
            </a:r>
            <a:r>
              <a:rPr sz="2000" spc="-5"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5</a:t>
            </a:r>
            <a:r>
              <a:rPr sz="2000" spc="-5"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a:t>
            </a:r>
            <a:endParaRPr sz="2000">
              <a:latin typeface="Arial" panose="020B0604020202020204"/>
              <a:cs typeface="Arial" panose="020B0604020202020204"/>
            </a:endParaRPr>
          </a:p>
          <a:p>
            <a:pPr algn="ctr">
              <a:lnSpc>
                <a:spcPct val="100000"/>
              </a:lnSpc>
            </a:pPr>
            <a:r>
              <a:rPr sz="2000" dirty="0">
                <a:solidFill>
                  <a:srgbClr val="FF0000"/>
                </a:solidFill>
                <a:latin typeface="Arial" panose="020B0604020202020204"/>
                <a:cs typeface="Arial" panose="020B0604020202020204"/>
              </a:rPr>
              <a:t>[</a:t>
            </a:r>
            <a:r>
              <a:rPr sz="2000" spc="-5"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0</a:t>
            </a:r>
            <a:r>
              <a:rPr sz="2000" spc="-5"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a:t>
            </a:r>
            <a:endParaRPr sz="2000">
              <a:latin typeface="Arial" panose="020B0604020202020204"/>
              <a:cs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P spid="170"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t>
            </a:r>
            <a:r>
              <a:rPr lang="en-US" spc="-30" dirty="0"/>
              <a:t> </a:t>
            </a:r>
            <a:r>
              <a:rPr lang="en-US" dirty="0"/>
              <a:t>with</a:t>
            </a:r>
            <a:r>
              <a:rPr lang="en-US" spc="-30" dirty="0"/>
              <a:t> </a:t>
            </a:r>
            <a:r>
              <a:rPr lang="en-US" spc="-10" dirty="0"/>
              <a:t>Vectors</a:t>
            </a:r>
            <a:endParaRPr lang="en-US" dirty="0"/>
          </a:p>
        </p:txBody>
      </p:sp>
      <p:sp>
        <p:nvSpPr>
          <p:cNvPr id="3" name="object 2"/>
          <p:cNvSpPr txBox="1"/>
          <p:nvPr/>
        </p:nvSpPr>
        <p:spPr>
          <a:xfrm>
            <a:off x="4880774" y="1928936"/>
            <a:ext cx="2040889" cy="1268730"/>
          </a:xfrm>
          <a:prstGeom prst="rect">
            <a:avLst/>
          </a:prstGeom>
          <a:solidFill>
            <a:srgbClr val="F3F3F3"/>
          </a:solidFill>
          <a:ln w="9524">
            <a:solidFill>
              <a:srgbClr val="595959"/>
            </a:solidFill>
          </a:ln>
        </p:spPr>
        <p:txBody>
          <a:bodyPr vert="horz" wrap="square" lIns="0" tIns="2540" rIns="0" bIns="0" rtlCol="0">
            <a:spAutoFit/>
          </a:bodyPr>
          <a:lstStyle/>
          <a:p>
            <a:pPr>
              <a:lnSpc>
                <a:spcPct val="100000"/>
              </a:lnSpc>
              <a:spcBef>
                <a:spcPts val="20"/>
              </a:spcBef>
            </a:pPr>
            <a:endParaRPr sz="1950">
              <a:latin typeface="Times New Roman" panose="02020603050405020304"/>
              <a:cs typeface="Times New Roman" panose="02020603050405020304"/>
            </a:endParaRPr>
          </a:p>
          <a:p>
            <a:pPr marL="116205">
              <a:lnSpc>
                <a:spcPct val="100000"/>
              </a:lnSpc>
              <a:spcBef>
                <a:spcPts val="5"/>
              </a:spcBef>
            </a:pPr>
            <a:r>
              <a:rPr sz="2200" dirty="0">
                <a:latin typeface="Arial" panose="020B0604020202020204"/>
                <a:cs typeface="Arial" panose="020B0604020202020204"/>
              </a:rPr>
              <a:t>f(x)</a:t>
            </a:r>
            <a:r>
              <a:rPr sz="2200" spc="-10" dirty="0">
                <a:latin typeface="Arial" panose="020B0604020202020204"/>
                <a:cs typeface="Arial" panose="020B0604020202020204"/>
              </a:rPr>
              <a:t> </a:t>
            </a:r>
            <a:r>
              <a:rPr sz="2200" dirty="0">
                <a:latin typeface="Arial" panose="020B0604020202020204"/>
                <a:cs typeface="Arial" panose="020B0604020202020204"/>
              </a:rPr>
              <a:t>=</a:t>
            </a:r>
            <a:r>
              <a:rPr sz="2200" spc="-5" dirty="0">
                <a:latin typeface="Arial" panose="020B0604020202020204"/>
                <a:cs typeface="Arial" panose="020B0604020202020204"/>
              </a:rPr>
              <a:t> </a:t>
            </a:r>
            <a:r>
              <a:rPr sz="2200" spc="-10" dirty="0">
                <a:latin typeface="Arial" panose="020B0604020202020204"/>
                <a:cs typeface="Arial" panose="020B0604020202020204"/>
              </a:rPr>
              <a:t>max(0,x)</a:t>
            </a:r>
            <a:endParaRPr sz="2200">
              <a:latin typeface="Arial" panose="020B0604020202020204"/>
              <a:cs typeface="Arial" panose="020B0604020202020204"/>
            </a:endParaRPr>
          </a:p>
          <a:p>
            <a:pPr marL="150495">
              <a:lnSpc>
                <a:spcPct val="100000"/>
              </a:lnSpc>
            </a:pPr>
            <a:r>
              <a:rPr sz="2200" i="1" spc="-10" dirty="0">
                <a:latin typeface="Arial" panose="020B0604020202020204"/>
                <a:cs typeface="Arial" panose="020B0604020202020204"/>
              </a:rPr>
              <a:t>(elementwise)</a:t>
            </a:r>
            <a:endParaRPr sz="2200">
              <a:latin typeface="Arial" panose="020B0604020202020204"/>
              <a:cs typeface="Arial" panose="020B0604020202020204"/>
            </a:endParaRPr>
          </a:p>
        </p:txBody>
      </p:sp>
      <p:grpSp>
        <p:nvGrpSpPr>
          <p:cNvPr id="4" name="object 3"/>
          <p:cNvGrpSpPr/>
          <p:nvPr/>
        </p:nvGrpSpPr>
        <p:grpSpPr>
          <a:xfrm>
            <a:off x="4129099" y="2031155"/>
            <a:ext cx="666750" cy="41275"/>
            <a:chOff x="2821049" y="1287944"/>
            <a:chExt cx="666750" cy="41275"/>
          </a:xfrm>
        </p:grpSpPr>
        <p:sp>
          <p:nvSpPr>
            <p:cNvPr id="5" name="object 4"/>
            <p:cNvSpPr/>
            <p:nvPr/>
          </p:nvSpPr>
          <p:spPr>
            <a:xfrm>
              <a:off x="2821049" y="1308440"/>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p:txBody>
        </p:sp>
        <p:sp>
          <p:nvSpPr>
            <p:cNvPr id="6" name="object 5"/>
            <p:cNvSpPr/>
            <p:nvPr/>
          </p:nvSpPr>
          <p:spPr>
            <a:xfrm>
              <a:off x="3439499" y="129270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p:txBody>
        </p:sp>
        <p:sp>
          <p:nvSpPr>
            <p:cNvPr id="7" name="object 6"/>
            <p:cNvSpPr/>
            <p:nvPr/>
          </p:nvSpPr>
          <p:spPr>
            <a:xfrm>
              <a:off x="3439499" y="129270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p:txBody>
        </p:sp>
      </p:grpSp>
      <p:grpSp>
        <p:nvGrpSpPr>
          <p:cNvPr id="8" name="object 7"/>
          <p:cNvGrpSpPr/>
          <p:nvPr/>
        </p:nvGrpSpPr>
        <p:grpSpPr>
          <a:xfrm>
            <a:off x="4129099" y="2313440"/>
            <a:ext cx="666750" cy="41275"/>
            <a:chOff x="2821049" y="1570229"/>
            <a:chExt cx="666750" cy="41275"/>
          </a:xfrm>
        </p:grpSpPr>
        <p:sp>
          <p:nvSpPr>
            <p:cNvPr id="9" name="object 8"/>
            <p:cNvSpPr/>
            <p:nvPr/>
          </p:nvSpPr>
          <p:spPr>
            <a:xfrm>
              <a:off x="2821049" y="1590724"/>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p:txBody>
        </p:sp>
        <p:sp>
          <p:nvSpPr>
            <p:cNvPr id="10" name="object 9"/>
            <p:cNvSpPr/>
            <p:nvPr/>
          </p:nvSpPr>
          <p:spPr>
            <a:xfrm>
              <a:off x="3439499" y="1574992"/>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p:txBody>
        </p:sp>
        <p:sp>
          <p:nvSpPr>
            <p:cNvPr id="11" name="object 10"/>
            <p:cNvSpPr/>
            <p:nvPr/>
          </p:nvSpPr>
          <p:spPr>
            <a:xfrm>
              <a:off x="3439499" y="157499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p:txBody>
        </p:sp>
      </p:grpSp>
      <p:grpSp>
        <p:nvGrpSpPr>
          <p:cNvPr id="12" name="object 11"/>
          <p:cNvGrpSpPr/>
          <p:nvPr/>
        </p:nvGrpSpPr>
        <p:grpSpPr>
          <a:xfrm>
            <a:off x="4129099" y="2637457"/>
            <a:ext cx="666750" cy="41275"/>
            <a:chOff x="2821049" y="1894246"/>
            <a:chExt cx="666750" cy="41275"/>
          </a:xfrm>
        </p:grpSpPr>
        <p:sp>
          <p:nvSpPr>
            <p:cNvPr id="13" name="object 12"/>
            <p:cNvSpPr/>
            <p:nvPr/>
          </p:nvSpPr>
          <p:spPr>
            <a:xfrm>
              <a:off x="2821049" y="1914742"/>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p:txBody>
        </p:sp>
        <p:sp>
          <p:nvSpPr>
            <p:cNvPr id="14" name="object 13"/>
            <p:cNvSpPr/>
            <p:nvPr/>
          </p:nvSpPr>
          <p:spPr>
            <a:xfrm>
              <a:off x="3439499" y="1899009"/>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p:txBody>
        </p:sp>
        <p:sp>
          <p:nvSpPr>
            <p:cNvPr id="15" name="object 14"/>
            <p:cNvSpPr/>
            <p:nvPr/>
          </p:nvSpPr>
          <p:spPr>
            <a:xfrm>
              <a:off x="3439499" y="189900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p:txBody>
        </p:sp>
      </p:grpSp>
      <p:grpSp>
        <p:nvGrpSpPr>
          <p:cNvPr id="16" name="object 15"/>
          <p:cNvGrpSpPr/>
          <p:nvPr/>
        </p:nvGrpSpPr>
        <p:grpSpPr>
          <a:xfrm>
            <a:off x="4129099" y="2950882"/>
            <a:ext cx="666750" cy="41275"/>
            <a:chOff x="2821049" y="2207671"/>
            <a:chExt cx="666750" cy="41275"/>
          </a:xfrm>
        </p:grpSpPr>
        <p:sp>
          <p:nvSpPr>
            <p:cNvPr id="17" name="object 16"/>
            <p:cNvSpPr/>
            <p:nvPr/>
          </p:nvSpPr>
          <p:spPr>
            <a:xfrm>
              <a:off x="2821049" y="2228167"/>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p:txBody>
        </p:sp>
        <p:sp>
          <p:nvSpPr>
            <p:cNvPr id="18" name="object 17"/>
            <p:cNvSpPr/>
            <p:nvPr/>
          </p:nvSpPr>
          <p:spPr>
            <a:xfrm>
              <a:off x="3439499" y="2212434"/>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p:txBody>
        </p:sp>
        <p:sp>
          <p:nvSpPr>
            <p:cNvPr id="19" name="object 18"/>
            <p:cNvSpPr/>
            <p:nvPr/>
          </p:nvSpPr>
          <p:spPr>
            <a:xfrm>
              <a:off x="3439499" y="221243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p:txBody>
        </p:sp>
      </p:grpSp>
      <p:sp>
        <p:nvSpPr>
          <p:cNvPr id="20" name="object 19"/>
          <p:cNvSpPr txBox="1"/>
          <p:nvPr/>
        </p:nvSpPr>
        <p:spPr>
          <a:xfrm>
            <a:off x="3088942" y="1524000"/>
            <a:ext cx="1238885"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20204"/>
                <a:cs typeface="Arial" panose="020B0604020202020204"/>
              </a:rPr>
              <a:t>4D</a:t>
            </a:r>
            <a:r>
              <a:rPr sz="2000" spc="-20" dirty="0">
                <a:latin typeface="Arial" panose="020B0604020202020204"/>
                <a:cs typeface="Arial" panose="020B0604020202020204"/>
              </a:rPr>
              <a:t> </a:t>
            </a:r>
            <a:r>
              <a:rPr sz="2000" dirty="0">
                <a:latin typeface="Arial" panose="020B0604020202020204"/>
                <a:cs typeface="Arial" panose="020B0604020202020204"/>
              </a:rPr>
              <a:t>input</a:t>
            </a:r>
            <a:r>
              <a:rPr sz="2000" spc="-15" dirty="0">
                <a:latin typeface="Arial" panose="020B0604020202020204"/>
                <a:cs typeface="Arial" panose="020B0604020202020204"/>
              </a:rPr>
              <a:t> </a:t>
            </a:r>
            <a:r>
              <a:rPr sz="2000" spc="-25" dirty="0">
                <a:latin typeface="Arial" panose="020B0604020202020204"/>
                <a:cs typeface="Arial" panose="020B0604020202020204"/>
              </a:rPr>
              <a:t>x:</a:t>
            </a:r>
            <a:endParaRPr sz="2000">
              <a:latin typeface="Arial" panose="020B0604020202020204"/>
              <a:cs typeface="Arial" panose="020B0604020202020204"/>
            </a:endParaRPr>
          </a:p>
        </p:txBody>
      </p:sp>
      <p:sp>
        <p:nvSpPr>
          <p:cNvPr id="21" name="object 20"/>
          <p:cNvSpPr txBox="1"/>
          <p:nvPr/>
        </p:nvSpPr>
        <p:spPr>
          <a:xfrm>
            <a:off x="3406566" y="1828800"/>
            <a:ext cx="603250" cy="1244600"/>
          </a:xfrm>
          <a:prstGeom prst="rect">
            <a:avLst/>
          </a:prstGeom>
        </p:spPr>
        <p:txBody>
          <a:bodyPr vert="horz" wrap="square" lIns="0" tIns="12700" rIns="0" bIns="0" rtlCol="0">
            <a:spAutoFit/>
          </a:bodyPr>
          <a:lstStyle/>
          <a:p>
            <a:pPr marL="19685">
              <a:lnSpc>
                <a:spcPct val="100000"/>
              </a:lnSpc>
              <a:spcBef>
                <a:spcPts val="100"/>
              </a:spcBef>
              <a:tabLst>
                <a:tab pos="229870" algn="l"/>
                <a:tab pos="512445"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1</a:t>
            </a:r>
            <a:r>
              <a:rPr sz="2000" dirty="0">
                <a:solidFill>
                  <a:srgbClr val="6AA84F"/>
                </a:solidFill>
                <a:latin typeface="Arial" panose="020B0604020202020204"/>
                <a:cs typeface="Arial" panose="020B0604020202020204"/>
              </a:rPr>
              <a:t>	</a:t>
            </a:r>
            <a:r>
              <a:rPr sz="2000" spc="-6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a:p>
            <a:pPr marL="12700">
              <a:lnSpc>
                <a:spcPct val="100000"/>
              </a:lnSpc>
              <a:tabLst>
                <a:tab pos="519430" algn="l"/>
              </a:tabLst>
            </a:pPr>
            <a:r>
              <a:rPr sz="2000" dirty="0">
                <a:solidFill>
                  <a:srgbClr val="6AA84F"/>
                </a:solidFill>
                <a:latin typeface="Arial" panose="020B0604020202020204"/>
                <a:cs typeface="Arial" panose="020B0604020202020204"/>
              </a:rPr>
              <a:t>[</a:t>
            </a:r>
            <a:r>
              <a:rPr sz="2000" spc="-5" dirty="0">
                <a:solidFill>
                  <a:srgbClr val="6AA84F"/>
                </a:solidFill>
                <a:latin typeface="Arial" panose="020B0604020202020204"/>
                <a:cs typeface="Arial" panose="020B0604020202020204"/>
              </a:rPr>
              <a:t> </a:t>
            </a:r>
            <a:r>
              <a:rPr sz="2000" dirty="0">
                <a:solidFill>
                  <a:srgbClr val="6AA84F"/>
                </a:solidFill>
                <a:latin typeface="Arial" panose="020B0604020202020204"/>
                <a:cs typeface="Arial" panose="020B0604020202020204"/>
              </a:rPr>
              <a:t>-</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a:p>
            <a:pPr marL="19685">
              <a:lnSpc>
                <a:spcPct val="100000"/>
              </a:lnSpc>
              <a:tabLst>
                <a:tab pos="229870" algn="l"/>
                <a:tab pos="512445"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3</a:t>
            </a:r>
            <a:r>
              <a:rPr sz="2000" dirty="0">
                <a:solidFill>
                  <a:srgbClr val="6AA84F"/>
                </a:solidFill>
                <a:latin typeface="Arial" panose="020B0604020202020204"/>
                <a:cs typeface="Arial" panose="020B0604020202020204"/>
              </a:rPr>
              <a:t>	</a:t>
            </a:r>
            <a:r>
              <a:rPr sz="2000" spc="-6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a:p>
            <a:pPr marL="12700">
              <a:lnSpc>
                <a:spcPct val="100000"/>
              </a:lnSpc>
              <a:tabLst>
                <a:tab pos="223520"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-1</a:t>
            </a:r>
            <a:r>
              <a:rPr sz="2000" spc="-5"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p:txBody>
      </p:sp>
      <p:sp>
        <p:nvSpPr>
          <p:cNvPr id="23" name="object 22"/>
          <p:cNvSpPr txBox="1"/>
          <p:nvPr/>
        </p:nvSpPr>
        <p:spPr>
          <a:xfrm>
            <a:off x="7405072" y="1524000"/>
            <a:ext cx="139446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20204"/>
                <a:cs typeface="Arial" panose="020B0604020202020204"/>
              </a:rPr>
              <a:t>4D</a:t>
            </a:r>
            <a:r>
              <a:rPr sz="2000" spc="-20" dirty="0">
                <a:latin typeface="Arial" panose="020B0604020202020204"/>
                <a:cs typeface="Arial" panose="020B0604020202020204"/>
              </a:rPr>
              <a:t> </a:t>
            </a:r>
            <a:r>
              <a:rPr sz="2000" dirty="0">
                <a:latin typeface="Arial" panose="020B0604020202020204"/>
                <a:cs typeface="Arial" panose="020B0604020202020204"/>
              </a:rPr>
              <a:t>output</a:t>
            </a:r>
            <a:r>
              <a:rPr sz="2000" spc="-20" dirty="0">
                <a:latin typeface="Arial" panose="020B0604020202020204"/>
                <a:cs typeface="Arial" panose="020B0604020202020204"/>
              </a:rPr>
              <a:t> </a:t>
            </a:r>
            <a:r>
              <a:rPr sz="2000" spc="-25" dirty="0">
                <a:latin typeface="Arial" panose="020B0604020202020204"/>
                <a:cs typeface="Arial" panose="020B0604020202020204"/>
              </a:rPr>
              <a:t>z:</a:t>
            </a:r>
            <a:endParaRPr sz="2000">
              <a:latin typeface="Arial" panose="020B0604020202020204"/>
              <a:cs typeface="Arial" panose="020B0604020202020204"/>
            </a:endParaRPr>
          </a:p>
        </p:txBody>
      </p:sp>
      <p:sp>
        <p:nvSpPr>
          <p:cNvPr id="24" name="object 23"/>
          <p:cNvSpPr txBox="1"/>
          <p:nvPr/>
        </p:nvSpPr>
        <p:spPr>
          <a:xfrm>
            <a:off x="7807371" y="1828800"/>
            <a:ext cx="589280" cy="1244600"/>
          </a:xfrm>
          <a:prstGeom prst="rect">
            <a:avLst/>
          </a:prstGeom>
        </p:spPr>
        <p:txBody>
          <a:bodyPr vert="horz" wrap="square" lIns="0" tIns="12700" rIns="0" bIns="0" rtlCol="0">
            <a:spAutoFit/>
          </a:bodyPr>
          <a:lstStyle/>
          <a:p>
            <a:pPr marL="12700">
              <a:lnSpc>
                <a:spcPct val="100000"/>
              </a:lnSpc>
              <a:spcBef>
                <a:spcPts val="100"/>
              </a:spcBef>
              <a:tabLst>
                <a:tab pos="223520" algn="l"/>
                <a:tab pos="504825"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1</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a:p>
            <a:pPr marL="12700">
              <a:lnSpc>
                <a:spcPct val="100000"/>
              </a:lnSpc>
              <a:tabLst>
                <a:tab pos="223520" algn="l"/>
                <a:tab pos="504825"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0</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a:p>
            <a:pPr marL="12700">
              <a:lnSpc>
                <a:spcPct val="100000"/>
              </a:lnSpc>
              <a:tabLst>
                <a:tab pos="223520" algn="l"/>
                <a:tab pos="504825"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3</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a:p>
            <a:pPr marL="12700">
              <a:lnSpc>
                <a:spcPct val="100000"/>
              </a:lnSpc>
              <a:tabLst>
                <a:tab pos="223520" algn="l"/>
                <a:tab pos="504825"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0</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p:txBody>
      </p:sp>
      <p:sp>
        <p:nvSpPr>
          <p:cNvPr id="25" name="object 24"/>
          <p:cNvSpPr txBox="1"/>
          <p:nvPr/>
        </p:nvSpPr>
        <p:spPr>
          <a:xfrm>
            <a:off x="7546217" y="3329426"/>
            <a:ext cx="111252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20204"/>
                <a:cs typeface="Arial" panose="020B0604020202020204"/>
              </a:rPr>
              <a:t>4D</a:t>
            </a:r>
            <a:r>
              <a:rPr sz="2000" spc="-10" dirty="0">
                <a:latin typeface="Arial" panose="020B0604020202020204"/>
                <a:cs typeface="Arial" panose="020B0604020202020204"/>
              </a:rPr>
              <a:t> dL/dz:</a:t>
            </a:r>
            <a:endParaRPr sz="2000">
              <a:latin typeface="Arial" panose="020B0604020202020204"/>
              <a:cs typeface="Arial" panose="020B0604020202020204"/>
            </a:endParaRPr>
          </a:p>
        </p:txBody>
      </p:sp>
      <p:sp>
        <p:nvSpPr>
          <p:cNvPr id="26" name="object 25"/>
          <p:cNvSpPr txBox="1"/>
          <p:nvPr/>
        </p:nvSpPr>
        <p:spPr>
          <a:xfrm>
            <a:off x="7800366" y="3634226"/>
            <a:ext cx="603250" cy="1244600"/>
          </a:xfrm>
          <a:prstGeom prst="rect">
            <a:avLst/>
          </a:prstGeom>
        </p:spPr>
        <p:txBody>
          <a:bodyPr vert="horz" wrap="square" lIns="0" tIns="12700" rIns="0" bIns="0" rtlCol="0">
            <a:spAutoFit/>
          </a:bodyPr>
          <a:lstStyle/>
          <a:p>
            <a:pPr marL="19685">
              <a:lnSpc>
                <a:spcPct val="100000"/>
              </a:lnSpc>
              <a:spcBef>
                <a:spcPts val="100"/>
              </a:spcBef>
              <a:tabLst>
                <a:tab pos="229870" algn="l"/>
                <a:tab pos="512445" algn="l"/>
              </a:tabLst>
            </a:pPr>
            <a:r>
              <a:rPr sz="2000" spc="-50" dirty="0">
                <a:solidFill>
                  <a:srgbClr val="FF0000"/>
                </a:solidFill>
                <a:latin typeface="Arial" panose="020B0604020202020204"/>
                <a:cs typeface="Arial" panose="020B0604020202020204"/>
              </a:rPr>
              <a:t>[</a:t>
            </a:r>
            <a:r>
              <a:rPr sz="2000"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4</a:t>
            </a:r>
            <a:r>
              <a:rPr sz="2000" dirty="0">
                <a:solidFill>
                  <a:srgbClr val="FF0000"/>
                </a:solidFill>
                <a:latin typeface="Arial" panose="020B0604020202020204"/>
                <a:cs typeface="Arial" panose="020B0604020202020204"/>
              </a:rPr>
              <a:t>	</a:t>
            </a:r>
            <a:r>
              <a:rPr sz="2000" spc="-60" dirty="0">
                <a:solidFill>
                  <a:srgbClr val="FF0000"/>
                </a:solidFill>
                <a:latin typeface="Arial" panose="020B0604020202020204"/>
                <a:cs typeface="Arial" panose="020B0604020202020204"/>
              </a:rPr>
              <a:t>]</a:t>
            </a:r>
            <a:endParaRPr sz="2000">
              <a:latin typeface="Arial" panose="020B0604020202020204"/>
              <a:cs typeface="Arial" panose="020B0604020202020204"/>
            </a:endParaRPr>
          </a:p>
          <a:p>
            <a:pPr marL="12700">
              <a:lnSpc>
                <a:spcPct val="100000"/>
              </a:lnSpc>
              <a:tabLst>
                <a:tab pos="223520" algn="l"/>
              </a:tabLst>
            </a:pPr>
            <a:r>
              <a:rPr sz="2000" spc="-50" dirty="0">
                <a:solidFill>
                  <a:srgbClr val="FF0000"/>
                </a:solidFill>
                <a:latin typeface="Arial" panose="020B0604020202020204"/>
                <a:cs typeface="Arial" panose="020B0604020202020204"/>
              </a:rPr>
              <a:t>[</a:t>
            </a:r>
            <a:r>
              <a:rPr sz="2000" dirty="0">
                <a:solidFill>
                  <a:srgbClr val="FF0000"/>
                </a:solidFill>
                <a:latin typeface="Arial" panose="020B0604020202020204"/>
                <a:cs typeface="Arial" panose="020B0604020202020204"/>
              </a:rPr>
              <a:t>	-1</a:t>
            </a:r>
            <a:r>
              <a:rPr sz="2000" spc="-5"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a:t>
            </a:r>
            <a:endParaRPr sz="2000">
              <a:latin typeface="Arial" panose="020B0604020202020204"/>
              <a:cs typeface="Arial" panose="020B0604020202020204"/>
            </a:endParaRPr>
          </a:p>
          <a:p>
            <a:pPr marL="19685">
              <a:lnSpc>
                <a:spcPct val="100000"/>
              </a:lnSpc>
              <a:tabLst>
                <a:tab pos="229870" algn="l"/>
                <a:tab pos="512445" algn="l"/>
              </a:tabLst>
            </a:pPr>
            <a:r>
              <a:rPr sz="2000" spc="-50" dirty="0">
                <a:solidFill>
                  <a:srgbClr val="FF0000"/>
                </a:solidFill>
                <a:latin typeface="Arial" panose="020B0604020202020204"/>
                <a:cs typeface="Arial" panose="020B0604020202020204"/>
              </a:rPr>
              <a:t>[</a:t>
            </a:r>
            <a:r>
              <a:rPr sz="2000"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5</a:t>
            </a:r>
            <a:r>
              <a:rPr sz="2000" dirty="0">
                <a:solidFill>
                  <a:srgbClr val="FF0000"/>
                </a:solidFill>
                <a:latin typeface="Arial" panose="020B0604020202020204"/>
                <a:cs typeface="Arial" panose="020B0604020202020204"/>
              </a:rPr>
              <a:t>	</a:t>
            </a:r>
            <a:r>
              <a:rPr sz="2000" spc="-60" dirty="0">
                <a:solidFill>
                  <a:srgbClr val="FF0000"/>
                </a:solidFill>
                <a:latin typeface="Arial" panose="020B0604020202020204"/>
                <a:cs typeface="Arial" panose="020B0604020202020204"/>
              </a:rPr>
              <a:t>]</a:t>
            </a:r>
            <a:endParaRPr sz="2000">
              <a:latin typeface="Arial" panose="020B0604020202020204"/>
              <a:cs typeface="Arial" panose="020B0604020202020204"/>
            </a:endParaRPr>
          </a:p>
          <a:p>
            <a:pPr marL="19685">
              <a:lnSpc>
                <a:spcPct val="100000"/>
              </a:lnSpc>
              <a:tabLst>
                <a:tab pos="229870" algn="l"/>
                <a:tab pos="512445" algn="l"/>
              </a:tabLst>
            </a:pPr>
            <a:r>
              <a:rPr sz="2000" spc="-50" dirty="0">
                <a:solidFill>
                  <a:srgbClr val="FF0000"/>
                </a:solidFill>
                <a:latin typeface="Arial" panose="020B0604020202020204"/>
                <a:cs typeface="Arial" panose="020B0604020202020204"/>
              </a:rPr>
              <a:t>[</a:t>
            </a:r>
            <a:r>
              <a:rPr sz="2000"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9</a:t>
            </a:r>
            <a:r>
              <a:rPr sz="2000" dirty="0">
                <a:solidFill>
                  <a:srgbClr val="FF0000"/>
                </a:solidFill>
                <a:latin typeface="Arial" panose="020B0604020202020204"/>
                <a:cs typeface="Arial" panose="020B0604020202020204"/>
              </a:rPr>
              <a:t>	</a:t>
            </a:r>
            <a:r>
              <a:rPr sz="2000" spc="-60" dirty="0">
                <a:solidFill>
                  <a:srgbClr val="FF0000"/>
                </a:solidFill>
                <a:latin typeface="Arial" panose="020B0604020202020204"/>
                <a:cs typeface="Arial" panose="020B0604020202020204"/>
              </a:rPr>
              <a:t>]</a:t>
            </a:r>
            <a:endParaRPr sz="2000">
              <a:latin typeface="Arial" panose="020B0604020202020204"/>
              <a:cs typeface="Arial" panose="020B0604020202020204"/>
            </a:endParaRPr>
          </a:p>
        </p:txBody>
      </p:sp>
      <p:sp>
        <p:nvSpPr>
          <p:cNvPr id="27" name="object 26"/>
          <p:cNvSpPr txBox="1"/>
          <p:nvPr/>
        </p:nvSpPr>
        <p:spPr>
          <a:xfrm>
            <a:off x="5003900" y="3329426"/>
            <a:ext cx="160528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20204"/>
                <a:cs typeface="Arial" panose="020B0604020202020204"/>
              </a:rPr>
              <a:t>[dz/dx]</a:t>
            </a:r>
            <a:r>
              <a:rPr sz="2000" spc="-35" dirty="0">
                <a:latin typeface="Arial" panose="020B0604020202020204"/>
                <a:cs typeface="Arial" panose="020B0604020202020204"/>
              </a:rPr>
              <a:t> </a:t>
            </a:r>
            <a:r>
              <a:rPr sz="2000" spc="-10" dirty="0">
                <a:latin typeface="Arial" panose="020B0604020202020204"/>
                <a:cs typeface="Arial" panose="020B0604020202020204"/>
              </a:rPr>
              <a:t>[dL/dz]</a:t>
            </a:r>
            <a:endParaRPr sz="2000">
              <a:latin typeface="Arial" panose="020B0604020202020204"/>
              <a:cs typeface="Arial" panose="020B0604020202020204"/>
            </a:endParaRPr>
          </a:p>
        </p:txBody>
      </p:sp>
      <p:sp>
        <p:nvSpPr>
          <p:cNvPr id="28" name="object 27"/>
          <p:cNvSpPr txBox="1"/>
          <p:nvPr/>
        </p:nvSpPr>
        <p:spPr>
          <a:xfrm>
            <a:off x="3152417" y="3329426"/>
            <a:ext cx="1112520" cy="1549400"/>
          </a:xfrm>
          <a:prstGeom prst="rect">
            <a:avLst/>
          </a:prstGeom>
        </p:spPr>
        <p:txBody>
          <a:bodyPr vert="horz" wrap="square" lIns="0" tIns="12700" rIns="0" bIns="0" rtlCol="0">
            <a:spAutoFit/>
          </a:bodyPr>
          <a:lstStyle/>
          <a:p>
            <a:pPr marL="12065" marR="5080" algn="ctr">
              <a:lnSpc>
                <a:spcPct val="100000"/>
              </a:lnSpc>
              <a:spcBef>
                <a:spcPts val="100"/>
              </a:spcBef>
            </a:pPr>
            <a:r>
              <a:rPr sz="2000" dirty="0">
                <a:latin typeface="Arial" panose="020B0604020202020204"/>
                <a:cs typeface="Arial" panose="020B0604020202020204"/>
              </a:rPr>
              <a:t>4D</a:t>
            </a:r>
            <a:r>
              <a:rPr sz="2000" spc="-10" dirty="0">
                <a:latin typeface="Arial" panose="020B0604020202020204"/>
                <a:cs typeface="Arial" panose="020B0604020202020204"/>
              </a:rPr>
              <a:t> dL/dx: </a:t>
            </a:r>
            <a:r>
              <a:rPr sz="2000" dirty="0">
                <a:solidFill>
                  <a:srgbClr val="FF0000"/>
                </a:solidFill>
                <a:latin typeface="Arial" panose="020B0604020202020204"/>
                <a:cs typeface="Arial" panose="020B0604020202020204"/>
              </a:rPr>
              <a:t>[</a:t>
            </a:r>
            <a:r>
              <a:rPr sz="2000" spc="-5"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4</a:t>
            </a:r>
            <a:r>
              <a:rPr sz="2000" spc="-5"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a:t>
            </a:r>
            <a:endParaRPr sz="2000">
              <a:latin typeface="Arial" panose="020B0604020202020204"/>
              <a:cs typeface="Arial" panose="020B0604020202020204"/>
            </a:endParaRPr>
          </a:p>
          <a:p>
            <a:pPr algn="ctr">
              <a:lnSpc>
                <a:spcPct val="100000"/>
              </a:lnSpc>
            </a:pPr>
            <a:r>
              <a:rPr sz="2000" dirty="0">
                <a:solidFill>
                  <a:srgbClr val="FF0000"/>
                </a:solidFill>
                <a:latin typeface="Arial" panose="020B0604020202020204"/>
                <a:cs typeface="Arial" panose="020B0604020202020204"/>
              </a:rPr>
              <a:t>[</a:t>
            </a:r>
            <a:r>
              <a:rPr sz="2000" spc="-5"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0</a:t>
            </a:r>
            <a:r>
              <a:rPr sz="2000" spc="-5"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a:t>
            </a:r>
            <a:endParaRPr sz="2000">
              <a:latin typeface="Arial" panose="020B0604020202020204"/>
              <a:cs typeface="Arial" panose="020B0604020202020204"/>
            </a:endParaRPr>
          </a:p>
          <a:p>
            <a:pPr algn="ctr">
              <a:lnSpc>
                <a:spcPct val="100000"/>
              </a:lnSpc>
            </a:pPr>
            <a:r>
              <a:rPr sz="2000" dirty="0">
                <a:solidFill>
                  <a:srgbClr val="FF0000"/>
                </a:solidFill>
                <a:latin typeface="Arial" panose="020B0604020202020204"/>
                <a:cs typeface="Arial" panose="020B0604020202020204"/>
              </a:rPr>
              <a:t>[</a:t>
            </a:r>
            <a:r>
              <a:rPr sz="2000" spc="-5"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5</a:t>
            </a:r>
            <a:r>
              <a:rPr sz="2000" spc="-5"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a:t>
            </a:r>
            <a:endParaRPr sz="2000">
              <a:latin typeface="Arial" panose="020B0604020202020204"/>
              <a:cs typeface="Arial" panose="020B0604020202020204"/>
            </a:endParaRPr>
          </a:p>
          <a:p>
            <a:pPr algn="ctr">
              <a:lnSpc>
                <a:spcPct val="100000"/>
              </a:lnSpc>
            </a:pPr>
            <a:r>
              <a:rPr sz="2000" dirty="0">
                <a:solidFill>
                  <a:srgbClr val="FF0000"/>
                </a:solidFill>
                <a:latin typeface="Arial" panose="020B0604020202020204"/>
                <a:cs typeface="Arial" panose="020B0604020202020204"/>
              </a:rPr>
              <a:t>[</a:t>
            </a:r>
            <a:r>
              <a:rPr sz="2000" spc="-5"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0</a:t>
            </a:r>
            <a:r>
              <a:rPr sz="2000" spc="-5"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a:t>
            </a:r>
            <a:endParaRPr sz="2000">
              <a:latin typeface="Arial" panose="020B0604020202020204"/>
              <a:cs typeface="Arial" panose="020B0604020202020204"/>
            </a:endParaRPr>
          </a:p>
        </p:txBody>
      </p:sp>
      <p:sp>
        <p:nvSpPr>
          <p:cNvPr id="29" name="object 28"/>
          <p:cNvSpPr txBox="1"/>
          <p:nvPr/>
        </p:nvSpPr>
        <p:spPr>
          <a:xfrm>
            <a:off x="9353220" y="3939992"/>
            <a:ext cx="1016000" cy="574040"/>
          </a:xfrm>
          <a:prstGeom prst="rect">
            <a:avLst/>
          </a:prstGeom>
        </p:spPr>
        <p:txBody>
          <a:bodyPr vert="horz" wrap="square" lIns="0" tIns="12700" rIns="0" bIns="0" rtlCol="0">
            <a:spAutoFit/>
          </a:bodyPr>
          <a:lstStyle/>
          <a:p>
            <a:pPr marL="94615" marR="5080" indent="-82550">
              <a:lnSpc>
                <a:spcPct val="100000"/>
              </a:lnSpc>
              <a:spcBef>
                <a:spcPts val="100"/>
              </a:spcBef>
            </a:pPr>
            <a:r>
              <a:rPr sz="1800" spc="-10" dirty="0">
                <a:solidFill>
                  <a:srgbClr val="FF0000"/>
                </a:solidFill>
                <a:latin typeface="Arial" panose="020B0604020202020204"/>
                <a:cs typeface="Arial" panose="020B0604020202020204"/>
              </a:rPr>
              <a:t>Upstream gradient</a:t>
            </a:r>
            <a:endParaRPr sz="1800">
              <a:latin typeface="Arial" panose="020B0604020202020204"/>
              <a:cs typeface="Arial" panose="020B0604020202020204"/>
            </a:endParaRPr>
          </a:p>
        </p:txBody>
      </p:sp>
      <p:grpSp>
        <p:nvGrpSpPr>
          <p:cNvPr id="30" name="object 29"/>
          <p:cNvGrpSpPr/>
          <p:nvPr/>
        </p:nvGrpSpPr>
        <p:grpSpPr>
          <a:xfrm>
            <a:off x="7024699" y="2031155"/>
            <a:ext cx="666750" cy="41275"/>
            <a:chOff x="5716649" y="1287944"/>
            <a:chExt cx="666750" cy="41275"/>
          </a:xfrm>
        </p:grpSpPr>
        <p:sp>
          <p:nvSpPr>
            <p:cNvPr id="31" name="object 30"/>
            <p:cNvSpPr/>
            <p:nvPr/>
          </p:nvSpPr>
          <p:spPr>
            <a:xfrm>
              <a:off x="5716649" y="1308440"/>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p:txBody>
        </p:sp>
        <p:sp>
          <p:nvSpPr>
            <p:cNvPr id="32" name="object 31"/>
            <p:cNvSpPr/>
            <p:nvPr/>
          </p:nvSpPr>
          <p:spPr>
            <a:xfrm>
              <a:off x="6335099" y="129270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p:txBody>
        </p:sp>
        <p:sp>
          <p:nvSpPr>
            <p:cNvPr id="33" name="object 32"/>
            <p:cNvSpPr/>
            <p:nvPr/>
          </p:nvSpPr>
          <p:spPr>
            <a:xfrm>
              <a:off x="6335099" y="129270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p:txBody>
        </p:sp>
      </p:grpSp>
      <p:grpSp>
        <p:nvGrpSpPr>
          <p:cNvPr id="34" name="object 33"/>
          <p:cNvGrpSpPr/>
          <p:nvPr/>
        </p:nvGrpSpPr>
        <p:grpSpPr>
          <a:xfrm>
            <a:off x="7024699" y="2313440"/>
            <a:ext cx="666750" cy="41275"/>
            <a:chOff x="5716649" y="1570229"/>
            <a:chExt cx="666750" cy="41275"/>
          </a:xfrm>
        </p:grpSpPr>
        <p:sp>
          <p:nvSpPr>
            <p:cNvPr id="35" name="object 34"/>
            <p:cNvSpPr/>
            <p:nvPr/>
          </p:nvSpPr>
          <p:spPr>
            <a:xfrm>
              <a:off x="5716649" y="1590724"/>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p:txBody>
        </p:sp>
        <p:sp>
          <p:nvSpPr>
            <p:cNvPr id="36" name="object 35"/>
            <p:cNvSpPr/>
            <p:nvPr/>
          </p:nvSpPr>
          <p:spPr>
            <a:xfrm>
              <a:off x="6335099" y="1574992"/>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p:txBody>
        </p:sp>
        <p:sp>
          <p:nvSpPr>
            <p:cNvPr id="37" name="object 36"/>
            <p:cNvSpPr/>
            <p:nvPr/>
          </p:nvSpPr>
          <p:spPr>
            <a:xfrm>
              <a:off x="6335099" y="157499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p:txBody>
        </p:sp>
      </p:grpSp>
      <p:grpSp>
        <p:nvGrpSpPr>
          <p:cNvPr id="38" name="object 37"/>
          <p:cNvGrpSpPr/>
          <p:nvPr/>
        </p:nvGrpSpPr>
        <p:grpSpPr>
          <a:xfrm>
            <a:off x="7024699" y="2637457"/>
            <a:ext cx="666750" cy="41275"/>
            <a:chOff x="5716649" y="1894246"/>
            <a:chExt cx="666750" cy="41275"/>
          </a:xfrm>
        </p:grpSpPr>
        <p:sp>
          <p:nvSpPr>
            <p:cNvPr id="39" name="object 38"/>
            <p:cNvSpPr/>
            <p:nvPr/>
          </p:nvSpPr>
          <p:spPr>
            <a:xfrm>
              <a:off x="5716649" y="1914742"/>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p:txBody>
        </p:sp>
        <p:sp>
          <p:nvSpPr>
            <p:cNvPr id="40" name="object 39"/>
            <p:cNvSpPr/>
            <p:nvPr/>
          </p:nvSpPr>
          <p:spPr>
            <a:xfrm>
              <a:off x="6335099" y="1899009"/>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p:txBody>
        </p:sp>
        <p:sp>
          <p:nvSpPr>
            <p:cNvPr id="41" name="object 40"/>
            <p:cNvSpPr/>
            <p:nvPr/>
          </p:nvSpPr>
          <p:spPr>
            <a:xfrm>
              <a:off x="6335099" y="189900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p:txBody>
        </p:sp>
      </p:grpSp>
      <p:grpSp>
        <p:nvGrpSpPr>
          <p:cNvPr id="42" name="object 41"/>
          <p:cNvGrpSpPr/>
          <p:nvPr/>
        </p:nvGrpSpPr>
        <p:grpSpPr>
          <a:xfrm>
            <a:off x="7024699" y="2950882"/>
            <a:ext cx="666750" cy="41275"/>
            <a:chOff x="5716649" y="2207671"/>
            <a:chExt cx="666750" cy="41275"/>
          </a:xfrm>
        </p:grpSpPr>
        <p:sp>
          <p:nvSpPr>
            <p:cNvPr id="43" name="object 42"/>
            <p:cNvSpPr/>
            <p:nvPr/>
          </p:nvSpPr>
          <p:spPr>
            <a:xfrm>
              <a:off x="5716649" y="2228167"/>
              <a:ext cx="618490" cy="0"/>
            </a:xfrm>
            <a:custGeom>
              <a:avLst/>
              <a:gdLst/>
              <a:ahLst/>
              <a:cxnLst/>
              <a:rect l="l" t="t" r="r" b="b"/>
              <a:pathLst>
                <a:path w="618489">
                  <a:moveTo>
                    <a:pt x="0" y="0"/>
                  </a:moveTo>
                  <a:lnTo>
                    <a:pt x="618449" y="0"/>
                  </a:lnTo>
                </a:path>
              </a:pathLst>
            </a:custGeom>
            <a:ln w="9524">
              <a:solidFill>
                <a:srgbClr val="595959"/>
              </a:solidFill>
            </a:ln>
          </p:spPr>
          <p:txBody>
            <a:bodyPr wrap="square" lIns="0" tIns="0" rIns="0" bIns="0" rtlCol="0"/>
            <a:lstStyle/>
            <a:p/>
          </p:txBody>
        </p:sp>
        <p:sp>
          <p:nvSpPr>
            <p:cNvPr id="44" name="object 43"/>
            <p:cNvSpPr/>
            <p:nvPr/>
          </p:nvSpPr>
          <p:spPr>
            <a:xfrm>
              <a:off x="6335099" y="2212434"/>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p:txBody>
        </p:sp>
        <p:sp>
          <p:nvSpPr>
            <p:cNvPr id="45" name="object 44"/>
            <p:cNvSpPr/>
            <p:nvPr/>
          </p:nvSpPr>
          <p:spPr>
            <a:xfrm>
              <a:off x="6335099" y="221243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p:txBody>
        </p:sp>
      </p:grpSp>
      <p:grpSp>
        <p:nvGrpSpPr>
          <p:cNvPr id="46" name="object 45"/>
          <p:cNvGrpSpPr/>
          <p:nvPr/>
        </p:nvGrpSpPr>
        <p:grpSpPr>
          <a:xfrm>
            <a:off x="8481662" y="3783755"/>
            <a:ext cx="666750" cy="41275"/>
            <a:chOff x="7173612" y="3040544"/>
            <a:chExt cx="666750" cy="41275"/>
          </a:xfrm>
        </p:grpSpPr>
        <p:sp>
          <p:nvSpPr>
            <p:cNvPr id="47" name="object 46"/>
            <p:cNvSpPr/>
            <p:nvPr/>
          </p:nvSpPr>
          <p:spPr>
            <a:xfrm>
              <a:off x="7221600" y="3061040"/>
              <a:ext cx="618490" cy="0"/>
            </a:xfrm>
            <a:custGeom>
              <a:avLst/>
              <a:gdLst/>
              <a:ahLst/>
              <a:cxnLst/>
              <a:rect l="l" t="t" r="r" b="b"/>
              <a:pathLst>
                <a:path w="618490">
                  <a:moveTo>
                    <a:pt x="0" y="0"/>
                  </a:moveTo>
                  <a:lnTo>
                    <a:pt x="618449" y="0"/>
                  </a:lnTo>
                </a:path>
              </a:pathLst>
            </a:custGeom>
            <a:ln w="9524">
              <a:solidFill>
                <a:srgbClr val="FF0000"/>
              </a:solidFill>
            </a:ln>
          </p:spPr>
          <p:txBody>
            <a:bodyPr wrap="square" lIns="0" tIns="0" rIns="0" bIns="0" rtlCol="0"/>
            <a:lstStyle/>
            <a:p/>
          </p:txBody>
        </p:sp>
        <p:sp>
          <p:nvSpPr>
            <p:cNvPr id="48" name="object 47"/>
            <p:cNvSpPr/>
            <p:nvPr/>
          </p:nvSpPr>
          <p:spPr>
            <a:xfrm>
              <a:off x="7178375" y="3045307"/>
              <a:ext cx="43815" cy="31750"/>
            </a:xfrm>
            <a:custGeom>
              <a:avLst/>
              <a:gdLst/>
              <a:ahLst/>
              <a:cxnLst/>
              <a:rect l="l" t="t" r="r" b="b"/>
              <a:pathLst>
                <a:path w="43815" h="31750">
                  <a:moveTo>
                    <a:pt x="43224" y="31465"/>
                  </a:moveTo>
                  <a:lnTo>
                    <a:pt x="0" y="15732"/>
                  </a:lnTo>
                  <a:lnTo>
                    <a:pt x="43224" y="0"/>
                  </a:lnTo>
                  <a:lnTo>
                    <a:pt x="43224" y="31465"/>
                  </a:lnTo>
                  <a:close/>
                </a:path>
              </a:pathLst>
            </a:custGeom>
            <a:solidFill>
              <a:srgbClr val="FF0000"/>
            </a:solidFill>
          </p:spPr>
          <p:txBody>
            <a:bodyPr wrap="square" lIns="0" tIns="0" rIns="0" bIns="0" rtlCol="0"/>
            <a:lstStyle/>
            <a:p/>
          </p:txBody>
        </p:sp>
        <p:sp>
          <p:nvSpPr>
            <p:cNvPr id="49" name="object 48"/>
            <p:cNvSpPr/>
            <p:nvPr/>
          </p:nvSpPr>
          <p:spPr>
            <a:xfrm>
              <a:off x="7178375" y="3045307"/>
              <a:ext cx="43815" cy="31750"/>
            </a:xfrm>
            <a:custGeom>
              <a:avLst/>
              <a:gdLst/>
              <a:ahLst/>
              <a:cxnLst/>
              <a:rect l="l" t="t" r="r" b="b"/>
              <a:pathLst>
                <a:path w="43815" h="31750">
                  <a:moveTo>
                    <a:pt x="43224" y="0"/>
                  </a:moveTo>
                  <a:lnTo>
                    <a:pt x="0" y="15732"/>
                  </a:lnTo>
                  <a:lnTo>
                    <a:pt x="43224" y="31465"/>
                  </a:lnTo>
                  <a:lnTo>
                    <a:pt x="43224" y="0"/>
                  </a:lnTo>
                  <a:close/>
                </a:path>
              </a:pathLst>
            </a:custGeom>
            <a:ln w="9524">
              <a:solidFill>
                <a:srgbClr val="FF0000"/>
              </a:solidFill>
            </a:ln>
          </p:spPr>
          <p:txBody>
            <a:bodyPr wrap="square" lIns="0" tIns="0" rIns="0" bIns="0" rtlCol="0"/>
            <a:lstStyle/>
            <a:p/>
          </p:txBody>
        </p:sp>
      </p:grpSp>
      <p:grpSp>
        <p:nvGrpSpPr>
          <p:cNvPr id="50" name="object 49"/>
          <p:cNvGrpSpPr/>
          <p:nvPr/>
        </p:nvGrpSpPr>
        <p:grpSpPr>
          <a:xfrm>
            <a:off x="8481662" y="4066040"/>
            <a:ext cx="666750" cy="41275"/>
            <a:chOff x="7173612" y="3322829"/>
            <a:chExt cx="666750" cy="41275"/>
          </a:xfrm>
        </p:grpSpPr>
        <p:sp>
          <p:nvSpPr>
            <p:cNvPr id="51" name="object 50"/>
            <p:cNvSpPr/>
            <p:nvPr/>
          </p:nvSpPr>
          <p:spPr>
            <a:xfrm>
              <a:off x="7221600" y="3343324"/>
              <a:ext cx="618490" cy="0"/>
            </a:xfrm>
            <a:custGeom>
              <a:avLst/>
              <a:gdLst/>
              <a:ahLst/>
              <a:cxnLst/>
              <a:rect l="l" t="t" r="r" b="b"/>
              <a:pathLst>
                <a:path w="618490">
                  <a:moveTo>
                    <a:pt x="0" y="0"/>
                  </a:moveTo>
                  <a:lnTo>
                    <a:pt x="618449" y="0"/>
                  </a:lnTo>
                </a:path>
              </a:pathLst>
            </a:custGeom>
            <a:ln w="9524">
              <a:solidFill>
                <a:srgbClr val="FF0000"/>
              </a:solidFill>
            </a:ln>
          </p:spPr>
          <p:txBody>
            <a:bodyPr wrap="square" lIns="0" tIns="0" rIns="0" bIns="0" rtlCol="0"/>
            <a:lstStyle/>
            <a:p/>
          </p:txBody>
        </p:sp>
        <p:sp>
          <p:nvSpPr>
            <p:cNvPr id="52" name="object 51"/>
            <p:cNvSpPr/>
            <p:nvPr/>
          </p:nvSpPr>
          <p:spPr>
            <a:xfrm>
              <a:off x="7178375" y="3327592"/>
              <a:ext cx="43815" cy="31750"/>
            </a:xfrm>
            <a:custGeom>
              <a:avLst/>
              <a:gdLst/>
              <a:ahLst/>
              <a:cxnLst/>
              <a:rect l="l" t="t" r="r" b="b"/>
              <a:pathLst>
                <a:path w="43815" h="31750">
                  <a:moveTo>
                    <a:pt x="43224" y="31465"/>
                  </a:moveTo>
                  <a:lnTo>
                    <a:pt x="0" y="15732"/>
                  </a:lnTo>
                  <a:lnTo>
                    <a:pt x="43224" y="0"/>
                  </a:lnTo>
                  <a:lnTo>
                    <a:pt x="43224" y="31465"/>
                  </a:lnTo>
                  <a:close/>
                </a:path>
              </a:pathLst>
            </a:custGeom>
            <a:solidFill>
              <a:srgbClr val="FF0000"/>
            </a:solidFill>
          </p:spPr>
          <p:txBody>
            <a:bodyPr wrap="square" lIns="0" tIns="0" rIns="0" bIns="0" rtlCol="0"/>
            <a:lstStyle/>
            <a:p/>
          </p:txBody>
        </p:sp>
        <p:sp>
          <p:nvSpPr>
            <p:cNvPr id="53" name="object 52"/>
            <p:cNvSpPr/>
            <p:nvPr/>
          </p:nvSpPr>
          <p:spPr>
            <a:xfrm>
              <a:off x="7178375" y="3327592"/>
              <a:ext cx="43815" cy="31750"/>
            </a:xfrm>
            <a:custGeom>
              <a:avLst/>
              <a:gdLst/>
              <a:ahLst/>
              <a:cxnLst/>
              <a:rect l="l" t="t" r="r" b="b"/>
              <a:pathLst>
                <a:path w="43815" h="31750">
                  <a:moveTo>
                    <a:pt x="43224" y="0"/>
                  </a:moveTo>
                  <a:lnTo>
                    <a:pt x="0" y="15732"/>
                  </a:lnTo>
                  <a:lnTo>
                    <a:pt x="43224" y="31465"/>
                  </a:lnTo>
                  <a:lnTo>
                    <a:pt x="43224" y="0"/>
                  </a:lnTo>
                  <a:close/>
                </a:path>
              </a:pathLst>
            </a:custGeom>
            <a:ln w="9524">
              <a:solidFill>
                <a:srgbClr val="FF0000"/>
              </a:solidFill>
            </a:ln>
          </p:spPr>
          <p:txBody>
            <a:bodyPr wrap="square" lIns="0" tIns="0" rIns="0" bIns="0" rtlCol="0"/>
            <a:lstStyle/>
            <a:p/>
          </p:txBody>
        </p:sp>
      </p:grpSp>
      <p:grpSp>
        <p:nvGrpSpPr>
          <p:cNvPr id="54" name="object 53"/>
          <p:cNvGrpSpPr/>
          <p:nvPr/>
        </p:nvGrpSpPr>
        <p:grpSpPr>
          <a:xfrm>
            <a:off x="8481662" y="4390058"/>
            <a:ext cx="666750" cy="41275"/>
            <a:chOff x="7173612" y="3646847"/>
            <a:chExt cx="666750" cy="41275"/>
          </a:xfrm>
        </p:grpSpPr>
        <p:sp>
          <p:nvSpPr>
            <p:cNvPr id="55" name="object 54"/>
            <p:cNvSpPr/>
            <p:nvPr/>
          </p:nvSpPr>
          <p:spPr>
            <a:xfrm>
              <a:off x="7221600" y="3667342"/>
              <a:ext cx="618490" cy="0"/>
            </a:xfrm>
            <a:custGeom>
              <a:avLst/>
              <a:gdLst/>
              <a:ahLst/>
              <a:cxnLst/>
              <a:rect l="l" t="t" r="r" b="b"/>
              <a:pathLst>
                <a:path w="618490">
                  <a:moveTo>
                    <a:pt x="0" y="0"/>
                  </a:moveTo>
                  <a:lnTo>
                    <a:pt x="618449" y="0"/>
                  </a:lnTo>
                </a:path>
              </a:pathLst>
            </a:custGeom>
            <a:ln w="9524">
              <a:solidFill>
                <a:srgbClr val="FF0000"/>
              </a:solidFill>
            </a:ln>
          </p:spPr>
          <p:txBody>
            <a:bodyPr wrap="square" lIns="0" tIns="0" rIns="0" bIns="0" rtlCol="0"/>
            <a:lstStyle/>
            <a:p/>
          </p:txBody>
        </p:sp>
        <p:sp>
          <p:nvSpPr>
            <p:cNvPr id="56" name="object 55"/>
            <p:cNvSpPr/>
            <p:nvPr/>
          </p:nvSpPr>
          <p:spPr>
            <a:xfrm>
              <a:off x="7178375" y="3651609"/>
              <a:ext cx="43815" cy="31750"/>
            </a:xfrm>
            <a:custGeom>
              <a:avLst/>
              <a:gdLst/>
              <a:ahLst/>
              <a:cxnLst/>
              <a:rect l="l" t="t" r="r" b="b"/>
              <a:pathLst>
                <a:path w="43815" h="31750">
                  <a:moveTo>
                    <a:pt x="43224" y="31465"/>
                  </a:moveTo>
                  <a:lnTo>
                    <a:pt x="0" y="15732"/>
                  </a:lnTo>
                  <a:lnTo>
                    <a:pt x="43224" y="0"/>
                  </a:lnTo>
                  <a:lnTo>
                    <a:pt x="43224" y="31465"/>
                  </a:lnTo>
                  <a:close/>
                </a:path>
              </a:pathLst>
            </a:custGeom>
            <a:solidFill>
              <a:srgbClr val="FF0000"/>
            </a:solidFill>
          </p:spPr>
          <p:txBody>
            <a:bodyPr wrap="square" lIns="0" tIns="0" rIns="0" bIns="0" rtlCol="0"/>
            <a:lstStyle/>
            <a:p/>
          </p:txBody>
        </p:sp>
        <p:sp>
          <p:nvSpPr>
            <p:cNvPr id="57" name="object 56"/>
            <p:cNvSpPr/>
            <p:nvPr/>
          </p:nvSpPr>
          <p:spPr>
            <a:xfrm>
              <a:off x="7178375" y="3651609"/>
              <a:ext cx="43815" cy="31750"/>
            </a:xfrm>
            <a:custGeom>
              <a:avLst/>
              <a:gdLst/>
              <a:ahLst/>
              <a:cxnLst/>
              <a:rect l="l" t="t" r="r" b="b"/>
              <a:pathLst>
                <a:path w="43815" h="31750">
                  <a:moveTo>
                    <a:pt x="43224" y="0"/>
                  </a:moveTo>
                  <a:lnTo>
                    <a:pt x="0" y="15732"/>
                  </a:lnTo>
                  <a:lnTo>
                    <a:pt x="43224" y="31465"/>
                  </a:lnTo>
                  <a:lnTo>
                    <a:pt x="43224" y="0"/>
                  </a:lnTo>
                  <a:close/>
                </a:path>
              </a:pathLst>
            </a:custGeom>
            <a:ln w="9524">
              <a:solidFill>
                <a:srgbClr val="FF0000"/>
              </a:solidFill>
            </a:ln>
          </p:spPr>
          <p:txBody>
            <a:bodyPr wrap="square" lIns="0" tIns="0" rIns="0" bIns="0" rtlCol="0"/>
            <a:lstStyle/>
            <a:p/>
          </p:txBody>
        </p:sp>
      </p:grpSp>
      <p:grpSp>
        <p:nvGrpSpPr>
          <p:cNvPr id="58" name="object 57"/>
          <p:cNvGrpSpPr/>
          <p:nvPr/>
        </p:nvGrpSpPr>
        <p:grpSpPr>
          <a:xfrm>
            <a:off x="8481662" y="4703482"/>
            <a:ext cx="666750" cy="41275"/>
            <a:chOff x="7173612" y="3960271"/>
            <a:chExt cx="666750" cy="41275"/>
          </a:xfrm>
        </p:grpSpPr>
        <p:sp>
          <p:nvSpPr>
            <p:cNvPr id="59" name="object 58"/>
            <p:cNvSpPr/>
            <p:nvPr/>
          </p:nvSpPr>
          <p:spPr>
            <a:xfrm>
              <a:off x="7221600" y="3980767"/>
              <a:ext cx="618490" cy="0"/>
            </a:xfrm>
            <a:custGeom>
              <a:avLst/>
              <a:gdLst/>
              <a:ahLst/>
              <a:cxnLst/>
              <a:rect l="l" t="t" r="r" b="b"/>
              <a:pathLst>
                <a:path w="618490">
                  <a:moveTo>
                    <a:pt x="0" y="0"/>
                  </a:moveTo>
                  <a:lnTo>
                    <a:pt x="618449" y="0"/>
                  </a:lnTo>
                </a:path>
              </a:pathLst>
            </a:custGeom>
            <a:ln w="9524">
              <a:solidFill>
                <a:srgbClr val="FF0000"/>
              </a:solidFill>
            </a:ln>
          </p:spPr>
          <p:txBody>
            <a:bodyPr wrap="square" lIns="0" tIns="0" rIns="0" bIns="0" rtlCol="0"/>
            <a:lstStyle/>
            <a:p/>
          </p:txBody>
        </p:sp>
        <p:sp>
          <p:nvSpPr>
            <p:cNvPr id="60" name="object 59"/>
            <p:cNvSpPr/>
            <p:nvPr/>
          </p:nvSpPr>
          <p:spPr>
            <a:xfrm>
              <a:off x="7178375" y="3965034"/>
              <a:ext cx="43815" cy="31750"/>
            </a:xfrm>
            <a:custGeom>
              <a:avLst/>
              <a:gdLst/>
              <a:ahLst/>
              <a:cxnLst/>
              <a:rect l="l" t="t" r="r" b="b"/>
              <a:pathLst>
                <a:path w="43815" h="31750">
                  <a:moveTo>
                    <a:pt x="43224" y="31465"/>
                  </a:moveTo>
                  <a:lnTo>
                    <a:pt x="0" y="15732"/>
                  </a:lnTo>
                  <a:lnTo>
                    <a:pt x="43224" y="0"/>
                  </a:lnTo>
                  <a:lnTo>
                    <a:pt x="43224" y="31465"/>
                  </a:lnTo>
                  <a:close/>
                </a:path>
              </a:pathLst>
            </a:custGeom>
            <a:solidFill>
              <a:srgbClr val="FF0000"/>
            </a:solidFill>
          </p:spPr>
          <p:txBody>
            <a:bodyPr wrap="square" lIns="0" tIns="0" rIns="0" bIns="0" rtlCol="0"/>
            <a:lstStyle/>
            <a:p/>
          </p:txBody>
        </p:sp>
        <p:sp>
          <p:nvSpPr>
            <p:cNvPr id="61" name="object 60"/>
            <p:cNvSpPr/>
            <p:nvPr/>
          </p:nvSpPr>
          <p:spPr>
            <a:xfrm>
              <a:off x="7178375" y="3965034"/>
              <a:ext cx="43815" cy="31750"/>
            </a:xfrm>
            <a:custGeom>
              <a:avLst/>
              <a:gdLst/>
              <a:ahLst/>
              <a:cxnLst/>
              <a:rect l="l" t="t" r="r" b="b"/>
              <a:pathLst>
                <a:path w="43815" h="31750">
                  <a:moveTo>
                    <a:pt x="43224" y="0"/>
                  </a:moveTo>
                  <a:lnTo>
                    <a:pt x="0" y="15732"/>
                  </a:lnTo>
                  <a:lnTo>
                    <a:pt x="43224" y="31465"/>
                  </a:lnTo>
                  <a:lnTo>
                    <a:pt x="43224" y="0"/>
                  </a:lnTo>
                  <a:close/>
                </a:path>
              </a:pathLst>
            </a:custGeom>
            <a:ln w="9524">
              <a:solidFill>
                <a:srgbClr val="FF0000"/>
              </a:solidFill>
            </a:ln>
          </p:spPr>
          <p:txBody>
            <a:bodyPr wrap="square" lIns="0" tIns="0" rIns="0" bIns="0" rtlCol="0"/>
            <a:lstStyle/>
            <a:p/>
          </p:txBody>
        </p:sp>
      </p:grpSp>
      <p:grpSp>
        <p:nvGrpSpPr>
          <p:cNvPr id="62" name="object 61"/>
          <p:cNvGrpSpPr/>
          <p:nvPr/>
        </p:nvGrpSpPr>
        <p:grpSpPr>
          <a:xfrm>
            <a:off x="7522061" y="3783765"/>
            <a:ext cx="178435" cy="41275"/>
            <a:chOff x="6214011" y="3040554"/>
            <a:chExt cx="178435" cy="41275"/>
          </a:xfrm>
        </p:grpSpPr>
        <p:sp>
          <p:nvSpPr>
            <p:cNvPr id="63" name="object 62"/>
            <p:cNvSpPr/>
            <p:nvPr/>
          </p:nvSpPr>
          <p:spPr>
            <a:xfrm>
              <a:off x="6261999" y="3061049"/>
              <a:ext cx="130810" cy="0"/>
            </a:xfrm>
            <a:custGeom>
              <a:avLst/>
              <a:gdLst/>
              <a:ahLst/>
              <a:cxnLst/>
              <a:rect l="l" t="t" r="r" b="b"/>
              <a:pathLst>
                <a:path w="130810">
                  <a:moveTo>
                    <a:pt x="0" y="0"/>
                  </a:moveTo>
                  <a:lnTo>
                    <a:pt x="130349" y="0"/>
                  </a:lnTo>
                </a:path>
              </a:pathLst>
            </a:custGeom>
            <a:ln w="9524">
              <a:solidFill>
                <a:srgbClr val="FF0000"/>
              </a:solidFill>
            </a:ln>
          </p:spPr>
          <p:txBody>
            <a:bodyPr wrap="square" lIns="0" tIns="0" rIns="0" bIns="0" rtlCol="0"/>
            <a:lstStyle/>
            <a:p/>
          </p:txBody>
        </p:sp>
        <p:sp>
          <p:nvSpPr>
            <p:cNvPr id="64" name="object 63"/>
            <p:cNvSpPr/>
            <p:nvPr/>
          </p:nvSpPr>
          <p:spPr>
            <a:xfrm>
              <a:off x="6218774" y="3045317"/>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p:txBody>
        </p:sp>
        <p:sp>
          <p:nvSpPr>
            <p:cNvPr id="65" name="object 64"/>
            <p:cNvSpPr/>
            <p:nvPr/>
          </p:nvSpPr>
          <p:spPr>
            <a:xfrm>
              <a:off x="6218774" y="3045317"/>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p:txBody>
        </p:sp>
      </p:grpSp>
      <p:grpSp>
        <p:nvGrpSpPr>
          <p:cNvPr id="66" name="object 65"/>
          <p:cNvGrpSpPr/>
          <p:nvPr/>
        </p:nvGrpSpPr>
        <p:grpSpPr>
          <a:xfrm>
            <a:off x="7522061" y="4066049"/>
            <a:ext cx="178435" cy="41275"/>
            <a:chOff x="6214011" y="3322838"/>
            <a:chExt cx="178435" cy="41275"/>
          </a:xfrm>
        </p:grpSpPr>
        <p:sp>
          <p:nvSpPr>
            <p:cNvPr id="67" name="object 66"/>
            <p:cNvSpPr/>
            <p:nvPr/>
          </p:nvSpPr>
          <p:spPr>
            <a:xfrm>
              <a:off x="6261999" y="3343333"/>
              <a:ext cx="130810" cy="0"/>
            </a:xfrm>
            <a:custGeom>
              <a:avLst/>
              <a:gdLst/>
              <a:ahLst/>
              <a:cxnLst/>
              <a:rect l="l" t="t" r="r" b="b"/>
              <a:pathLst>
                <a:path w="130810">
                  <a:moveTo>
                    <a:pt x="0" y="0"/>
                  </a:moveTo>
                  <a:lnTo>
                    <a:pt x="130349" y="0"/>
                  </a:lnTo>
                </a:path>
              </a:pathLst>
            </a:custGeom>
            <a:ln w="9524">
              <a:solidFill>
                <a:srgbClr val="FF0000"/>
              </a:solidFill>
            </a:ln>
          </p:spPr>
          <p:txBody>
            <a:bodyPr wrap="square" lIns="0" tIns="0" rIns="0" bIns="0" rtlCol="0"/>
            <a:lstStyle/>
            <a:p/>
          </p:txBody>
        </p:sp>
        <p:sp>
          <p:nvSpPr>
            <p:cNvPr id="68" name="object 67"/>
            <p:cNvSpPr/>
            <p:nvPr/>
          </p:nvSpPr>
          <p:spPr>
            <a:xfrm>
              <a:off x="6218774" y="3327601"/>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p:txBody>
        </p:sp>
        <p:sp>
          <p:nvSpPr>
            <p:cNvPr id="69" name="object 68"/>
            <p:cNvSpPr/>
            <p:nvPr/>
          </p:nvSpPr>
          <p:spPr>
            <a:xfrm>
              <a:off x="6218774" y="3327601"/>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p:txBody>
        </p:sp>
      </p:grpSp>
      <p:grpSp>
        <p:nvGrpSpPr>
          <p:cNvPr id="70" name="object 69"/>
          <p:cNvGrpSpPr/>
          <p:nvPr/>
        </p:nvGrpSpPr>
        <p:grpSpPr>
          <a:xfrm>
            <a:off x="7522061" y="4390065"/>
            <a:ext cx="178435" cy="41275"/>
            <a:chOff x="6214011" y="3646854"/>
            <a:chExt cx="178435" cy="41275"/>
          </a:xfrm>
        </p:grpSpPr>
        <p:sp>
          <p:nvSpPr>
            <p:cNvPr id="71" name="object 70"/>
            <p:cNvSpPr/>
            <p:nvPr/>
          </p:nvSpPr>
          <p:spPr>
            <a:xfrm>
              <a:off x="6261999" y="3667350"/>
              <a:ext cx="130810" cy="0"/>
            </a:xfrm>
            <a:custGeom>
              <a:avLst/>
              <a:gdLst/>
              <a:ahLst/>
              <a:cxnLst/>
              <a:rect l="l" t="t" r="r" b="b"/>
              <a:pathLst>
                <a:path w="130810">
                  <a:moveTo>
                    <a:pt x="0" y="0"/>
                  </a:moveTo>
                  <a:lnTo>
                    <a:pt x="130349" y="0"/>
                  </a:lnTo>
                </a:path>
              </a:pathLst>
            </a:custGeom>
            <a:ln w="9524">
              <a:solidFill>
                <a:srgbClr val="FF0000"/>
              </a:solidFill>
            </a:ln>
          </p:spPr>
          <p:txBody>
            <a:bodyPr wrap="square" lIns="0" tIns="0" rIns="0" bIns="0" rtlCol="0"/>
            <a:lstStyle/>
            <a:p/>
          </p:txBody>
        </p:sp>
        <p:sp>
          <p:nvSpPr>
            <p:cNvPr id="72" name="object 71"/>
            <p:cNvSpPr/>
            <p:nvPr/>
          </p:nvSpPr>
          <p:spPr>
            <a:xfrm>
              <a:off x="6218774" y="3651617"/>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p:txBody>
        </p:sp>
        <p:sp>
          <p:nvSpPr>
            <p:cNvPr id="73" name="object 72"/>
            <p:cNvSpPr/>
            <p:nvPr/>
          </p:nvSpPr>
          <p:spPr>
            <a:xfrm>
              <a:off x="6218774" y="3651617"/>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p:txBody>
        </p:sp>
      </p:grpSp>
      <p:grpSp>
        <p:nvGrpSpPr>
          <p:cNvPr id="74" name="object 73"/>
          <p:cNvGrpSpPr/>
          <p:nvPr/>
        </p:nvGrpSpPr>
        <p:grpSpPr>
          <a:xfrm>
            <a:off x="7522061" y="4703490"/>
            <a:ext cx="178435" cy="41275"/>
            <a:chOff x="6214011" y="3960279"/>
            <a:chExt cx="178435" cy="41275"/>
          </a:xfrm>
        </p:grpSpPr>
        <p:sp>
          <p:nvSpPr>
            <p:cNvPr id="75" name="object 74"/>
            <p:cNvSpPr/>
            <p:nvPr/>
          </p:nvSpPr>
          <p:spPr>
            <a:xfrm>
              <a:off x="6261999" y="3980774"/>
              <a:ext cx="130810" cy="0"/>
            </a:xfrm>
            <a:custGeom>
              <a:avLst/>
              <a:gdLst/>
              <a:ahLst/>
              <a:cxnLst/>
              <a:rect l="l" t="t" r="r" b="b"/>
              <a:pathLst>
                <a:path w="130810">
                  <a:moveTo>
                    <a:pt x="0" y="0"/>
                  </a:moveTo>
                  <a:lnTo>
                    <a:pt x="130349" y="0"/>
                  </a:lnTo>
                </a:path>
              </a:pathLst>
            </a:custGeom>
            <a:ln w="9524">
              <a:solidFill>
                <a:srgbClr val="FF0000"/>
              </a:solidFill>
            </a:ln>
          </p:spPr>
          <p:txBody>
            <a:bodyPr wrap="square" lIns="0" tIns="0" rIns="0" bIns="0" rtlCol="0"/>
            <a:lstStyle/>
            <a:p/>
          </p:txBody>
        </p:sp>
        <p:sp>
          <p:nvSpPr>
            <p:cNvPr id="76" name="object 75"/>
            <p:cNvSpPr/>
            <p:nvPr/>
          </p:nvSpPr>
          <p:spPr>
            <a:xfrm>
              <a:off x="6218774" y="3965042"/>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p:txBody>
        </p:sp>
        <p:sp>
          <p:nvSpPr>
            <p:cNvPr id="77" name="object 76"/>
            <p:cNvSpPr/>
            <p:nvPr/>
          </p:nvSpPr>
          <p:spPr>
            <a:xfrm>
              <a:off x="6218774" y="3965042"/>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p:txBody>
        </p:sp>
      </p:grpSp>
      <p:grpSp>
        <p:nvGrpSpPr>
          <p:cNvPr id="78" name="object 77"/>
          <p:cNvGrpSpPr/>
          <p:nvPr/>
        </p:nvGrpSpPr>
        <p:grpSpPr>
          <a:xfrm>
            <a:off x="3985862" y="3783765"/>
            <a:ext cx="178435" cy="41275"/>
            <a:chOff x="2677812" y="3040554"/>
            <a:chExt cx="178435" cy="41275"/>
          </a:xfrm>
        </p:grpSpPr>
        <p:sp>
          <p:nvSpPr>
            <p:cNvPr id="79" name="object 78"/>
            <p:cNvSpPr/>
            <p:nvPr/>
          </p:nvSpPr>
          <p:spPr>
            <a:xfrm>
              <a:off x="2725800" y="3061049"/>
              <a:ext cx="130810" cy="0"/>
            </a:xfrm>
            <a:custGeom>
              <a:avLst/>
              <a:gdLst/>
              <a:ahLst/>
              <a:cxnLst/>
              <a:rect l="l" t="t" r="r" b="b"/>
              <a:pathLst>
                <a:path w="130810">
                  <a:moveTo>
                    <a:pt x="0" y="0"/>
                  </a:moveTo>
                  <a:lnTo>
                    <a:pt x="130349" y="0"/>
                  </a:lnTo>
                </a:path>
              </a:pathLst>
            </a:custGeom>
            <a:ln w="9524">
              <a:solidFill>
                <a:srgbClr val="FF0000"/>
              </a:solidFill>
            </a:ln>
          </p:spPr>
          <p:txBody>
            <a:bodyPr wrap="square" lIns="0" tIns="0" rIns="0" bIns="0" rtlCol="0"/>
            <a:lstStyle/>
            <a:p/>
          </p:txBody>
        </p:sp>
        <p:sp>
          <p:nvSpPr>
            <p:cNvPr id="80" name="object 79"/>
            <p:cNvSpPr/>
            <p:nvPr/>
          </p:nvSpPr>
          <p:spPr>
            <a:xfrm>
              <a:off x="2682574" y="3045317"/>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p:txBody>
        </p:sp>
        <p:sp>
          <p:nvSpPr>
            <p:cNvPr id="81" name="object 80"/>
            <p:cNvSpPr/>
            <p:nvPr/>
          </p:nvSpPr>
          <p:spPr>
            <a:xfrm>
              <a:off x="2682574" y="3045317"/>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p:txBody>
        </p:sp>
      </p:grpSp>
      <p:grpSp>
        <p:nvGrpSpPr>
          <p:cNvPr id="82" name="object 81"/>
          <p:cNvGrpSpPr/>
          <p:nvPr/>
        </p:nvGrpSpPr>
        <p:grpSpPr>
          <a:xfrm>
            <a:off x="3985862" y="4066049"/>
            <a:ext cx="178435" cy="41275"/>
            <a:chOff x="2677812" y="3322838"/>
            <a:chExt cx="178435" cy="41275"/>
          </a:xfrm>
        </p:grpSpPr>
        <p:sp>
          <p:nvSpPr>
            <p:cNvPr id="83" name="object 82"/>
            <p:cNvSpPr/>
            <p:nvPr/>
          </p:nvSpPr>
          <p:spPr>
            <a:xfrm>
              <a:off x="2725800" y="3343333"/>
              <a:ext cx="130810" cy="0"/>
            </a:xfrm>
            <a:custGeom>
              <a:avLst/>
              <a:gdLst/>
              <a:ahLst/>
              <a:cxnLst/>
              <a:rect l="l" t="t" r="r" b="b"/>
              <a:pathLst>
                <a:path w="130810">
                  <a:moveTo>
                    <a:pt x="0" y="0"/>
                  </a:moveTo>
                  <a:lnTo>
                    <a:pt x="130349" y="0"/>
                  </a:lnTo>
                </a:path>
              </a:pathLst>
            </a:custGeom>
            <a:ln w="9524">
              <a:solidFill>
                <a:srgbClr val="FF0000"/>
              </a:solidFill>
            </a:ln>
          </p:spPr>
          <p:txBody>
            <a:bodyPr wrap="square" lIns="0" tIns="0" rIns="0" bIns="0" rtlCol="0"/>
            <a:lstStyle/>
            <a:p/>
          </p:txBody>
        </p:sp>
        <p:sp>
          <p:nvSpPr>
            <p:cNvPr id="84" name="object 83"/>
            <p:cNvSpPr/>
            <p:nvPr/>
          </p:nvSpPr>
          <p:spPr>
            <a:xfrm>
              <a:off x="2682574" y="3327601"/>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p:txBody>
        </p:sp>
        <p:sp>
          <p:nvSpPr>
            <p:cNvPr id="85" name="object 84"/>
            <p:cNvSpPr/>
            <p:nvPr/>
          </p:nvSpPr>
          <p:spPr>
            <a:xfrm>
              <a:off x="2682574" y="3327601"/>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p:txBody>
        </p:sp>
      </p:grpSp>
      <p:grpSp>
        <p:nvGrpSpPr>
          <p:cNvPr id="86" name="object 85"/>
          <p:cNvGrpSpPr/>
          <p:nvPr/>
        </p:nvGrpSpPr>
        <p:grpSpPr>
          <a:xfrm>
            <a:off x="3985862" y="4390065"/>
            <a:ext cx="178435" cy="41275"/>
            <a:chOff x="2677812" y="3646854"/>
            <a:chExt cx="178435" cy="41275"/>
          </a:xfrm>
        </p:grpSpPr>
        <p:sp>
          <p:nvSpPr>
            <p:cNvPr id="87" name="object 86"/>
            <p:cNvSpPr/>
            <p:nvPr/>
          </p:nvSpPr>
          <p:spPr>
            <a:xfrm>
              <a:off x="2725800" y="3667350"/>
              <a:ext cx="130810" cy="0"/>
            </a:xfrm>
            <a:custGeom>
              <a:avLst/>
              <a:gdLst/>
              <a:ahLst/>
              <a:cxnLst/>
              <a:rect l="l" t="t" r="r" b="b"/>
              <a:pathLst>
                <a:path w="130810">
                  <a:moveTo>
                    <a:pt x="0" y="0"/>
                  </a:moveTo>
                  <a:lnTo>
                    <a:pt x="130349" y="0"/>
                  </a:lnTo>
                </a:path>
              </a:pathLst>
            </a:custGeom>
            <a:ln w="9524">
              <a:solidFill>
                <a:srgbClr val="FF0000"/>
              </a:solidFill>
            </a:ln>
          </p:spPr>
          <p:txBody>
            <a:bodyPr wrap="square" lIns="0" tIns="0" rIns="0" bIns="0" rtlCol="0"/>
            <a:lstStyle/>
            <a:p/>
          </p:txBody>
        </p:sp>
        <p:sp>
          <p:nvSpPr>
            <p:cNvPr id="88" name="object 87"/>
            <p:cNvSpPr/>
            <p:nvPr/>
          </p:nvSpPr>
          <p:spPr>
            <a:xfrm>
              <a:off x="2682574" y="3651617"/>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p:txBody>
        </p:sp>
        <p:sp>
          <p:nvSpPr>
            <p:cNvPr id="89" name="object 88"/>
            <p:cNvSpPr/>
            <p:nvPr/>
          </p:nvSpPr>
          <p:spPr>
            <a:xfrm>
              <a:off x="2682574" y="3651617"/>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p:txBody>
        </p:sp>
      </p:grpSp>
      <p:grpSp>
        <p:nvGrpSpPr>
          <p:cNvPr id="90" name="object 89"/>
          <p:cNvGrpSpPr/>
          <p:nvPr/>
        </p:nvGrpSpPr>
        <p:grpSpPr>
          <a:xfrm>
            <a:off x="3985862" y="4703490"/>
            <a:ext cx="178435" cy="41275"/>
            <a:chOff x="2677812" y="3960279"/>
            <a:chExt cx="178435" cy="41275"/>
          </a:xfrm>
        </p:grpSpPr>
        <p:sp>
          <p:nvSpPr>
            <p:cNvPr id="91" name="object 90"/>
            <p:cNvSpPr/>
            <p:nvPr/>
          </p:nvSpPr>
          <p:spPr>
            <a:xfrm>
              <a:off x="2725800" y="3980774"/>
              <a:ext cx="130810" cy="0"/>
            </a:xfrm>
            <a:custGeom>
              <a:avLst/>
              <a:gdLst/>
              <a:ahLst/>
              <a:cxnLst/>
              <a:rect l="l" t="t" r="r" b="b"/>
              <a:pathLst>
                <a:path w="130810">
                  <a:moveTo>
                    <a:pt x="0" y="0"/>
                  </a:moveTo>
                  <a:lnTo>
                    <a:pt x="130349" y="0"/>
                  </a:lnTo>
                </a:path>
              </a:pathLst>
            </a:custGeom>
            <a:ln w="9524">
              <a:solidFill>
                <a:srgbClr val="FF0000"/>
              </a:solidFill>
            </a:ln>
          </p:spPr>
          <p:txBody>
            <a:bodyPr wrap="square" lIns="0" tIns="0" rIns="0" bIns="0" rtlCol="0"/>
            <a:lstStyle/>
            <a:p/>
          </p:txBody>
        </p:sp>
        <p:sp>
          <p:nvSpPr>
            <p:cNvPr id="92" name="object 91"/>
            <p:cNvSpPr/>
            <p:nvPr/>
          </p:nvSpPr>
          <p:spPr>
            <a:xfrm>
              <a:off x="2682574" y="3965042"/>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p:txBody>
        </p:sp>
        <p:sp>
          <p:nvSpPr>
            <p:cNvPr id="93" name="object 92"/>
            <p:cNvSpPr/>
            <p:nvPr/>
          </p:nvSpPr>
          <p:spPr>
            <a:xfrm>
              <a:off x="2682574" y="3965042"/>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p:txBody>
        </p:sp>
      </p:grpSp>
      <p:sp>
        <p:nvSpPr>
          <p:cNvPr id="94" name="object 93"/>
          <p:cNvSpPr txBox="1"/>
          <p:nvPr/>
        </p:nvSpPr>
        <p:spPr>
          <a:xfrm>
            <a:off x="1447800" y="2399849"/>
            <a:ext cx="1586230" cy="1518920"/>
          </a:xfrm>
          <a:prstGeom prst="rect">
            <a:avLst/>
          </a:prstGeom>
        </p:spPr>
        <p:txBody>
          <a:bodyPr vert="horz" wrap="square" lIns="0" tIns="12700" rIns="0" bIns="0" rtlCol="0">
            <a:spAutoFit/>
          </a:bodyPr>
          <a:lstStyle/>
          <a:p>
            <a:pPr marL="12700" marR="5080">
              <a:lnSpc>
                <a:spcPct val="100000"/>
              </a:lnSpc>
              <a:spcBef>
                <a:spcPts val="100"/>
              </a:spcBef>
            </a:pPr>
            <a:r>
              <a:rPr sz="1400" dirty="0">
                <a:solidFill>
                  <a:srgbClr val="0000FF"/>
                </a:solidFill>
                <a:latin typeface="Arial" panose="020B0604020202020204"/>
                <a:cs typeface="Arial" panose="020B0604020202020204"/>
              </a:rPr>
              <a:t>Jacobian</a:t>
            </a:r>
            <a:r>
              <a:rPr sz="1400" spc="-10" dirty="0">
                <a:solidFill>
                  <a:srgbClr val="0000FF"/>
                </a:solidFill>
                <a:latin typeface="Arial" panose="020B0604020202020204"/>
                <a:cs typeface="Arial" panose="020B0604020202020204"/>
              </a:rPr>
              <a:t> </a:t>
            </a:r>
            <a:r>
              <a:rPr sz="1400" dirty="0">
                <a:solidFill>
                  <a:srgbClr val="0000FF"/>
                </a:solidFill>
                <a:latin typeface="Arial" panose="020B0604020202020204"/>
                <a:cs typeface="Arial" panose="020B0604020202020204"/>
              </a:rPr>
              <a:t>is</a:t>
            </a:r>
            <a:r>
              <a:rPr sz="1400" spc="-5" dirty="0">
                <a:solidFill>
                  <a:srgbClr val="0000FF"/>
                </a:solidFill>
                <a:latin typeface="Arial" panose="020B0604020202020204"/>
                <a:cs typeface="Arial" panose="020B0604020202020204"/>
              </a:rPr>
              <a:t> </a:t>
            </a:r>
            <a:r>
              <a:rPr sz="1400" b="1" spc="-10" dirty="0">
                <a:solidFill>
                  <a:srgbClr val="0000FF"/>
                </a:solidFill>
                <a:latin typeface="Arial" panose="020B0604020202020204"/>
                <a:cs typeface="Arial" panose="020B0604020202020204"/>
              </a:rPr>
              <a:t>sparse</a:t>
            </a:r>
            <a:r>
              <a:rPr sz="1400" spc="-10" dirty="0">
                <a:solidFill>
                  <a:srgbClr val="0000FF"/>
                </a:solidFill>
                <a:latin typeface="Arial" panose="020B0604020202020204"/>
                <a:cs typeface="Arial" panose="020B0604020202020204"/>
              </a:rPr>
              <a:t>: off-</a:t>
            </a:r>
            <a:r>
              <a:rPr sz="1400" dirty="0">
                <a:solidFill>
                  <a:srgbClr val="0000FF"/>
                </a:solidFill>
                <a:latin typeface="Arial" panose="020B0604020202020204"/>
                <a:cs typeface="Arial" panose="020B0604020202020204"/>
              </a:rPr>
              <a:t>diagonal</a:t>
            </a:r>
            <a:r>
              <a:rPr sz="1400" spc="-5" dirty="0">
                <a:solidFill>
                  <a:srgbClr val="0000FF"/>
                </a:solidFill>
                <a:latin typeface="Arial" panose="020B0604020202020204"/>
                <a:cs typeface="Arial" panose="020B0604020202020204"/>
              </a:rPr>
              <a:t> </a:t>
            </a:r>
            <a:r>
              <a:rPr sz="1400" spc="-10" dirty="0">
                <a:solidFill>
                  <a:srgbClr val="0000FF"/>
                </a:solidFill>
                <a:latin typeface="Arial" panose="020B0604020202020204"/>
                <a:cs typeface="Arial" panose="020B0604020202020204"/>
              </a:rPr>
              <a:t>entries </a:t>
            </a:r>
            <a:r>
              <a:rPr sz="1400" dirty="0">
                <a:solidFill>
                  <a:srgbClr val="0000FF"/>
                </a:solidFill>
                <a:latin typeface="Arial" panose="020B0604020202020204"/>
                <a:cs typeface="Arial" panose="020B0604020202020204"/>
              </a:rPr>
              <a:t>always</a:t>
            </a:r>
            <a:r>
              <a:rPr sz="1400" spc="-20" dirty="0">
                <a:solidFill>
                  <a:srgbClr val="0000FF"/>
                </a:solidFill>
                <a:latin typeface="Arial" panose="020B0604020202020204"/>
                <a:cs typeface="Arial" panose="020B0604020202020204"/>
              </a:rPr>
              <a:t> </a:t>
            </a:r>
            <a:r>
              <a:rPr sz="1400" dirty="0">
                <a:solidFill>
                  <a:srgbClr val="0000FF"/>
                </a:solidFill>
                <a:latin typeface="Arial" panose="020B0604020202020204"/>
                <a:cs typeface="Arial" panose="020B0604020202020204"/>
              </a:rPr>
              <a:t>zero!</a:t>
            </a:r>
            <a:r>
              <a:rPr sz="1400" spc="-15" dirty="0">
                <a:solidFill>
                  <a:srgbClr val="0000FF"/>
                </a:solidFill>
                <a:latin typeface="Arial" panose="020B0604020202020204"/>
                <a:cs typeface="Arial" panose="020B0604020202020204"/>
              </a:rPr>
              <a:t> </a:t>
            </a:r>
            <a:r>
              <a:rPr sz="1400" spc="-10" dirty="0">
                <a:solidFill>
                  <a:srgbClr val="0000FF"/>
                </a:solidFill>
                <a:latin typeface="Arial" panose="020B0604020202020204"/>
                <a:cs typeface="Arial" panose="020B0604020202020204"/>
              </a:rPr>
              <a:t>Never </a:t>
            </a:r>
            <a:r>
              <a:rPr sz="1400" b="1" dirty="0">
                <a:solidFill>
                  <a:srgbClr val="0000FF"/>
                </a:solidFill>
                <a:latin typeface="Arial" panose="020B0604020202020204"/>
                <a:cs typeface="Arial" panose="020B0604020202020204"/>
              </a:rPr>
              <a:t>explicitly</a:t>
            </a:r>
            <a:r>
              <a:rPr sz="1400" b="1" spc="-50" dirty="0">
                <a:solidFill>
                  <a:srgbClr val="0000FF"/>
                </a:solidFill>
                <a:latin typeface="Arial" panose="020B0604020202020204"/>
                <a:cs typeface="Arial" panose="020B0604020202020204"/>
              </a:rPr>
              <a:t> </a:t>
            </a:r>
            <a:r>
              <a:rPr sz="1400" spc="-20" dirty="0">
                <a:solidFill>
                  <a:srgbClr val="0000FF"/>
                </a:solidFill>
                <a:latin typeface="Arial" panose="020B0604020202020204"/>
                <a:cs typeface="Arial" panose="020B0604020202020204"/>
              </a:rPr>
              <a:t>form </a:t>
            </a:r>
            <a:r>
              <a:rPr sz="1400" dirty="0">
                <a:solidFill>
                  <a:srgbClr val="0000FF"/>
                </a:solidFill>
                <a:latin typeface="Arial" panose="020B0604020202020204"/>
                <a:cs typeface="Arial" panose="020B0604020202020204"/>
              </a:rPr>
              <a:t>Jacobian</a:t>
            </a:r>
            <a:r>
              <a:rPr sz="1400" spc="-5" dirty="0">
                <a:solidFill>
                  <a:srgbClr val="0000FF"/>
                </a:solidFill>
                <a:latin typeface="Arial" panose="020B0604020202020204"/>
                <a:cs typeface="Arial" panose="020B0604020202020204"/>
              </a:rPr>
              <a:t> </a:t>
            </a:r>
            <a:r>
              <a:rPr sz="1400" dirty="0">
                <a:solidFill>
                  <a:srgbClr val="0000FF"/>
                </a:solidFill>
                <a:latin typeface="Arial" panose="020B0604020202020204"/>
                <a:cs typeface="Arial" panose="020B0604020202020204"/>
              </a:rPr>
              <a:t>--</a:t>
            </a:r>
            <a:r>
              <a:rPr sz="1400" spc="-5" dirty="0">
                <a:solidFill>
                  <a:srgbClr val="0000FF"/>
                </a:solidFill>
                <a:latin typeface="Arial" panose="020B0604020202020204"/>
                <a:cs typeface="Arial" panose="020B0604020202020204"/>
              </a:rPr>
              <a:t> </a:t>
            </a:r>
            <a:r>
              <a:rPr sz="1400" spc="-10" dirty="0">
                <a:solidFill>
                  <a:srgbClr val="0000FF"/>
                </a:solidFill>
                <a:latin typeface="Arial" panose="020B0604020202020204"/>
                <a:cs typeface="Arial" panose="020B0604020202020204"/>
              </a:rPr>
              <a:t>instead </a:t>
            </a:r>
            <a:r>
              <a:rPr sz="1400" dirty="0">
                <a:solidFill>
                  <a:srgbClr val="0000FF"/>
                </a:solidFill>
                <a:latin typeface="Arial" panose="020B0604020202020204"/>
                <a:cs typeface="Arial" panose="020B0604020202020204"/>
              </a:rPr>
              <a:t>use</a:t>
            </a:r>
            <a:r>
              <a:rPr sz="1400" spc="-15" dirty="0">
                <a:solidFill>
                  <a:srgbClr val="0000FF"/>
                </a:solidFill>
                <a:latin typeface="Arial" panose="020B0604020202020204"/>
                <a:cs typeface="Arial" panose="020B0604020202020204"/>
              </a:rPr>
              <a:t> </a:t>
            </a:r>
            <a:r>
              <a:rPr sz="1400" b="1" spc="-10" dirty="0">
                <a:solidFill>
                  <a:srgbClr val="0000FF"/>
                </a:solidFill>
                <a:latin typeface="Arial" panose="020B0604020202020204"/>
                <a:cs typeface="Arial" panose="020B0604020202020204"/>
              </a:rPr>
              <a:t>implicit </a:t>
            </a:r>
            <a:r>
              <a:rPr sz="1400" spc="-10" dirty="0">
                <a:solidFill>
                  <a:srgbClr val="0000FF"/>
                </a:solidFill>
                <a:latin typeface="Arial" panose="020B0604020202020204"/>
                <a:cs typeface="Arial" panose="020B0604020202020204"/>
              </a:rPr>
              <a:t>multiplication</a:t>
            </a:r>
            <a:endParaRPr sz="1400">
              <a:latin typeface="Arial" panose="020B0604020202020204"/>
              <a:cs typeface="Arial" panose="020B0604020202020204"/>
            </a:endParaRPr>
          </a:p>
        </p:txBody>
      </p:sp>
      <p:grpSp>
        <p:nvGrpSpPr>
          <p:cNvPr id="95" name="object 94"/>
          <p:cNvGrpSpPr/>
          <p:nvPr/>
        </p:nvGrpSpPr>
        <p:grpSpPr>
          <a:xfrm>
            <a:off x="4276713" y="3854830"/>
            <a:ext cx="3152775" cy="773430"/>
            <a:chOff x="2968663" y="3111619"/>
            <a:chExt cx="3152775" cy="773430"/>
          </a:xfrm>
        </p:grpSpPr>
        <p:pic>
          <p:nvPicPr>
            <p:cNvPr id="96" name="object 95"/>
            <p:cNvPicPr/>
            <p:nvPr/>
          </p:nvPicPr>
          <p:blipFill>
            <a:blip r:embed="rId1" cstate="print"/>
            <a:stretch>
              <a:fillRect/>
            </a:stretch>
          </p:blipFill>
          <p:spPr>
            <a:xfrm>
              <a:off x="2968663" y="3111619"/>
              <a:ext cx="3152499" cy="772974"/>
            </a:xfrm>
            <a:prstGeom prst="rect">
              <a:avLst/>
            </a:prstGeom>
          </p:spPr>
        </p:pic>
        <p:sp>
          <p:nvSpPr>
            <p:cNvPr id="97" name="object 96"/>
            <p:cNvSpPr/>
            <p:nvPr/>
          </p:nvSpPr>
          <p:spPr>
            <a:xfrm>
              <a:off x="4491799" y="3374575"/>
              <a:ext cx="109220" cy="137795"/>
            </a:xfrm>
            <a:custGeom>
              <a:avLst/>
              <a:gdLst/>
              <a:ahLst/>
              <a:cxnLst/>
              <a:rect l="l" t="t" r="r" b="b"/>
              <a:pathLst>
                <a:path w="109220" h="137795">
                  <a:moveTo>
                    <a:pt x="108899" y="137399"/>
                  </a:moveTo>
                  <a:lnTo>
                    <a:pt x="0" y="137399"/>
                  </a:lnTo>
                  <a:lnTo>
                    <a:pt x="0" y="0"/>
                  </a:lnTo>
                  <a:lnTo>
                    <a:pt x="108899" y="0"/>
                  </a:lnTo>
                  <a:lnTo>
                    <a:pt x="108899" y="137399"/>
                  </a:lnTo>
                  <a:close/>
                </a:path>
              </a:pathLst>
            </a:custGeom>
            <a:solidFill>
              <a:srgbClr val="FFFFFF"/>
            </a:solidFill>
          </p:spPr>
          <p:txBody>
            <a:bodyPr wrap="square" lIns="0" tIns="0" rIns="0" bIns="0" rtlCol="0"/>
            <a:lstStyle/>
            <a:p/>
          </p:txBody>
        </p:sp>
      </p:grpSp>
      <p:sp>
        <p:nvSpPr>
          <p:cNvPr id="98" name="object 97"/>
          <p:cNvSpPr txBox="1"/>
          <p:nvPr/>
        </p:nvSpPr>
        <p:spPr>
          <a:xfrm>
            <a:off x="5781475" y="4027319"/>
            <a:ext cx="116839" cy="238760"/>
          </a:xfrm>
          <a:prstGeom prst="rect">
            <a:avLst/>
          </a:prstGeom>
        </p:spPr>
        <p:txBody>
          <a:bodyPr vert="horz" wrap="square" lIns="0" tIns="12700" rIns="0" bIns="0" rtlCol="0">
            <a:spAutoFit/>
          </a:bodyPr>
          <a:lstStyle/>
          <a:p>
            <a:pPr marL="12700">
              <a:lnSpc>
                <a:spcPct val="100000"/>
              </a:lnSpc>
              <a:spcBef>
                <a:spcPts val="100"/>
              </a:spcBef>
            </a:pPr>
            <a:r>
              <a:rPr sz="1400" i="1" spc="15" dirty="0">
                <a:latin typeface="Arial" panose="020B0604020202020204"/>
                <a:cs typeface="Arial" panose="020B0604020202020204"/>
              </a:rPr>
              <a:t>z</a:t>
            </a:r>
            <a:endParaRPr sz="1400">
              <a:latin typeface="Arial" panose="020B0604020202020204"/>
              <a:cs typeface="Arial" panose="020B0604020202020204"/>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t>
            </a:r>
            <a:r>
              <a:rPr lang="en-US" spc="-30" dirty="0"/>
              <a:t> </a:t>
            </a:r>
            <a:r>
              <a:rPr lang="en-US" dirty="0"/>
              <a:t>with</a:t>
            </a:r>
            <a:r>
              <a:rPr lang="en-US" spc="-20" dirty="0"/>
              <a:t> </a:t>
            </a:r>
            <a:r>
              <a:rPr lang="en-US" dirty="0"/>
              <a:t>Matrices</a:t>
            </a:r>
            <a:r>
              <a:rPr lang="en-US" spc="-20" dirty="0"/>
              <a:t> </a:t>
            </a:r>
            <a:r>
              <a:rPr lang="en-US" dirty="0"/>
              <a:t>(or</a:t>
            </a:r>
            <a:r>
              <a:rPr lang="en-US" spc="-60" dirty="0"/>
              <a:t> </a:t>
            </a:r>
            <a:r>
              <a:rPr lang="en-US" spc="-25" dirty="0"/>
              <a:t>Tensors)</a:t>
            </a:r>
            <a:endParaRPr lang="en-US" dirty="0"/>
          </a:p>
        </p:txBody>
      </p:sp>
      <p:grpSp>
        <p:nvGrpSpPr>
          <p:cNvPr id="25" name="Group 24"/>
          <p:cNvGrpSpPr/>
          <p:nvPr/>
        </p:nvGrpSpPr>
        <p:grpSpPr>
          <a:xfrm>
            <a:off x="1548837" y="1447800"/>
            <a:ext cx="9094326" cy="3784063"/>
            <a:chOff x="1726074" y="1295400"/>
            <a:chExt cx="9094326" cy="3784063"/>
          </a:xfrm>
        </p:grpSpPr>
        <p:grpSp>
          <p:nvGrpSpPr>
            <p:cNvPr id="3" name="object 2"/>
            <p:cNvGrpSpPr/>
            <p:nvPr/>
          </p:nvGrpSpPr>
          <p:grpSpPr>
            <a:xfrm>
              <a:off x="2987601" y="2075278"/>
              <a:ext cx="6592570" cy="3004185"/>
              <a:chOff x="1168976" y="842802"/>
              <a:chExt cx="6592570" cy="3004185"/>
            </a:xfrm>
          </p:grpSpPr>
          <p:sp>
            <p:nvSpPr>
              <p:cNvPr id="4" name="object 3"/>
              <p:cNvSpPr/>
              <p:nvPr/>
            </p:nvSpPr>
            <p:spPr>
              <a:xfrm>
                <a:off x="3281000" y="858250"/>
                <a:ext cx="2978785" cy="2978785"/>
              </a:xfrm>
              <a:custGeom>
                <a:avLst/>
                <a:gdLst/>
                <a:ahLst/>
                <a:cxnLst/>
                <a:rect l="l" t="t" r="r" b="b"/>
                <a:pathLst>
                  <a:path w="2978785" h="2978785">
                    <a:moveTo>
                      <a:pt x="1489349" y="2978699"/>
                    </a:move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close/>
                  </a:path>
                </a:pathLst>
              </a:custGeom>
              <a:solidFill>
                <a:srgbClr val="F3F3F3"/>
              </a:solidFill>
            </p:spPr>
            <p:txBody>
              <a:bodyPr wrap="square" lIns="0" tIns="0" rIns="0" bIns="0" rtlCol="0"/>
              <a:lstStyle/>
              <a:p/>
            </p:txBody>
          </p:sp>
          <p:sp>
            <p:nvSpPr>
              <p:cNvPr id="5" name="object 4"/>
              <p:cNvSpPr/>
              <p:nvPr/>
            </p:nvSpPr>
            <p:spPr>
              <a:xfrm>
                <a:off x="3281000" y="858250"/>
                <a:ext cx="2978785" cy="2978785"/>
              </a:xfrm>
              <a:custGeom>
                <a:avLst/>
                <a:gdLst/>
                <a:ahLst/>
                <a:cxnLst/>
                <a:rect l="l" t="t" r="r" b="b"/>
                <a:pathLst>
                  <a:path w="2978785" h="2978785">
                    <a:moveTo>
                      <a:pt x="0" y="1489349"/>
                    </a:move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close/>
                  </a:path>
                </a:pathLst>
              </a:custGeom>
              <a:ln w="19049">
                <a:solidFill>
                  <a:srgbClr val="595959"/>
                </a:solidFill>
              </a:ln>
            </p:spPr>
            <p:txBody>
              <a:bodyPr wrap="square" lIns="0" tIns="0" rIns="0" bIns="0" rtlCol="0"/>
              <a:lstStyle/>
              <a:p/>
            </p:txBody>
          </p:sp>
          <p:sp>
            <p:nvSpPr>
              <p:cNvPr id="6" name="object 5"/>
              <p:cNvSpPr/>
              <p:nvPr/>
            </p:nvSpPr>
            <p:spPr>
              <a:xfrm>
                <a:off x="1599424" y="1195450"/>
                <a:ext cx="1622425" cy="484505"/>
              </a:xfrm>
              <a:custGeom>
                <a:avLst/>
                <a:gdLst/>
                <a:ahLst/>
                <a:cxnLst/>
                <a:rect l="l" t="t" r="r" b="b"/>
                <a:pathLst>
                  <a:path w="1622425" h="484505">
                    <a:moveTo>
                      <a:pt x="0" y="0"/>
                    </a:moveTo>
                    <a:lnTo>
                      <a:pt x="1622080" y="484488"/>
                    </a:lnTo>
                  </a:path>
                </a:pathLst>
              </a:custGeom>
              <a:ln w="19049">
                <a:solidFill>
                  <a:srgbClr val="37761C"/>
                </a:solidFill>
              </a:ln>
            </p:spPr>
            <p:txBody>
              <a:bodyPr wrap="square" lIns="0" tIns="0" rIns="0" bIns="0" rtlCol="0"/>
              <a:lstStyle/>
              <a:p/>
            </p:txBody>
          </p:sp>
          <p:pic>
            <p:nvPicPr>
              <p:cNvPr id="7" name="object 6"/>
              <p:cNvPicPr/>
              <p:nvPr/>
            </p:nvPicPr>
            <p:blipFill>
              <a:blip r:embed="rId1" cstate="print"/>
              <a:stretch>
                <a:fillRect/>
              </a:stretch>
            </p:blipFill>
            <p:spPr>
              <a:xfrm>
                <a:off x="3202975" y="1640264"/>
                <a:ext cx="110889" cy="79348"/>
              </a:xfrm>
              <a:prstGeom prst="rect">
                <a:avLst/>
              </a:prstGeom>
            </p:spPr>
          </p:pic>
          <p:sp>
            <p:nvSpPr>
              <p:cNvPr id="8" name="object 7"/>
              <p:cNvSpPr/>
              <p:nvPr/>
            </p:nvSpPr>
            <p:spPr>
              <a:xfrm>
                <a:off x="6259699" y="2347600"/>
                <a:ext cx="1405890" cy="0"/>
              </a:xfrm>
              <a:custGeom>
                <a:avLst/>
                <a:gdLst/>
                <a:ahLst/>
                <a:cxnLst/>
                <a:rect l="l" t="t" r="r" b="b"/>
                <a:pathLst>
                  <a:path w="1405890">
                    <a:moveTo>
                      <a:pt x="0" y="0"/>
                    </a:moveTo>
                    <a:lnTo>
                      <a:pt x="1405799" y="0"/>
                    </a:lnTo>
                  </a:path>
                </a:pathLst>
              </a:custGeom>
              <a:ln w="19049">
                <a:solidFill>
                  <a:srgbClr val="37761C"/>
                </a:solidFill>
              </a:ln>
            </p:spPr>
            <p:txBody>
              <a:bodyPr wrap="square" lIns="0" tIns="0" rIns="0" bIns="0" rtlCol="0"/>
              <a:lstStyle/>
              <a:p/>
            </p:txBody>
          </p:sp>
          <p:pic>
            <p:nvPicPr>
              <p:cNvPr id="9" name="object 8"/>
              <p:cNvPicPr/>
              <p:nvPr/>
            </p:nvPicPr>
            <p:blipFill>
              <a:blip r:embed="rId2" cstate="print"/>
              <a:stretch>
                <a:fillRect/>
              </a:stretch>
            </p:blipFill>
            <p:spPr>
              <a:xfrm>
                <a:off x="7655974" y="2306609"/>
                <a:ext cx="105500" cy="81980"/>
              </a:xfrm>
              <a:prstGeom prst="rect">
                <a:avLst/>
              </a:prstGeom>
            </p:spPr>
          </p:pic>
          <p:pic>
            <p:nvPicPr>
              <p:cNvPr id="10" name="object 9"/>
              <p:cNvPicPr/>
              <p:nvPr/>
            </p:nvPicPr>
            <p:blipFill>
              <a:blip r:embed="rId3" cstate="print"/>
              <a:stretch>
                <a:fillRect/>
              </a:stretch>
            </p:blipFill>
            <p:spPr>
              <a:xfrm>
                <a:off x="1398708" y="861852"/>
                <a:ext cx="304799" cy="304799"/>
              </a:xfrm>
              <a:prstGeom prst="rect">
                <a:avLst/>
              </a:prstGeom>
            </p:spPr>
          </p:pic>
          <p:sp>
            <p:nvSpPr>
              <p:cNvPr id="11" name="object 10"/>
              <p:cNvSpPr/>
              <p:nvPr/>
            </p:nvSpPr>
            <p:spPr>
              <a:xfrm>
                <a:off x="1389182" y="852327"/>
                <a:ext cx="1668780" cy="2319655"/>
              </a:xfrm>
              <a:custGeom>
                <a:avLst/>
                <a:gdLst/>
                <a:ahLst/>
                <a:cxnLst/>
                <a:rect l="l" t="t" r="r" b="b"/>
                <a:pathLst>
                  <a:path w="1668780" h="2319655">
                    <a:moveTo>
                      <a:pt x="0" y="0"/>
                    </a:moveTo>
                    <a:lnTo>
                      <a:pt x="371474" y="0"/>
                    </a:lnTo>
                    <a:lnTo>
                      <a:pt x="371474" y="323849"/>
                    </a:lnTo>
                    <a:lnTo>
                      <a:pt x="0" y="323849"/>
                    </a:lnTo>
                    <a:lnTo>
                      <a:pt x="0" y="0"/>
                    </a:lnTo>
                    <a:close/>
                  </a:path>
                  <a:path w="1668780" h="2319655">
                    <a:moveTo>
                      <a:pt x="134816" y="2319047"/>
                    </a:moveTo>
                    <a:lnTo>
                      <a:pt x="1668171" y="1939136"/>
                    </a:lnTo>
                  </a:path>
                </a:pathLst>
              </a:custGeom>
              <a:ln w="19049">
                <a:solidFill>
                  <a:srgbClr val="37761C"/>
                </a:solidFill>
              </a:ln>
            </p:spPr>
            <p:txBody>
              <a:bodyPr wrap="square" lIns="0" tIns="0" rIns="0" bIns="0" rtlCol="0"/>
              <a:lstStyle/>
              <a:p/>
            </p:txBody>
          </p:sp>
          <p:pic>
            <p:nvPicPr>
              <p:cNvPr id="12" name="object 11"/>
              <p:cNvPicPr/>
              <p:nvPr/>
            </p:nvPicPr>
            <p:blipFill>
              <a:blip r:embed="rId4" cstate="print"/>
              <a:stretch>
                <a:fillRect/>
              </a:stretch>
            </p:blipFill>
            <p:spPr>
              <a:xfrm>
                <a:off x="3040262" y="2751396"/>
                <a:ext cx="110530" cy="80134"/>
              </a:xfrm>
              <a:prstGeom prst="rect">
                <a:avLst/>
              </a:prstGeom>
            </p:spPr>
          </p:pic>
          <p:pic>
            <p:nvPicPr>
              <p:cNvPr id="13" name="object 12"/>
              <p:cNvPicPr/>
              <p:nvPr/>
            </p:nvPicPr>
            <p:blipFill>
              <a:blip r:embed="rId5" cstate="print"/>
              <a:stretch>
                <a:fillRect/>
              </a:stretch>
            </p:blipFill>
            <p:spPr>
              <a:xfrm>
                <a:off x="1188027" y="2934327"/>
                <a:ext cx="295274" cy="361949"/>
              </a:xfrm>
              <a:prstGeom prst="rect">
                <a:avLst/>
              </a:prstGeom>
            </p:spPr>
          </p:pic>
          <p:sp>
            <p:nvSpPr>
              <p:cNvPr id="14" name="object 13"/>
              <p:cNvSpPr/>
              <p:nvPr/>
            </p:nvSpPr>
            <p:spPr>
              <a:xfrm>
                <a:off x="1178501" y="2924802"/>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p:txBody>
          </p:sp>
          <p:pic>
            <p:nvPicPr>
              <p:cNvPr id="15" name="object 14"/>
              <p:cNvPicPr/>
              <p:nvPr/>
            </p:nvPicPr>
            <p:blipFill>
              <a:blip r:embed="rId6" cstate="print"/>
              <a:stretch>
                <a:fillRect/>
              </a:stretch>
            </p:blipFill>
            <p:spPr>
              <a:xfrm>
                <a:off x="7257763" y="1819488"/>
                <a:ext cx="304799" cy="304799"/>
              </a:xfrm>
              <a:prstGeom prst="rect">
                <a:avLst/>
              </a:prstGeom>
            </p:spPr>
          </p:pic>
          <p:sp>
            <p:nvSpPr>
              <p:cNvPr id="16" name="object 15"/>
              <p:cNvSpPr/>
              <p:nvPr/>
            </p:nvSpPr>
            <p:spPr>
              <a:xfrm>
                <a:off x="7248238" y="1809963"/>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p:txBody>
          </p:sp>
        </p:grpSp>
        <p:sp>
          <p:nvSpPr>
            <p:cNvPr id="17" name="object 16"/>
            <p:cNvSpPr txBox="1"/>
            <p:nvPr/>
          </p:nvSpPr>
          <p:spPr>
            <a:xfrm>
              <a:off x="6146553" y="3177232"/>
              <a:ext cx="941069" cy="1779905"/>
            </a:xfrm>
            <a:prstGeom prst="rect">
              <a:avLst/>
            </a:prstGeom>
          </p:spPr>
          <p:txBody>
            <a:bodyPr vert="horz" wrap="square" lIns="0" tIns="12700" rIns="0" bIns="0" rtlCol="0">
              <a:spAutoFit/>
            </a:bodyPr>
            <a:lstStyle/>
            <a:p>
              <a:pPr marR="47625" algn="ctr">
                <a:lnSpc>
                  <a:spcPct val="100000"/>
                </a:lnSpc>
                <a:spcBef>
                  <a:spcPts val="100"/>
                </a:spcBef>
              </a:pPr>
              <a:r>
                <a:rPr sz="4800" dirty="0">
                  <a:latin typeface="Arial" panose="020B0604020202020204"/>
                  <a:cs typeface="Arial" panose="020B0604020202020204"/>
                </a:rPr>
                <a:t>f</a:t>
              </a:r>
              <a:endParaRPr sz="4800">
                <a:latin typeface="Arial" panose="020B0604020202020204"/>
                <a:cs typeface="Arial" panose="020B0604020202020204"/>
              </a:endParaRPr>
            </a:p>
            <a:p>
              <a:pPr marL="12700" marR="5080" algn="ctr">
                <a:lnSpc>
                  <a:spcPct val="100000"/>
                </a:lnSpc>
                <a:spcBef>
                  <a:spcPts val="3735"/>
                </a:spcBef>
              </a:pPr>
              <a:r>
                <a:rPr sz="1800" spc="-10" dirty="0">
                  <a:solidFill>
                    <a:srgbClr val="0000FF"/>
                  </a:solidFill>
                  <a:latin typeface="Arial" panose="020B0604020202020204"/>
                  <a:cs typeface="Arial" panose="020B0604020202020204"/>
                </a:rPr>
                <a:t>Jacobian matrices</a:t>
              </a:r>
              <a:endParaRPr sz="1800">
                <a:latin typeface="Arial" panose="020B0604020202020204"/>
                <a:cs typeface="Arial" panose="020B0604020202020204"/>
              </a:endParaRPr>
            </a:p>
          </p:txBody>
        </p:sp>
        <p:sp>
          <p:nvSpPr>
            <p:cNvPr id="19" name="object 18"/>
            <p:cNvSpPr txBox="1"/>
            <p:nvPr/>
          </p:nvSpPr>
          <p:spPr>
            <a:xfrm>
              <a:off x="1862878" y="2037074"/>
              <a:ext cx="1120337" cy="360680"/>
            </a:xfrm>
            <a:prstGeom prst="rect">
              <a:avLst/>
            </a:prstGeom>
          </p:spPr>
          <p:txBody>
            <a:bodyPr vert="horz" wrap="square" lIns="0" tIns="12700" rIns="0" bIns="0" rtlCol="0">
              <a:spAutoFit/>
            </a:bodyPr>
            <a:lstStyle/>
            <a:p>
              <a:pPr marL="38100">
                <a:lnSpc>
                  <a:spcPct val="100000"/>
                </a:lnSpc>
                <a:spcBef>
                  <a:spcPts val="100"/>
                </a:spcBef>
              </a:pPr>
              <a:r>
                <a:rPr sz="2200" spc="-10" dirty="0">
                  <a:solidFill>
                    <a:srgbClr val="0000FF"/>
                  </a:solidFill>
                  <a:latin typeface="Arial" panose="020B0604020202020204"/>
                  <a:cs typeface="Arial" panose="020B0604020202020204"/>
                </a:rPr>
                <a:t>[D</a:t>
              </a:r>
              <a:r>
                <a:rPr sz="2175" spc="-15" baseline="-33000" dirty="0">
                  <a:solidFill>
                    <a:srgbClr val="0000FF"/>
                  </a:solidFill>
                  <a:latin typeface="Arial" panose="020B0604020202020204"/>
                  <a:cs typeface="Arial" panose="020B0604020202020204"/>
                </a:rPr>
                <a:t>x</a:t>
              </a:r>
              <a:r>
                <a:rPr sz="2200" spc="-10" dirty="0">
                  <a:solidFill>
                    <a:srgbClr val="0000FF"/>
                  </a:solidFill>
                  <a:latin typeface="Arial" panose="020B0604020202020204"/>
                  <a:cs typeface="Arial" panose="020B0604020202020204"/>
                </a:rPr>
                <a:t>×M</a:t>
              </a:r>
              <a:r>
                <a:rPr sz="2175" spc="-15" baseline="-33000" dirty="0">
                  <a:solidFill>
                    <a:srgbClr val="0000FF"/>
                  </a:solidFill>
                  <a:latin typeface="Arial" panose="020B0604020202020204"/>
                  <a:cs typeface="Arial" panose="020B0604020202020204"/>
                </a:rPr>
                <a:t>x</a:t>
              </a:r>
              <a:r>
                <a:rPr sz="2200" spc="-10" dirty="0">
                  <a:solidFill>
                    <a:srgbClr val="0000FF"/>
                  </a:solidFill>
                  <a:latin typeface="Arial" panose="020B0604020202020204"/>
                  <a:cs typeface="Arial" panose="020B0604020202020204"/>
                </a:rPr>
                <a:t>]</a:t>
              </a:r>
              <a:endParaRPr sz="2200" dirty="0">
                <a:latin typeface="Arial" panose="020B0604020202020204"/>
                <a:cs typeface="Arial" panose="020B0604020202020204"/>
              </a:endParaRPr>
            </a:p>
          </p:txBody>
        </p:sp>
        <p:sp>
          <p:nvSpPr>
            <p:cNvPr id="20" name="object 19"/>
            <p:cNvSpPr txBox="1"/>
            <p:nvPr/>
          </p:nvSpPr>
          <p:spPr>
            <a:xfrm>
              <a:off x="8458200" y="1295400"/>
              <a:ext cx="2226310" cy="590550"/>
            </a:xfrm>
            <a:prstGeom prst="rect">
              <a:avLst/>
            </a:prstGeom>
            <a:ln w="19049">
              <a:solidFill>
                <a:srgbClr val="0000FF"/>
              </a:solidFill>
            </a:ln>
          </p:spPr>
          <p:txBody>
            <a:bodyPr vert="horz" wrap="square" lIns="0" tIns="148590" rIns="0" bIns="0" rtlCol="0">
              <a:spAutoFit/>
            </a:bodyPr>
            <a:lstStyle/>
            <a:p>
              <a:pPr marL="85725">
                <a:lnSpc>
                  <a:spcPct val="100000"/>
                </a:lnSpc>
                <a:spcBef>
                  <a:spcPts val="1170"/>
                </a:spcBef>
              </a:pPr>
              <a:r>
                <a:rPr sz="1800" dirty="0">
                  <a:solidFill>
                    <a:srgbClr val="0000FF"/>
                  </a:solidFill>
                  <a:latin typeface="Arial" panose="020B0604020202020204"/>
                  <a:cs typeface="Arial" panose="020B0604020202020204"/>
                </a:rPr>
                <a:t>Loss</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L</a:t>
              </a:r>
              <a:r>
                <a:rPr sz="1800" spc="-7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still</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a</a:t>
              </a:r>
              <a:r>
                <a:rPr sz="1800" spc="-10" dirty="0">
                  <a:solidFill>
                    <a:srgbClr val="0000FF"/>
                  </a:solidFill>
                  <a:latin typeface="Arial" panose="020B0604020202020204"/>
                  <a:cs typeface="Arial" panose="020B0604020202020204"/>
                </a:rPr>
                <a:t> scalar!</a:t>
              </a:r>
              <a:endParaRPr sz="1800">
                <a:latin typeface="Arial" panose="020B0604020202020204"/>
                <a:cs typeface="Arial" panose="020B0604020202020204"/>
              </a:endParaRPr>
            </a:p>
          </p:txBody>
        </p:sp>
        <p:sp>
          <p:nvSpPr>
            <p:cNvPr id="21" name="object 20"/>
            <p:cNvSpPr txBox="1"/>
            <p:nvPr/>
          </p:nvSpPr>
          <p:spPr>
            <a:xfrm>
              <a:off x="3348490" y="3600323"/>
              <a:ext cx="1199515" cy="513080"/>
            </a:xfrm>
            <a:prstGeom prst="rect">
              <a:avLst/>
            </a:prstGeom>
          </p:spPr>
          <p:txBody>
            <a:bodyPr vert="horz" wrap="square" lIns="0" tIns="12700" rIns="0" bIns="0" rtlCol="0">
              <a:spAutoFit/>
            </a:bodyPr>
            <a:lstStyle/>
            <a:p>
              <a:pPr marL="255270" marR="5080" indent="-243205">
                <a:lnSpc>
                  <a:spcPct val="100000"/>
                </a:lnSpc>
                <a:spcBef>
                  <a:spcPts val="100"/>
                </a:spcBef>
              </a:pPr>
              <a:r>
                <a:rPr sz="1600" spc="-10" dirty="0">
                  <a:solidFill>
                    <a:srgbClr val="0000FF"/>
                  </a:solidFill>
                  <a:latin typeface="Arial" panose="020B0604020202020204"/>
                  <a:cs typeface="Arial" panose="020B0604020202020204"/>
                </a:rPr>
                <a:t>Matrix-vector multiply</a:t>
              </a:r>
              <a:endParaRPr sz="1600">
                <a:latin typeface="Arial" panose="020B0604020202020204"/>
                <a:cs typeface="Arial" panose="020B0604020202020204"/>
              </a:endParaRPr>
            </a:p>
          </p:txBody>
        </p:sp>
        <p:sp>
          <p:nvSpPr>
            <p:cNvPr id="22" name="object 21"/>
            <p:cNvSpPr txBox="1"/>
            <p:nvPr/>
          </p:nvSpPr>
          <p:spPr>
            <a:xfrm>
              <a:off x="1726074" y="4125218"/>
              <a:ext cx="1120337" cy="360680"/>
            </a:xfrm>
            <a:prstGeom prst="rect">
              <a:avLst/>
            </a:prstGeom>
          </p:spPr>
          <p:txBody>
            <a:bodyPr vert="horz" wrap="square" lIns="0" tIns="12700" rIns="0" bIns="0" rtlCol="0">
              <a:spAutoFit/>
            </a:bodyPr>
            <a:lstStyle/>
            <a:p>
              <a:pPr marL="38100">
                <a:lnSpc>
                  <a:spcPct val="100000"/>
                </a:lnSpc>
                <a:spcBef>
                  <a:spcPts val="100"/>
                </a:spcBef>
              </a:pPr>
              <a:r>
                <a:rPr sz="2200" spc="-10" dirty="0">
                  <a:solidFill>
                    <a:srgbClr val="0000FF"/>
                  </a:solidFill>
                  <a:latin typeface="Arial" panose="020B0604020202020204"/>
                  <a:cs typeface="Arial" panose="020B0604020202020204"/>
                </a:rPr>
                <a:t>[D</a:t>
              </a:r>
              <a:r>
                <a:rPr sz="2175" spc="-15" baseline="-33000" dirty="0">
                  <a:solidFill>
                    <a:srgbClr val="0000FF"/>
                  </a:solidFill>
                  <a:latin typeface="Arial" panose="020B0604020202020204"/>
                  <a:cs typeface="Arial" panose="020B0604020202020204"/>
                </a:rPr>
                <a:t>y</a:t>
              </a:r>
              <a:r>
                <a:rPr sz="2200" spc="-10" dirty="0">
                  <a:solidFill>
                    <a:srgbClr val="0000FF"/>
                  </a:solidFill>
                  <a:latin typeface="Arial" panose="020B0604020202020204"/>
                  <a:cs typeface="Arial" panose="020B0604020202020204"/>
                </a:rPr>
                <a:t>×M</a:t>
              </a:r>
              <a:r>
                <a:rPr sz="2175" spc="-15" baseline="-33000" dirty="0">
                  <a:solidFill>
                    <a:srgbClr val="0000FF"/>
                  </a:solidFill>
                  <a:latin typeface="Arial" panose="020B0604020202020204"/>
                  <a:cs typeface="Arial" panose="020B0604020202020204"/>
                </a:rPr>
                <a:t>y</a:t>
              </a:r>
              <a:r>
                <a:rPr sz="2200" spc="-10" dirty="0">
                  <a:solidFill>
                    <a:srgbClr val="0000FF"/>
                  </a:solidFill>
                  <a:latin typeface="Arial" panose="020B0604020202020204"/>
                  <a:cs typeface="Arial" panose="020B0604020202020204"/>
                </a:rPr>
                <a:t>]</a:t>
              </a:r>
              <a:endParaRPr sz="2200" dirty="0">
                <a:latin typeface="Arial" panose="020B0604020202020204"/>
                <a:cs typeface="Arial" panose="020B0604020202020204"/>
              </a:endParaRPr>
            </a:p>
          </p:txBody>
        </p:sp>
        <p:sp>
          <p:nvSpPr>
            <p:cNvPr id="23" name="object 22"/>
            <p:cNvSpPr txBox="1"/>
            <p:nvPr/>
          </p:nvSpPr>
          <p:spPr>
            <a:xfrm>
              <a:off x="9616850" y="2979062"/>
              <a:ext cx="1203550" cy="360680"/>
            </a:xfrm>
            <a:prstGeom prst="rect">
              <a:avLst/>
            </a:prstGeom>
          </p:spPr>
          <p:txBody>
            <a:bodyPr vert="horz" wrap="square" lIns="0" tIns="12700" rIns="0" bIns="0" rtlCol="0">
              <a:spAutoFit/>
            </a:bodyPr>
            <a:lstStyle/>
            <a:p>
              <a:pPr marL="38100">
                <a:lnSpc>
                  <a:spcPct val="100000"/>
                </a:lnSpc>
                <a:spcBef>
                  <a:spcPts val="100"/>
                </a:spcBef>
              </a:pPr>
              <a:r>
                <a:rPr sz="2200" spc="-10" dirty="0">
                  <a:solidFill>
                    <a:srgbClr val="0000FF"/>
                  </a:solidFill>
                  <a:latin typeface="Arial" panose="020B0604020202020204"/>
                  <a:cs typeface="Arial" panose="020B0604020202020204"/>
                </a:rPr>
                <a:t>[D</a:t>
              </a:r>
              <a:r>
                <a:rPr sz="2175" spc="-15" baseline="-33000" dirty="0">
                  <a:solidFill>
                    <a:srgbClr val="0000FF"/>
                  </a:solidFill>
                  <a:latin typeface="Arial" panose="020B0604020202020204"/>
                  <a:cs typeface="Arial" panose="020B0604020202020204"/>
                </a:rPr>
                <a:t>z</a:t>
              </a:r>
              <a:r>
                <a:rPr sz="2200" spc="-10" dirty="0">
                  <a:solidFill>
                    <a:srgbClr val="0000FF"/>
                  </a:solidFill>
                  <a:latin typeface="Arial" panose="020B0604020202020204"/>
                  <a:cs typeface="Arial" panose="020B0604020202020204"/>
                </a:rPr>
                <a:t>×M</a:t>
              </a:r>
              <a:r>
                <a:rPr sz="2175" spc="-15" baseline="-33000" dirty="0">
                  <a:solidFill>
                    <a:srgbClr val="0000FF"/>
                  </a:solidFill>
                  <a:latin typeface="Arial" panose="020B0604020202020204"/>
                  <a:cs typeface="Arial" panose="020B0604020202020204"/>
                </a:rPr>
                <a:t>z</a:t>
              </a:r>
              <a:r>
                <a:rPr sz="2200" spc="-10" dirty="0">
                  <a:solidFill>
                    <a:srgbClr val="0000FF"/>
                  </a:solidFill>
                  <a:latin typeface="Arial" panose="020B0604020202020204"/>
                  <a:cs typeface="Arial" panose="020B0604020202020204"/>
                </a:rPr>
                <a:t>]</a:t>
              </a:r>
              <a:endParaRPr sz="2200" dirty="0">
                <a:latin typeface="Arial" panose="020B0604020202020204"/>
                <a:cs typeface="Arial" panose="020B0604020202020204"/>
              </a:endParaRPr>
            </a:p>
          </p:txBody>
        </p:sp>
        <p:sp>
          <p:nvSpPr>
            <p:cNvPr id="24" name="object 23"/>
            <p:cNvSpPr txBox="1"/>
            <p:nvPr/>
          </p:nvSpPr>
          <p:spPr>
            <a:xfrm>
              <a:off x="8426524" y="1955986"/>
              <a:ext cx="2159000" cy="574040"/>
            </a:xfrm>
            <a:prstGeom prst="rect">
              <a:avLst/>
            </a:prstGeom>
          </p:spPr>
          <p:txBody>
            <a:bodyPr vert="horz" wrap="square" lIns="0" tIns="12700" rIns="0" bIns="0" rtlCol="0">
              <a:spAutoFit/>
            </a:bodyPr>
            <a:lstStyle/>
            <a:p>
              <a:pPr marL="12700" marR="5080">
                <a:lnSpc>
                  <a:spcPct val="100000"/>
                </a:lnSpc>
                <a:spcBef>
                  <a:spcPts val="100"/>
                </a:spcBef>
              </a:pPr>
              <a:r>
                <a:rPr sz="1800" dirty="0">
                  <a:solidFill>
                    <a:srgbClr val="0000FF"/>
                  </a:solidFill>
                  <a:latin typeface="Arial" panose="020B0604020202020204"/>
                  <a:cs typeface="Arial" panose="020B0604020202020204"/>
                </a:rPr>
                <a:t>dL/dx</a:t>
              </a:r>
              <a:r>
                <a:rPr sz="1800" spc="-3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always</a:t>
              </a:r>
              <a:r>
                <a:rPr sz="1800" spc="-2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has</a:t>
              </a:r>
              <a:r>
                <a:rPr sz="1800" spc="-20" dirty="0">
                  <a:solidFill>
                    <a:srgbClr val="0000FF"/>
                  </a:solidFill>
                  <a:latin typeface="Arial" panose="020B0604020202020204"/>
                  <a:cs typeface="Arial" panose="020B0604020202020204"/>
                </a:rPr>
                <a:t> </a:t>
              </a:r>
              <a:r>
                <a:rPr sz="1800" spc="-25" dirty="0">
                  <a:solidFill>
                    <a:srgbClr val="0000FF"/>
                  </a:solidFill>
                  <a:latin typeface="Arial" panose="020B0604020202020204"/>
                  <a:cs typeface="Arial" panose="020B0604020202020204"/>
                </a:rPr>
                <a:t>the </a:t>
              </a:r>
              <a:r>
                <a:rPr sz="1800" dirty="0">
                  <a:solidFill>
                    <a:srgbClr val="0000FF"/>
                  </a:solidFill>
                  <a:latin typeface="Arial" panose="020B0604020202020204"/>
                  <a:cs typeface="Arial" panose="020B0604020202020204"/>
                </a:rPr>
                <a:t>same</a:t>
              </a:r>
              <a:r>
                <a:rPr sz="1800" spc="-1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shape</a:t>
              </a:r>
              <a:r>
                <a:rPr sz="1800" spc="-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as</a:t>
              </a:r>
              <a:r>
                <a:rPr sz="1800" spc="-5" dirty="0">
                  <a:solidFill>
                    <a:srgbClr val="0000FF"/>
                  </a:solidFill>
                  <a:latin typeface="Arial" panose="020B0604020202020204"/>
                  <a:cs typeface="Arial" panose="020B0604020202020204"/>
                </a:rPr>
                <a:t> </a:t>
              </a:r>
              <a:r>
                <a:rPr sz="1800" spc="-25" dirty="0">
                  <a:solidFill>
                    <a:srgbClr val="0000FF"/>
                  </a:solidFill>
                  <a:latin typeface="Arial" panose="020B0604020202020204"/>
                  <a:cs typeface="Arial" panose="020B0604020202020204"/>
                </a:rPr>
                <a:t>x!</a:t>
              </a:r>
              <a:endParaRPr sz="1800">
                <a:latin typeface="Arial" panose="020B0604020202020204"/>
                <a:cs typeface="Arial" panose="020B0604020202020204"/>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t>
            </a:r>
            <a:r>
              <a:rPr lang="en-US" spc="-30" dirty="0"/>
              <a:t> </a:t>
            </a:r>
            <a:r>
              <a:rPr lang="en-US" dirty="0"/>
              <a:t>with</a:t>
            </a:r>
            <a:r>
              <a:rPr lang="en-US" spc="-20" dirty="0"/>
              <a:t> </a:t>
            </a:r>
            <a:r>
              <a:rPr lang="en-US" dirty="0"/>
              <a:t>Matrices</a:t>
            </a:r>
            <a:r>
              <a:rPr lang="en-US" spc="-20" dirty="0"/>
              <a:t> </a:t>
            </a:r>
            <a:r>
              <a:rPr lang="en-US" dirty="0"/>
              <a:t>(or</a:t>
            </a:r>
            <a:r>
              <a:rPr lang="en-US" spc="-60" dirty="0"/>
              <a:t> </a:t>
            </a:r>
            <a:r>
              <a:rPr lang="en-US" spc="-25" dirty="0"/>
              <a:t>Tensors)</a:t>
            </a:r>
            <a:endParaRPr lang="en-US" dirty="0"/>
          </a:p>
        </p:txBody>
      </p:sp>
      <p:grpSp>
        <p:nvGrpSpPr>
          <p:cNvPr id="43" name="Group 42"/>
          <p:cNvGrpSpPr/>
          <p:nvPr/>
        </p:nvGrpSpPr>
        <p:grpSpPr>
          <a:xfrm>
            <a:off x="1493255" y="1447800"/>
            <a:ext cx="9205489" cy="4314041"/>
            <a:chOff x="1143000" y="1295400"/>
            <a:chExt cx="9205489" cy="4314041"/>
          </a:xfrm>
        </p:grpSpPr>
        <p:grpSp>
          <p:nvGrpSpPr>
            <p:cNvPr id="3" name="object 2"/>
            <p:cNvGrpSpPr/>
            <p:nvPr/>
          </p:nvGrpSpPr>
          <p:grpSpPr>
            <a:xfrm>
              <a:off x="2454201" y="2075278"/>
              <a:ext cx="6592570" cy="3004185"/>
              <a:chOff x="1168976" y="842802"/>
              <a:chExt cx="6592570" cy="3004185"/>
            </a:xfrm>
          </p:grpSpPr>
          <p:pic>
            <p:nvPicPr>
              <p:cNvPr id="4" name="object 3"/>
              <p:cNvPicPr/>
              <p:nvPr/>
            </p:nvPicPr>
            <p:blipFill>
              <a:blip r:embed="rId1" cstate="print"/>
              <a:stretch>
                <a:fillRect/>
              </a:stretch>
            </p:blipFill>
            <p:spPr>
              <a:xfrm>
                <a:off x="1592277" y="1421777"/>
                <a:ext cx="1636398" cy="1006571"/>
              </a:xfrm>
              <a:prstGeom prst="rect">
                <a:avLst/>
              </a:prstGeom>
            </p:spPr>
          </p:pic>
          <p:sp>
            <p:nvSpPr>
              <p:cNvPr id="5" name="object 4"/>
              <p:cNvSpPr/>
              <p:nvPr/>
            </p:nvSpPr>
            <p:spPr>
              <a:xfrm>
                <a:off x="3281000" y="858250"/>
                <a:ext cx="2978785" cy="2978785"/>
              </a:xfrm>
              <a:custGeom>
                <a:avLst/>
                <a:gdLst/>
                <a:ahLst/>
                <a:cxnLst/>
                <a:rect l="l" t="t" r="r" b="b"/>
                <a:pathLst>
                  <a:path w="2978785" h="2978785">
                    <a:moveTo>
                      <a:pt x="1489349" y="2978699"/>
                    </a:move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close/>
                  </a:path>
                </a:pathLst>
              </a:custGeom>
              <a:solidFill>
                <a:srgbClr val="F3F3F3"/>
              </a:solidFill>
            </p:spPr>
            <p:txBody>
              <a:bodyPr wrap="square" lIns="0" tIns="0" rIns="0" bIns="0" rtlCol="0"/>
              <a:lstStyle/>
              <a:p/>
            </p:txBody>
          </p:sp>
          <p:sp>
            <p:nvSpPr>
              <p:cNvPr id="6" name="object 5"/>
              <p:cNvSpPr/>
              <p:nvPr/>
            </p:nvSpPr>
            <p:spPr>
              <a:xfrm>
                <a:off x="3281000" y="858250"/>
                <a:ext cx="2978785" cy="2978785"/>
              </a:xfrm>
              <a:custGeom>
                <a:avLst/>
                <a:gdLst/>
                <a:ahLst/>
                <a:cxnLst/>
                <a:rect l="l" t="t" r="r" b="b"/>
                <a:pathLst>
                  <a:path w="2978785" h="2978785">
                    <a:moveTo>
                      <a:pt x="0" y="1489349"/>
                    </a:move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close/>
                  </a:path>
                </a:pathLst>
              </a:custGeom>
              <a:ln w="19049">
                <a:solidFill>
                  <a:srgbClr val="595959"/>
                </a:solidFill>
              </a:ln>
            </p:spPr>
            <p:txBody>
              <a:bodyPr wrap="square" lIns="0" tIns="0" rIns="0" bIns="0" rtlCol="0"/>
              <a:lstStyle/>
              <a:p/>
            </p:txBody>
          </p:sp>
          <p:sp>
            <p:nvSpPr>
              <p:cNvPr id="7" name="object 6"/>
              <p:cNvSpPr/>
              <p:nvPr/>
            </p:nvSpPr>
            <p:spPr>
              <a:xfrm>
                <a:off x="1524000" y="2791463"/>
                <a:ext cx="1533525" cy="380365"/>
              </a:xfrm>
              <a:custGeom>
                <a:avLst/>
                <a:gdLst/>
                <a:ahLst/>
                <a:cxnLst/>
                <a:rect l="l" t="t" r="r" b="b"/>
                <a:pathLst>
                  <a:path w="1533525" h="380364">
                    <a:moveTo>
                      <a:pt x="0" y="379911"/>
                    </a:moveTo>
                    <a:lnTo>
                      <a:pt x="1533354" y="0"/>
                    </a:lnTo>
                  </a:path>
                </a:pathLst>
              </a:custGeom>
              <a:ln w="19049">
                <a:solidFill>
                  <a:srgbClr val="37761C"/>
                </a:solidFill>
              </a:ln>
            </p:spPr>
            <p:txBody>
              <a:bodyPr wrap="square" lIns="0" tIns="0" rIns="0" bIns="0" rtlCol="0"/>
              <a:lstStyle/>
              <a:p/>
            </p:txBody>
          </p:sp>
          <p:pic>
            <p:nvPicPr>
              <p:cNvPr id="8" name="object 7"/>
              <p:cNvPicPr/>
              <p:nvPr/>
            </p:nvPicPr>
            <p:blipFill>
              <a:blip r:embed="rId2" cstate="print"/>
              <a:stretch>
                <a:fillRect/>
              </a:stretch>
            </p:blipFill>
            <p:spPr>
              <a:xfrm>
                <a:off x="3040262" y="2751396"/>
                <a:ext cx="110530" cy="80134"/>
              </a:xfrm>
              <a:prstGeom prst="rect">
                <a:avLst/>
              </a:prstGeom>
            </p:spPr>
          </p:pic>
          <p:sp>
            <p:nvSpPr>
              <p:cNvPr id="9" name="object 8"/>
              <p:cNvSpPr/>
              <p:nvPr/>
            </p:nvSpPr>
            <p:spPr>
              <a:xfrm>
                <a:off x="1599424" y="1195450"/>
                <a:ext cx="1622425" cy="484505"/>
              </a:xfrm>
              <a:custGeom>
                <a:avLst/>
                <a:gdLst/>
                <a:ahLst/>
                <a:cxnLst/>
                <a:rect l="l" t="t" r="r" b="b"/>
                <a:pathLst>
                  <a:path w="1622425" h="484505">
                    <a:moveTo>
                      <a:pt x="0" y="0"/>
                    </a:moveTo>
                    <a:lnTo>
                      <a:pt x="1622080" y="484488"/>
                    </a:lnTo>
                  </a:path>
                </a:pathLst>
              </a:custGeom>
              <a:ln w="19049">
                <a:solidFill>
                  <a:srgbClr val="37761C"/>
                </a:solidFill>
              </a:ln>
            </p:spPr>
            <p:txBody>
              <a:bodyPr wrap="square" lIns="0" tIns="0" rIns="0" bIns="0" rtlCol="0"/>
              <a:lstStyle/>
              <a:p/>
            </p:txBody>
          </p:sp>
          <p:pic>
            <p:nvPicPr>
              <p:cNvPr id="10" name="object 9"/>
              <p:cNvPicPr/>
              <p:nvPr/>
            </p:nvPicPr>
            <p:blipFill>
              <a:blip r:embed="rId3" cstate="print"/>
              <a:stretch>
                <a:fillRect/>
              </a:stretch>
            </p:blipFill>
            <p:spPr>
              <a:xfrm>
                <a:off x="3202975" y="1640264"/>
                <a:ext cx="110889" cy="79348"/>
              </a:xfrm>
              <a:prstGeom prst="rect">
                <a:avLst/>
              </a:prstGeom>
            </p:spPr>
          </p:pic>
          <p:sp>
            <p:nvSpPr>
              <p:cNvPr id="11" name="object 10"/>
              <p:cNvSpPr/>
              <p:nvPr/>
            </p:nvSpPr>
            <p:spPr>
              <a:xfrm>
                <a:off x="6259699" y="2347600"/>
                <a:ext cx="1405890" cy="0"/>
              </a:xfrm>
              <a:custGeom>
                <a:avLst/>
                <a:gdLst/>
                <a:ahLst/>
                <a:cxnLst/>
                <a:rect l="l" t="t" r="r" b="b"/>
                <a:pathLst>
                  <a:path w="1405890">
                    <a:moveTo>
                      <a:pt x="0" y="0"/>
                    </a:moveTo>
                    <a:lnTo>
                      <a:pt x="1405799" y="0"/>
                    </a:lnTo>
                  </a:path>
                </a:pathLst>
              </a:custGeom>
              <a:ln w="19049">
                <a:solidFill>
                  <a:srgbClr val="37761C"/>
                </a:solidFill>
              </a:ln>
            </p:spPr>
            <p:txBody>
              <a:bodyPr wrap="square" lIns="0" tIns="0" rIns="0" bIns="0" rtlCol="0"/>
              <a:lstStyle/>
              <a:p/>
            </p:txBody>
          </p:sp>
          <p:pic>
            <p:nvPicPr>
              <p:cNvPr id="12" name="object 11"/>
              <p:cNvPicPr/>
              <p:nvPr/>
            </p:nvPicPr>
            <p:blipFill>
              <a:blip r:embed="rId4" cstate="print"/>
              <a:stretch>
                <a:fillRect/>
              </a:stretch>
            </p:blipFill>
            <p:spPr>
              <a:xfrm>
                <a:off x="7655974" y="2306609"/>
                <a:ext cx="105500" cy="81980"/>
              </a:xfrm>
              <a:prstGeom prst="rect">
                <a:avLst/>
              </a:prstGeom>
            </p:spPr>
          </p:pic>
          <p:pic>
            <p:nvPicPr>
              <p:cNvPr id="13" name="object 12"/>
              <p:cNvPicPr/>
              <p:nvPr/>
            </p:nvPicPr>
            <p:blipFill>
              <a:blip r:embed="rId5" cstate="print"/>
              <a:stretch>
                <a:fillRect/>
              </a:stretch>
            </p:blipFill>
            <p:spPr>
              <a:xfrm>
                <a:off x="1398708" y="861852"/>
                <a:ext cx="304799" cy="304799"/>
              </a:xfrm>
              <a:prstGeom prst="rect">
                <a:avLst/>
              </a:prstGeom>
            </p:spPr>
          </p:pic>
          <p:sp>
            <p:nvSpPr>
              <p:cNvPr id="14" name="object 13"/>
              <p:cNvSpPr/>
              <p:nvPr/>
            </p:nvSpPr>
            <p:spPr>
              <a:xfrm>
                <a:off x="1389182" y="852327"/>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p:txBody>
          </p:sp>
          <p:pic>
            <p:nvPicPr>
              <p:cNvPr id="15" name="object 14"/>
              <p:cNvPicPr/>
              <p:nvPr/>
            </p:nvPicPr>
            <p:blipFill>
              <a:blip r:embed="rId6" cstate="print"/>
              <a:stretch>
                <a:fillRect/>
              </a:stretch>
            </p:blipFill>
            <p:spPr>
              <a:xfrm>
                <a:off x="1188027" y="2934327"/>
                <a:ext cx="295274" cy="361949"/>
              </a:xfrm>
              <a:prstGeom prst="rect">
                <a:avLst/>
              </a:prstGeom>
            </p:spPr>
          </p:pic>
          <p:sp>
            <p:nvSpPr>
              <p:cNvPr id="16" name="object 15"/>
              <p:cNvSpPr/>
              <p:nvPr/>
            </p:nvSpPr>
            <p:spPr>
              <a:xfrm>
                <a:off x="1178501" y="2924802"/>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p:txBody>
          </p:sp>
          <p:pic>
            <p:nvPicPr>
              <p:cNvPr id="17" name="object 16"/>
              <p:cNvPicPr/>
              <p:nvPr/>
            </p:nvPicPr>
            <p:blipFill>
              <a:blip r:embed="rId7" cstate="print"/>
              <a:stretch>
                <a:fillRect/>
              </a:stretch>
            </p:blipFill>
            <p:spPr>
              <a:xfrm>
                <a:off x="7257763" y="1819488"/>
                <a:ext cx="304799" cy="304799"/>
              </a:xfrm>
              <a:prstGeom prst="rect">
                <a:avLst/>
              </a:prstGeom>
            </p:spPr>
          </p:pic>
          <p:sp>
            <p:nvSpPr>
              <p:cNvPr id="18" name="object 17"/>
              <p:cNvSpPr/>
              <p:nvPr/>
            </p:nvSpPr>
            <p:spPr>
              <a:xfrm>
                <a:off x="7248238" y="1809963"/>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p:txBody>
          </p:sp>
          <p:sp>
            <p:nvSpPr>
              <p:cNvPr id="19" name="object 18"/>
              <p:cNvSpPr/>
              <p:nvPr/>
            </p:nvSpPr>
            <p:spPr>
              <a:xfrm>
                <a:off x="6509175" y="2586025"/>
                <a:ext cx="1234440" cy="0"/>
              </a:xfrm>
              <a:custGeom>
                <a:avLst/>
                <a:gdLst/>
                <a:ahLst/>
                <a:cxnLst/>
                <a:rect l="l" t="t" r="r" b="b"/>
                <a:pathLst>
                  <a:path w="1234440">
                    <a:moveTo>
                      <a:pt x="1234199" y="0"/>
                    </a:moveTo>
                    <a:lnTo>
                      <a:pt x="0" y="0"/>
                    </a:lnTo>
                  </a:path>
                </a:pathLst>
              </a:custGeom>
              <a:ln w="19049">
                <a:solidFill>
                  <a:srgbClr val="FF0000"/>
                </a:solidFill>
              </a:ln>
            </p:spPr>
            <p:txBody>
              <a:bodyPr wrap="square" lIns="0" tIns="0" rIns="0" bIns="0" rtlCol="0"/>
              <a:lstStyle/>
              <a:p/>
            </p:txBody>
          </p:sp>
          <p:pic>
            <p:nvPicPr>
              <p:cNvPr id="20" name="object 19"/>
              <p:cNvPicPr/>
              <p:nvPr/>
            </p:nvPicPr>
            <p:blipFill>
              <a:blip r:embed="rId8" cstate="print"/>
              <a:stretch>
                <a:fillRect/>
              </a:stretch>
            </p:blipFill>
            <p:spPr>
              <a:xfrm>
                <a:off x="6413199" y="2545034"/>
                <a:ext cx="105500" cy="81980"/>
              </a:xfrm>
              <a:prstGeom prst="rect">
                <a:avLst/>
              </a:prstGeom>
            </p:spPr>
          </p:pic>
          <p:pic>
            <p:nvPicPr>
              <p:cNvPr id="21" name="object 20"/>
              <p:cNvPicPr/>
              <p:nvPr/>
            </p:nvPicPr>
            <p:blipFill>
              <a:blip r:embed="rId9" cstate="print"/>
              <a:stretch>
                <a:fillRect/>
              </a:stretch>
            </p:blipFill>
            <p:spPr>
              <a:xfrm>
                <a:off x="7224363" y="2669538"/>
                <a:ext cx="514349" cy="676274"/>
              </a:xfrm>
              <a:prstGeom prst="rect">
                <a:avLst/>
              </a:prstGeom>
            </p:spPr>
          </p:pic>
          <p:sp>
            <p:nvSpPr>
              <p:cNvPr id="22" name="object 21"/>
              <p:cNvSpPr/>
              <p:nvPr/>
            </p:nvSpPr>
            <p:spPr>
              <a:xfrm>
                <a:off x="7214838" y="2660013"/>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p:txBody>
          </p:sp>
        </p:grpSp>
        <p:sp>
          <p:nvSpPr>
            <p:cNvPr id="23" name="object 22"/>
            <p:cNvSpPr txBox="1"/>
            <p:nvPr/>
          </p:nvSpPr>
          <p:spPr>
            <a:xfrm>
              <a:off x="1272370" y="3456882"/>
              <a:ext cx="138493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0000"/>
                  </a:solidFill>
                  <a:latin typeface="Arial" panose="020B0604020202020204"/>
                  <a:cs typeface="Arial" panose="020B0604020202020204"/>
                </a:rPr>
                <a:t>“Downstream</a:t>
              </a:r>
              <a:endParaRPr sz="1800">
                <a:latin typeface="Arial" panose="020B0604020202020204"/>
                <a:cs typeface="Arial" panose="020B0604020202020204"/>
              </a:endParaRPr>
            </a:p>
          </p:txBody>
        </p:sp>
        <p:sp>
          <p:nvSpPr>
            <p:cNvPr id="24" name="object 23"/>
            <p:cNvSpPr txBox="1"/>
            <p:nvPr/>
          </p:nvSpPr>
          <p:spPr>
            <a:xfrm>
              <a:off x="1443708" y="3731202"/>
              <a:ext cx="104203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0000"/>
                  </a:solidFill>
                  <a:latin typeface="Arial" panose="020B0604020202020204"/>
                  <a:cs typeface="Arial" panose="020B0604020202020204"/>
                </a:rPr>
                <a:t>gradients”</a:t>
              </a:r>
              <a:endParaRPr sz="1800">
                <a:latin typeface="Arial" panose="020B0604020202020204"/>
                <a:cs typeface="Arial" panose="020B0604020202020204"/>
              </a:endParaRPr>
            </a:p>
          </p:txBody>
        </p:sp>
        <p:sp>
          <p:nvSpPr>
            <p:cNvPr id="25" name="object 24"/>
            <p:cNvSpPr txBox="1"/>
            <p:nvPr/>
          </p:nvSpPr>
          <p:spPr>
            <a:xfrm>
              <a:off x="5613153" y="3177232"/>
              <a:ext cx="941069" cy="1779905"/>
            </a:xfrm>
            <a:prstGeom prst="rect">
              <a:avLst/>
            </a:prstGeom>
          </p:spPr>
          <p:txBody>
            <a:bodyPr vert="horz" wrap="square" lIns="0" tIns="12700" rIns="0" bIns="0" rtlCol="0">
              <a:spAutoFit/>
            </a:bodyPr>
            <a:lstStyle/>
            <a:p>
              <a:pPr marR="47625" algn="ctr">
                <a:lnSpc>
                  <a:spcPct val="100000"/>
                </a:lnSpc>
                <a:spcBef>
                  <a:spcPts val="100"/>
                </a:spcBef>
              </a:pPr>
              <a:r>
                <a:rPr sz="4800" dirty="0">
                  <a:latin typeface="Arial" panose="020B0604020202020204"/>
                  <a:cs typeface="Arial" panose="020B0604020202020204"/>
                </a:rPr>
                <a:t>f</a:t>
              </a:r>
              <a:endParaRPr sz="4800">
                <a:latin typeface="Arial" panose="020B0604020202020204"/>
                <a:cs typeface="Arial" panose="020B0604020202020204"/>
              </a:endParaRPr>
            </a:p>
            <a:p>
              <a:pPr marL="12700" marR="5080" algn="ctr">
                <a:lnSpc>
                  <a:spcPct val="100000"/>
                </a:lnSpc>
                <a:spcBef>
                  <a:spcPts val="3735"/>
                </a:spcBef>
              </a:pPr>
              <a:r>
                <a:rPr sz="1800" spc="-10" dirty="0">
                  <a:solidFill>
                    <a:srgbClr val="0000FF"/>
                  </a:solidFill>
                  <a:latin typeface="Arial" panose="020B0604020202020204"/>
                  <a:cs typeface="Arial" panose="020B0604020202020204"/>
                </a:rPr>
                <a:t>Jacobian matrices</a:t>
              </a:r>
              <a:endParaRPr sz="1800">
                <a:latin typeface="Arial" panose="020B0604020202020204"/>
                <a:cs typeface="Arial" panose="020B0604020202020204"/>
              </a:endParaRPr>
            </a:p>
          </p:txBody>
        </p:sp>
        <p:sp>
          <p:nvSpPr>
            <p:cNvPr id="26" name="object 25"/>
            <p:cNvSpPr txBox="1"/>
            <p:nvPr/>
          </p:nvSpPr>
          <p:spPr>
            <a:xfrm>
              <a:off x="7486349" y="4690597"/>
              <a:ext cx="2780665" cy="918844"/>
            </a:xfrm>
            <a:prstGeom prst="rect">
              <a:avLst/>
            </a:prstGeom>
          </p:spPr>
          <p:txBody>
            <a:bodyPr vert="horz" wrap="square" lIns="0" tIns="29845" rIns="0" bIns="0" rtlCol="0">
              <a:spAutoFit/>
            </a:bodyPr>
            <a:lstStyle/>
            <a:p>
              <a:pPr marL="12700" marR="5080" indent="521970">
                <a:lnSpc>
                  <a:spcPct val="106000"/>
                </a:lnSpc>
                <a:spcBef>
                  <a:spcPts val="235"/>
                </a:spcBef>
              </a:pPr>
              <a:r>
                <a:rPr sz="1800" dirty="0">
                  <a:solidFill>
                    <a:srgbClr val="FF0000"/>
                  </a:solidFill>
                  <a:latin typeface="Arial" panose="020B0604020202020204"/>
                  <a:cs typeface="Arial" panose="020B0604020202020204"/>
                </a:rPr>
                <a:t>“Upstream</a:t>
              </a:r>
              <a:r>
                <a:rPr sz="1800" spc="-10" dirty="0">
                  <a:solidFill>
                    <a:srgbClr val="FF0000"/>
                  </a:solidFill>
                  <a:latin typeface="Arial" panose="020B0604020202020204"/>
                  <a:cs typeface="Arial" panose="020B0604020202020204"/>
                </a:rPr>
                <a:t> gradient” </a:t>
              </a:r>
              <a:r>
                <a:rPr sz="1800" dirty="0">
                  <a:solidFill>
                    <a:srgbClr val="0000FF"/>
                  </a:solidFill>
                  <a:latin typeface="Arial" panose="020B0604020202020204"/>
                  <a:cs typeface="Arial" panose="020B0604020202020204"/>
                </a:rPr>
                <a:t>For</a:t>
              </a:r>
              <a:r>
                <a:rPr sz="1800" spc="-3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each</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element</a:t>
              </a:r>
              <a:r>
                <a:rPr sz="1800" spc="-2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of</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z,</a:t>
              </a:r>
              <a:r>
                <a:rPr sz="1800" spc="-15" dirty="0">
                  <a:solidFill>
                    <a:srgbClr val="0000FF"/>
                  </a:solidFill>
                  <a:latin typeface="Arial" panose="020B0604020202020204"/>
                  <a:cs typeface="Arial" panose="020B0604020202020204"/>
                </a:rPr>
                <a:t> </a:t>
              </a:r>
              <a:r>
                <a:rPr sz="1800" spc="-25" dirty="0">
                  <a:solidFill>
                    <a:srgbClr val="0000FF"/>
                  </a:solidFill>
                  <a:latin typeface="Arial" panose="020B0604020202020204"/>
                  <a:cs typeface="Arial" panose="020B0604020202020204"/>
                </a:rPr>
                <a:t>how </a:t>
              </a:r>
              <a:r>
                <a:rPr sz="1800" dirty="0">
                  <a:solidFill>
                    <a:srgbClr val="0000FF"/>
                  </a:solidFill>
                  <a:latin typeface="Arial" panose="020B0604020202020204"/>
                  <a:cs typeface="Arial" panose="020B0604020202020204"/>
                </a:rPr>
                <a:t>much</a:t>
              </a:r>
              <a:r>
                <a:rPr sz="1800" spc="-2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does</a:t>
              </a:r>
              <a:r>
                <a:rPr sz="1800" spc="-2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it</a:t>
              </a:r>
              <a:r>
                <a:rPr sz="1800" spc="-2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influence</a:t>
              </a:r>
              <a:r>
                <a:rPr sz="1800" spc="-20" dirty="0">
                  <a:solidFill>
                    <a:srgbClr val="0000FF"/>
                  </a:solidFill>
                  <a:latin typeface="Arial" panose="020B0604020202020204"/>
                  <a:cs typeface="Arial" panose="020B0604020202020204"/>
                </a:rPr>
                <a:t> </a:t>
              </a:r>
              <a:r>
                <a:rPr sz="1800" spc="-25" dirty="0">
                  <a:solidFill>
                    <a:srgbClr val="0000FF"/>
                  </a:solidFill>
                  <a:latin typeface="Arial" panose="020B0604020202020204"/>
                  <a:cs typeface="Arial" panose="020B0604020202020204"/>
                </a:rPr>
                <a:t>L?</a:t>
              </a:r>
              <a:endParaRPr sz="1800">
                <a:latin typeface="Arial" panose="020B0604020202020204"/>
                <a:cs typeface="Arial" panose="020B0604020202020204"/>
              </a:endParaRPr>
            </a:p>
          </p:txBody>
        </p:sp>
        <p:sp>
          <p:nvSpPr>
            <p:cNvPr id="28" name="object 27"/>
            <p:cNvSpPr txBox="1"/>
            <p:nvPr/>
          </p:nvSpPr>
          <p:spPr>
            <a:xfrm>
              <a:off x="7924800" y="1295400"/>
              <a:ext cx="2226310" cy="590550"/>
            </a:xfrm>
            <a:prstGeom prst="rect">
              <a:avLst/>
            </a:prstGeom>
            <a:ln w="19049">
              <a:solidFill>
                <a:srgbClr val="0000FF"/>
              </a:solidFill>
            </a:ln>
          </p:spPr>
          <p:txBody>
            <a:bodyPr vert="horz" wrap="square" lIns="0" tIns="148590" rIns="0" bIns="0" rtlCol="0">
              <a:spAutoFit/>
            </a:bodyPr>
            <a:lstStyle/>
            <a:p>
              <a:pPr marL="85725">
                <a:lnSpc>
                  <a:spcPct val="100000"/>
                </a:lnSpc>
                <a:spcBef>
                  <a:spcPts val="1170"/>
                </a:spcBef>
              </a:pPr>
              <a:r>
                <a:rPr sz="1800" dirty="0">
                  <a:solidFill>
                    <a:srgbClr val="0000FF"/>
                  </a:solidFill>
                  <a:latin typeface="Arial" panose="020B0604020202020204"/>
                  <a:cs typeface="Arial" panose="020B0604020202020204"/>
                </a:rPr>
                <a:t>Loss</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L</a:t>
              </a:r>
              <a:r>
                <a:rPr sz="1800" spc="-7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still</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a</a:t>
              </a:r>
              <a:r>
                <a:rPr sz="1800" spc="-10" dirty="0">
                  <a:solidFill>
                    <a:srgbClr val="0000FF"/>
                  </a:solidFill>
                  <a:latin typeface="Arial" panose="020B0604020202020204"/>
                  <a:cs typeface="Arial" panose="020B0604020202020204"/>
                </a:rPr>
                <a:t> scalar!</a:t>
              </a:r>
              <a:endParaRPr sz="1800">
                <a:latin typeface="Arial" panose="020B0604020202020204"/>
                <a:cs typeface="Arial" panose="020B0604020202020204"/>
              </a:endParaRPr>
            </a:p>
          </p:txBody>
        </p:sp>
        <p:sp>
          <p:nvSpPr>
            <p:cNvPr id="29" name="object 28"/>
            <p:cNvSpPr txBox="1"/>
            <p:nvPr/>
          </p:nvSpPr>
          <p:spPr>
            <a:xfrm>
              <a:off x="2815090" y="3600323"/>
              <a:ext cx="1199515" cy="513080"/>
            </a:xfrm>
            <a:prstGeom prst="rect">
              <a:avLst/>
            </a:prstGeom>
          </p:spPr>
          <p:txBody>
            <a:bodyPr vert="horz" wrap="square" lIns="0" tIns="12700" rIns="0" bIns="0" rtlCol="0">
              <a:spAutoFit/>
            </a:bodyPr>
            <a:lstStyle/>
            <a:p>
              <a:pPr marL="255270" marR="5080" indent="-243205">
                <a:lnSpc>
                  <a:spcPct val="100000"/>
                </a:lnSpc>
                <a:spcBef>
                  <a:spcPts val="100"/>
                </a:spcBef>
              </a:pPr>
              <a:r>
                <a:rPr sz="1600" spc="-10" dirty="0">
                  <a:solidFill>
                    <a:srgbClr val="0000FF"/>
                  </a:solidFill>
                  <a:latin typeface="Arial" panose="020B0604020202020204"/>
                  <a:cs typeface="Arial" panose="020B0604020202020204"/>
                </a:rPr>
                <a:t>Matrix-vector multiply</a:t>
              </a:r>
              <a:endParaRPr sz="1600">
                <a:latin typeface="Arial" panose="020B0604020202020204"/>
                <a:cs typeface="Arial" panose="020B0604020202020204"/>
              </a:endParaRPr>
            </a:p>
          </p:txBody>
        </p:sp>
        <p:sp>
          <p:nvSpPr>
            <p:cNvPr id="30" name="object 29"/>
            <p:cNvSpPr txBox="1"/>
            <p:nvPr/>
          </p:nvSpPr>
          <p:spPr>
            <a:xfrm>
              <a:off x="1339062" y="2037074"/>
              <a:ext cx="1275853" cy="1046480"/>
            </a:xfrm>
            <a:prstGeom prst="rect">
              <a:avLst/>
            </a:prstGeom>
          </p:spPr>
          <p:txBody>
            <a:bodyPr vert="horz" wrap="square" lIns="0" tIns="12700" rIns="0" bIns="0" rtlCol="0">
              <a:spAutoFit/>
            </a:bodyPr>
            <a:lstStyle/>
            <a:p>
              <a:pPr marL="50800">
                <a:lnSpc>
                  <a:spcPct val="100000"/>
                </a:lnSpc>
                <a:spcBef>
                  <a:spcPts val="100"/>
                </a:spcBef>
              </a:pPr>
              <a:r>
                <a:rPr sz="2200" spc="-10" dirty="0">
                  <a:solidFill>
                    <a:srgbClr val="0000FF"/>
                  </a:solidFill>
                  <a:latin typeface="Arial" panose="020B0604020202020204"/>
                  <a:cs typeface="Arial" panose="020B0604020202020204"/>
                </a:rPr>
                <a:t>[D</a:t>
              </a:r>
              <a:r>
                <a:rPr sz="2175" spc="-15" baseline="-33000" dirty="0">
                  <a:solidFill>
                    <a:srgbClr val="0000FF"/>
                  </a:solidFill>
                  <a:latin typeface="Arial" panose="020B0604020202020204"/>
                  <a:cs typeface="Arial" panose="020B0604020202020204"/>
                </a:rPr>
                <a:t>x</a:t>
              </a:r>
              <a:r>
                <a:rPr sz="2200" spc="-10" dirty="0">
                  <a:solidFill>
                    <a:srgbClr val="0000FF"/>
                  </a:solidFill>
                  <a:latin typeface="Arial" panose="020B0604020202020204"/>
                  <a:cs typeface="Arial" panose="020B0604020202020204"/>
                </a:rPr>
                <a:t>×M</a:t>
              </a:r>
              <a:r>
                <a:rPr sz="2175" spc="-15" baseline="-33000" dirty="0">
                  <a:solidFill>
                    <a:srgbClr val="0000FF"/>
                  </a:solidFill>
                  <a:latin typeface="Arial" panose="020B0604020202020204"/>
                  <a:cs typeface="Arial" panose="020B0604020202020204"/>
                </a:rPr>
                <a:t>x</a:t>
              </a:r>
              <a:r>
                <a:rPr sz="2200" spc="-10" dirty="0">
                  <a:solidFill>
                    <a:srgbClr val="0000FF"/>
                  </a:solidFill>
                  <a:latin typeface="Arial" panose="020B0604020202020204"/>
                  <a:cs typeface="Arial" panose="020B0604020202020204"/>
                </a:rPr>
                <a:t>]</a:t>
              </a:r>
              <a:endParaRPr sz="2200" dirty="0">
                <a:latin typeface="Arial" panose="020B0604020202020204"/>
                <a:cs typeface="Arial" panose="020B0604020202020204"/>
              </a:endParaRPr>
            </a:p>
            <a:p>
              <a:pPr marL="202565">
                <a:lnSpc>
                  <a:spcPct val="100000"/>
                </a:lnSpc>
                <a:spcBef>
                  <a:spcPts val="2760"/>
                </a:spcBef>
              </a:pPr>
              <a:r>
                <a:rPr sz="2200" spc="-10" dirty="0">
                  <a:solidFill>
                    <a:srgbClr val="0000FF"/>
                  </a:solidFill>
                  <a:latin typeface="Arial" panose="020B0604020202020204"/>
                  <a:cs typeface="Arial" panose="020B0604020202020204"/>
                </a:rPr>
                <a:t>[D</a:t>
              </a:r>
              <a:r>
                <a:rPr sz="2175" spc="-15" baseline="-33000" dirty="0">
                  <a:solidFill>
                    <a:srgbClr val="0000FF"/>
                  </a:solidFill>
                  <a:latin typeface="Arial" panose="020B0604020202020204"/>
                  <a:cs typeface="Arial" panose="020B0604020202020204"/>
                </a:rPr>
                <a:t>x</a:t>
              </a:r>
              <a:r>
                <a:rPr sz="2200" spc="-10" dirty="0">
                  <a:solidFill>
                    <a:srgbClr val="0000FF"/>
                  </a:solidFill>
                  <a:latin typeface="Arial" panose="020B0604020202020204"/>
                  <a:cs typeface="Arial" panose="020B0604020202020204"/>
                </a:rPr>
                <a:t>×M</a:t>
              </a:r>
              <a:r>
                <a:rPr sz="2175" spc="-15" baseline="-33000" dirty="0">
                  <a:solidFill>
                    <a:srgbClr val="0000FF"/>
                  </a:solidFill>
                  <a:latin typeface="Arial" panose="020B0604020202020204"/>
                  <a:cs typeface="Arial" panose="020B0604020202020204"/>
                </a:rPr>
                <a:t>x</a:t>
              </a:r>
              <a:r>
                <a:rPr sz="2200" spc="-10" dirty="0">
                  <a:solidFill>
                    <a:srgbClr val="0000FF"/>
                  </a:solidFill>
                  <a:latin typeface="Arial" panose="020B0604020202020204"/>
                  <a:cs typeface="Arial" panose="020B0604020202020204"/>
                </a:rPr>
                <a:t>]</a:t>
              </a:r>
              <a:endParaRPr sz="2200" dirty="0">
                <a:latin typeface="Arial" panose="020B0604020202020204"/>
                <a:cs typeface="Arial" panose="020B0604020202020204"/>
              </a:endParaRPr>
            </a:p>
          </p:txBody>
        </p:sp>
        <p:sp>
          <p:nvSpPr>
            <p:cNvPr id="31" name="object 30"/>
            <p:cNvSpPr txBox="1"/>
            <p:nvPr/>
          </p:nvSpPr>
          <p:spPr>
            <a:xfrm>
              <a:off x="1143000" y="4125218"/>
              <a:ext cx="1170011" cy="360680"/>
            </a:xfrm>
            <a:prstGeom prst="rect">
              <a:avLst/>
            </a:prstGeom>
          </p:spPr>
          <p:txBody>
            <a:bodyPr vert="horz" wrap="square" lIns="0" tIns="12700" rIns="0" bIns="0" rtlCol="0">
              <a:spAutoFit/>
            </a:bodyPr>
            <a:lstStyle/>
            <a:p>
              <a:pPr marL="38100">
                <a:lnSpc>
                  <a:spcPct val="100000"/>
                </a:lnSpc>
                <a:spcBef>
                  <a:spcPts val="100"/>
                </a:spcBef>
              </a:pPr>
              <a:r>
                <a:rPr sz="2200" spc="-10" dirty="0">
                  <a:solidFill>
                    <a:srgbClr val="0000FF"/>
                  </a:solidFill>
                  <a:latin typeface="Arial" panose="020B0604020202020204"/>
                  <a:cs typeface="Arial" panose="020B0604020202020204"/>
                </a:rPr>
                <a:t>[D</a:t>
              </a:r>
              <a:r>
                <a:rPr sz="2175" spc="-15" baseline="-33000" dirty="0">
                  <a:solidFill>
                    <a:srgbClr val="0000FF"/>
                  </a:solidFill>
                  <a:latin typeface="Arial" panose="020B0604020202020204"/>
                  <a:cs typeface="Arial" panose="020B0604020202020204"/>
                </a:rPr>
                <a:t>y</a:t>
              </a:r>
              <a:r>
                <a:rPr sz="2200" spc="-10" dirty="0">
                  <a:solidFill>
                    <a:srgbClr val="0000FF"/>
                  </a:solidFill>
                  <a:latin typeface="Arial" panose="020B0604020202020204"/>
                  <a:cs typeface="Arial" panose="020B0604020202020204"/>
                </a:rPr>
                <a:t>×M</a:t>
              </a:r>
              <a:r>
                <a:rPr sz="2175" spc="-15" baseline="-33000" dirty="0">
                  <a:solidFill>
                    <a:srgbClr val="0000FF"/>
                  </a:solidFill>
                  <a:latin typeface="Arial" panose="020B0604020202020204"/>
                  <a:cs typeface="Arial" panose="020B0604020202020204"/>
                </a:rPr>
                <a:t>y</a:t>
              </a:r>
              <a:r>
                <a:rPr sz="2200" spc="-10" dirty="0">
                  <a:solidFill>
                    <a:srgbClr val="0000FF"/>
                  </a:solidFill>
                  <a:latin typeface="Arial" panose="020B0604020202020204"/>
                  <a:cs typeface="Arial" panose="020B0604020202020204"/>
                </a:rPr>
                <a:t>]</a:t>
              </a:r>
              <a:endParaRPr sz="2200" dirty="0">
                <a:latin typeface="Arial" panose="020B0604020202020204"/>
                <a:cs typeface="Arial" panose="020B0604020202020204"/>
              </a:endParaRPr>
            </a:p>
          </p:txBody>
        </p:sp>
        <p:sp>
          <p:nvSpPr>
            <p:cNvPr id="32" name="object 31"/>
            <p:cNvSpPr txBox="1"/>
            <p:nvPr/>
          </p:nvSpPr>
          <p:spPr>
            <a:xfrm>
              <a:off x="9083450" y="2979062"/>
              <a:ext cx="1183564" cy="360680"/>
            </a:xfrm>
            <a:prstGeom prst="rect">
              <a:avLst/>
            </a:prstGeom>
          </p:spPr>
          <p:txBody>
            <a:bodyPr vert="horz" wrap="square" lIns="0" tIns="12700" rIns="0" bIns="0" rtlCol="0">
              <a:spAutoFit/>
            </a:bodyPr>
            <a:lstStyle/>
            <a:p>
              <a:pPr marL="38100">
                <a:lnSpc>
                  <a:spcPct val="100000"/>
                </a:lnSpc>
                <a:spcBef>
                  <a:spcPts val="100"/>
                </a:spcBef>
              </a:pPr>
              <a:r>
                <a:rPr sz="2200" spc="-10" dirty="0">
                  <a:solidFill>
                    <a:srgbClr val="0000FF"/>
                  </a:solidFill>
                  <a:latin typeface="Arial" panose="020B0604020202020204"/>
                  <a:cs typeface="Arial" panose="020B0604020202020204"/>
                </a:rPr>
                <a:t>[D</a:t>
              </a:r>
              <a:r>
                <a:rPr sz="2175" spc="-15" baseline="-33000" dirty="0">
                  <a:solidFill>
                    <a:srgbClr val="0000FF"/>
                  </a:solidFill>
                  <a:latin typeface="Arial" panose="020B0604020202020204"/>
                  <a:cs typeface="Arial" panose="020B0604020202020204"/>
                </a:rPr>
                <a:t>z</a:t>
              </a:r>
              <a:r>
                <a:rPr sz="2200" spc="-10" dirty="0">
                  <a:solidFill>
                    <a:srgbClr val="0000FF"/>
                  </a:solidFill>
                  <a:latin typeface="Arial" panose="020B0604020202020204"/>
                  <a:cs typeface="Arial" panose="020B0604020202020204"/>
                </a:rPr>
                <a:t>×M</a:t>
              </a:r>
              <a:r>
                <a:rPr sz="2175" spc="-15" baseline="-33000" dirty="0">
                  <a:solidFill>
                    <a:srgbClr val="0000FF"/>
                  </a:solidFill>
                  <a:latin typeface="Arial" panose="020B0604020202020204"/>
                  <a:cs typeface="Arial" panose="020B0604020202020204"/>
                </a:rPr>
                <a:t>z</a:t>
              </a:r>
              <a:r>
                <a:rPr sz="2200" spc="-10" dirty="0">
                  <a:solidFill>
                    <a:srgbClr val="0000FF"/>
                  </a:solidFill>
                  <a:latin typeface="Arial" panose="020B0604020202020204"/>
                  <a:cs typeface="Arial" panose="020B0604020202020204"/>
                </a:rPr>
                <a:t>]</a:t>
              </a:r>
              <a:endParaRPr sz="2200" dirty="0">
                <a:latin typeface="Arial" panose="020B0604020202020204"/>
                <a:cs typeface="Arial" panose="020B0604020202020204"/>
              </a:endParaRPr>
            </a:p>
          </p:txBody>
        </p:sp>
        <p:sp>
          <p:nvSpPr>
            <p:cNvPr id="33" name="object 32"/>
            <p:cNvSpPr txBox="1"/>
            <p:nvPr/>
          </p:nvSpPr>
          <p:spPr>
            <a:xfrm>
              <a:off x="9164925" y="4075663"/>
              <a:ext cx="1183564" cy="360680"/>
            </a:xfrm>
            <a:prstGeom prst="rect">
              <a:avLst/>
            </a:prstGeom>
          </p:spPr>
          <p:txBody>
            <a:bodyPr vert="horz" wrap="square" lIns="0" tIns="12700" rIns="0" bIns="0" rtlCol="0">
              <a:spAutoFit/>
            </a:bodyPr>
            <a:lstStyle/>
            <a:p>
              <a:pPr marL="38100">
                <a:lnSpc>
                  <a:spcPct val="100000"/>
                </a:lnSpc>
                <a:spcBef>
                  <a:spcPts val="100"/>
                </a:spcBef>
              </a:pPr>
              <a:r>
                <a:rPr sz="2200" spc="-10" dirty="0">
                  <a:solidFill>
                    <a:srgbClr val="0000FF"/>
                  </a:solidFill>
                  <a:latin typeface="Arial" panose="020B0604020202020204"/>
                  <a:cs typeface="Arial" panose="020B0604020202020204"/>
                </a:rPr>
                <a:t>[D</a:t>
              </a:r>
              <a:r>
                <a:rPr sz="2175" spc="-15" baseline="-33000" dirty="0">
                  <a:solidFill>
                    <a:srgbClr val="0000FF"/>
                  </a:solidFill>
                  <a:latin typeface="Arial" panose="020B0604020202020204"/>
                  <a:cs typeface="Arial" panose="020B0604020202020204"/>
                </a:rPr>
                <a:t>z</a:t>
              </a:r>
              <a:r>
                <a:rPr sz="2200" spc="-10" dirty="0">
                  <a:solidFill>
                    <a:srgbClr val="0000FF"/>
                  </a:solidFill>
                  <a:latin typeface="Arial" panose="020B0604020202020204"/>
                  <a:cs typeface="Arial" panose="020B0604020202020204"/>
                </a:rPr>
                <a:t>×M</a:t>
              </a:r>
              <a:r>
                <a:rPr sz="2175" spc="-15" baseline="-33000" dirty="0">
                  <a:solidFill>
                    <a:srgbClr val="0000FF"/>
                  </a:solidFill>
                  <a:latin typeface="Arial" panose="020B0604020202020204"/>
                  <a:cs typeface="Arial" panose="020B0604020202020204"/>
                </a:rPr>
                <a:t>z</a:t>
              </a:r>
              <a:r>
                <a:rPr sz="2200" spc="-10" dirty="0">
                  <a:solidFill>
                    <a:srgbClr val="0000FF"/>
                  </a:solidFill>
                  <a:latin typeface="Arial" panose="020B0604020202020204"/>
                  <a:cs typeface="Arial" panose="020B0604020202020204"/>
                </a:rPr>
                <a:t>]</a:t>
              </a:r>
              <a:endParaRPr sz="2200" dirty="0">
                <a:latin typeface="Arial" panose="020B0604020202020204"/>
                <a:cs typeface="Arial" panose="020B0604020202020204"/>
              </a:endParaRPr>
            </a:p>
          </p:txBody>
        </p:sp>
        <p:sp>
          <p:nvSpPr>
            <p:cNvPr id="34" name="object 33"/>
            <p:cNvSpPr txBox="1"/>
            <p:nvPr/>
          </p:nvSpPr>
          <p:spPr>
            <a:xfrm>
              <a:off x="1676400" y="4887218"/>
              <a:ext cx="1170011" cy="360680"/>
            </a:xfrm>
            <a:prstGeom prst="rect">
              <a:avLst/>
            </a:prstGeom>
          </p:spPr>
          <p:txBody>
            <a:bodyPr vert="horz" wrap="square" lIns="0" tIns="12700" rIns="0" bIns="0" rtlCol="0">
              <a:spAutoFit/>
            </a:bodyPr>
            <a:lstStyle/>
            <a:p>
              <a:pPr marL="38100">
                <a:lnSpc>
                  <a:spcPct val="100000"/>
                </a:lnSpc>
                <a:spcBef>
                  <a:spcPts val="100"/>
                </a:spcBef>
              </a:pPr>
              <a:r>
                <a:rPr sz="2200" spc="-10" dirty="0">
                  <a:solidFill>
                    <a:srgbClr val="0000FF"/>
                  </a:solidFill>
                  <a:latin typeface="Arial" panose="020B0604020202020204"/>
                  <a:cs typeface="Arial" panose="020B0604020202020204"/>
                </a:rPr>
                <a:t>[D</a:t>
              </a:r>
              <a:r>
                <a:rPr sz="2175" spc="-15" baseline="-33000" dirty="0">
                  <a:solidFill>
                    <a:srgbClr val="0000FF"/>
                  </a:solidFill>
                  <a:latin typeface="Arial" panose="020B0604020202020204"/>
                  <a:cs typeface="Arial" panose="020B0604020202020204"/>
                </a:rPr>
                <a:t>y</a:t>
              </a:r>
              <a:r>
                <a:rPr sz="2200" spc="-10" dirty="0">
                  <a:solidFill>
                    <a:srgbClr val="0000FF"/>
                  </a:solidFill>
                  <a:latin typeface="Arial" panose="020B0604020202020204"/>
                  <a:cs typeface="Arial" panose="020B0604020202020204"/>
                </a:rPr>
                <a:t>×M</a:t>
              </a:r>
              <a:r>
                <a:rPr sz="2175" spc="-15" baseline="-33000" dirty="0">
                  <a:solidFill>
                    <a:srgbClr val="0000FF"/>
                  </a:solidFill>
                  <a:latin typeface="Arial" panose="020B0604020202020204"/>
                  <a:cs typeface="Arial" panose="020B0604020202020204"/>
                </a:rPr>
                <a:t>y</a:t>
              </a:r>
              <a:r>
                <a:rPr sz="2200" spc="-10" dirty="0">
                  <a:solidFill>
                    <a:srgbClr val="0000FF"/>
                  </a:solidFill>
                  <a:latin typeface="Arial" panose="020B0604020202020204"/>
                  <a:cs typeface="Arial" panose="020B0604020202020204"/>
                </a:rPr>
                <a:t>]</a:t>
              </a:r>
              <a:endParaRPr sz="2200" dirty="0">
                <a:latin typeface="Arial" panose="020B0604020202020204"/>
                <a:cs typeface="Arial" panose="020B0604020202020204"/>
              </a:endParaRPr>
            </a:p>
          </p:txBody>
        </p:sp>
        <p:sp>
          <p:nvSpPr>
            <p:cNvPr id="35" name="object 34"/>
            <p:cNvSpPr txBox="1"/>
            <p:nvPr/>
          </p:nvSpPr>
          <p:spPr>
            <a:xfrm>
              <a:off x="7893124" y="1955986"/>
              <a:ext cx="2159000" cy="574040"/>
            </a:xfrm>
            <a:prstGeom prst="rect">
              <a:avLst/>
            </a:prstGeom>
          </p:spPr>
          <p:txBody>
            <a:bodyPr vert="horz" wrap="square" lIns="0" tIns="12700" rIns="0" bIns="0" rtlCol="0">
              <a:spAutoFit/>
            </a:bodyPr>
            <a:lstStyle/>
            <a:p>
              <a:pPr marL="12700" marR="5080">
                <a:lnSpc>
                  <a:spcPct val="100000"/>
                </a:lnSpc>
                <a:spcBef>
                  <a:spcPts val="100"/>
                </a:spcBef>
              </a:pPr>
              <a:r>
                <a:rPr sz="1800" dirty="0">
                  <a:solidFill>
                    <a:srgbClr val="0000FF"/>
                  </a:solidFill>
                  <a:latin typeface="Arial" panose="020B0604020202020204"/>
                  <a:cs typeface="Arial" panose="020B0604020202020204"/>
                </a:rPr>
                <a:t>dL/dx</a:t>
              </a:r>
              <a:r>
                <a:rPr sz="1800" spc="-3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always</a:t>
              </a:r>
              <a:r>
                <a:rPr sz="1800" spc="-2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has</a:t>
              </a:r>
              <a:r>
                <a:rPr sz="1800" spc="-20" dirty="0">
                  <a:solidFill>
                    <a:srgbClr val="0000FF"/>
                  </a:solidFill>
                  <a:latin typeface="Arial" panose="020B0604020202020204"/>
                  <a:cs typeface="Arial" panose="020B0604020202020204"/>
                </a:rPr>
                <a:t> </a:t>
              </a:r>
              <a:r>
                <a:rPr sz="1800" spc="-25" dirty="0">
                  <a:solidFill>
                    <a:srgbClr val="0000FF"/>
                  </a:solidFill>
                  <a:latin typeface="Arial" panose="020B0604020202020204"/>
                  <a:cs typeface="Arial" panose="020B0604020202020204"/>
                </a:rPr>
                <a:t>the </a:t>
              </a:r>
              <a:r>
                <a:rPr sz="1800" dirty="0">
                  <a:solidFill>
                    <a:srgbClr val="0000FF"/>
                  </a:solidFill>
                  <a:latin typeface="Arial" panose="020B0604020202020204"/>
                  <a:cs typeface="Arial" panose="020B0604020202020204"/>
                </a:rPr>
                <a:t>same</a:t>
              </a:r>
              <a:r>
                <a:rPr sz="1800" spc="-1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shape</a:t>
              </a:r>
              <a:r>
                <a:rPr sz="1800" spc="-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as</a:t>
              </a:r>
              <a:r>
                <a:rPr sz="1800" spc="-5" dirty="0">
                  <a:solidFill>
                    <a:srgbClr val="0000FF"/>
                  </a:solidFill>
                  <a:latin typeface="Arial" panose="020B0604020202020204"/>
                  <a:cs typeface="Arial" panose="020B0604020202020204"/>
                </a:rPr>
                <a:t> </a:t>
              </a:r>
              <a:r>
                <a:rPr sz="1800" spc="-25" dirty="0">
                  <a:solidFill>
                    <a:srgbClr val="0000FF"/>
                  </a:solidFill>
                  <a:latin typeface="Arial" panose="020B0604020202020204"/>
                  <a:cs typeface="Arial" panose="020B0604020202020204"/>
                </a:rPr>
                <a:t>x!</a:t>
              </a:r>
              <a:endParaRPr sz="1800">
                <a:latin typeface="Arial" panose="020B0604020202020204"/>
                <a:cs typeface="Arial" panose="020B0604020202020204"/>
              </a:endParaRPr>
            </a:p>
          </p:txBody>
        </p:sp>
        <p:grpSp>
          <p:nvGrpSpPr>
            <p:cNvPr id="36" name="object 35"/>
            <p:cNvGrpSpPr/>
            <p:nvPr/>
          </p:nvGrpSpPr>
          <p:grpSpPr>
            <a:xfrm>
              <a:off x="2706606" y="2523121"/>
              <a:ext cx="1883410" cy="2821940"/>
              <a:chOff x="1421381" y="1290645"/>
              <a:chExt cx="1883410" cy="2821940"/>
            </a:xfrm>
          </p:grpSpPr>
          <p:pic>
            <p:nvPicPr>
              <p:cNvPr id="37" name="object 36"/>
              <p:cNvPicPr/>
              <p:nvPr/>
            </p:nvPicPr>
            <p:blipFill>
              <a:blip r:embed="rId10" cstate="print"/>
              <a:stretch>
                <a:fillRect/>
              </a:stretch>
            </p:blipFill>
            <p:spPr>
              <a:xfrm>
                <a:off x="1770125" y="3078023"/>
                <a:ext cx="1519973" cy="977351"/>
              </a:xfrm>
              <a:prstGeom prst="rect">
                <a:avLst/>
              </a:prstGeom>
            </p:spPr>
          </p:pic>
          <p:sp>
            <p:nvSpPr>
              <p:cNvPr id="38" name="object 37"/>
              <p:cNvSpPr/>
              <p:nvPr/>
            </p:nvSpPr>
            <p:spPr>
              <a:xfrm>
                <a:off x="1706632" y="1330419"/>
                <a:ext cx="1588135" cy="2772410"/>
              </a:xfrm>
              <a:custGeom>
                <a:avLst/>
                <a:gdLst/>
                <a:ahLst/>
                <a:cxnLst/>
                <a:rect l="l" t="t" r="r" b="b"/>
                <a:pathLst>
                  <a:path w="1588135" h="2772410">
                    <a:moveTo>
                      <a:pt x="5467" y="2116208"/>
                    </a:moveTo>
                    <a:lnTo>
                      <a:pt x="489667" y="1986608"/>
                    </a:lnTo>
                    <a:lnTo>
                      <a:pt x="665215" y="2642476"/>
                    </a:lnTo>
                    <a:lnTo>
                      <a:pt x="181015" y="2772076"/>
                    </a:lnTo>
                    <a:lnTo>
                      <a:pt x="5467" y="2116208"/>
                    </a:lnTo>
                    <a:close/>
                  </a:path>
                  <a:path w="1588135" h="2772410">
                    <a:moveTo>
                      <a:pt x="1588117" y="454830"/>
                    </a:moveTo>
                    <a:lnTo>
                      <a:pt x="0" y="0"/>
                    </a:lnTo>
                  </a:path>
                </a:pathLst>
              </a:custGeom>
              <a:ln w="19049">
                <a:solidFill>
                  <a:srgbClr val="FF0000"/>
                </a:solidFill>
              </a:ln>
            </p:spPr>
            <p:txBody>
              <a:bodyPr wrap="square" lIns="0" tIns="0" rIns="0" bIns="0" rtlCol="0"/>
              <a:lstStyle/>
              <a:p/>
            </p:txBody>
          </p:sp>
          <p:pic>
            <p:nvPicPr>
              <p:cNvPr id="39" name="object 38"/>
              <p:cNvPicPr/>
              <p:nvPr/>
            </p:nvPicPr>
            <p:blipFill>
              <a:blip r:embed="rId11" cstate="print"/>
              <a:stretch>
                <a:fillRect/>
              </a:stretch>
            </p:blipFill>
            <p:spPr>
              <a:xfrm>
                <a:off x="1613997" y="1290645"/>
                <a:ext cx="110822" cy="79548"/>
              </a:xfrm>
              <a:prstGeom prst="rect">
                <a:avLst/>
              </a:prstGeom>
            </p:spPr>
          </p:pic>
          <p:sp>
            <p:nvSpPr>
              <p:cNvPr id="40" name="object 39"/>
              <p:cNvSpPr/>
              <p:nvPr/>
            </p:nvSpPr>
            <p:spPr>
              <a:xfrm>
                <a:off x="1634451" y="2919563"/>
                <a:ext cx="1541780" cy="404495"/>
              </a:xfrm>
              <a:custGeom>
                <a:avLst/>
                <a:gdLst/>
                <a:ahLst/>
                <a:cxnLst/>
                <a:rect l="l" t="t" r="r" b="b"/>
                <a:pathLst>
                  <a:path w="1541780" h="404495">
                    <a:moveTo>
                      <a:pt x="1541238" y="0"/>
                    </a:moveTo>
                    <a:lnTo>
                      <a:pt x="0" y="404204"/>
                    </a:lnTo>
                  </a:path>
                </a:pathLst>
              </a:custGeom>
              <a:ln w="19049">
                <a:solidFill>
                  <a:srgbClr val="FF0000"/>
                </a:solidFill>
              </a:ln>
            </p:spPr>
            <p:txBody>
              <a:bodyPr wrap="square" lIns="0" tIns="0" rIns="0" bIns="0" rtlCol="0"/>
              <a:lstStyle/>
              <a:p/>
            </p:txBody>
          </p:sp>
          <p:pic>
            <p:nvPicPr>
              <p:cNvPr id="41" name="object 40"/>
              <p:cNvPicPr/>
              <p:nvPr/>
            </p:nvPicPr>
            <p:blipFill>
              <a:blip r:embed="rId12" cstate="print"/>
              <a:stretch>
                <a:fillRect/>
              </a:stretch>
            </p:blipFill>
            <p:spPr>
              <a:xfrm>
                <a:off x="1541303" y="3283807"/>
                <a:ext cx="110654" cy="79922"/>
              </a:xfrm>
              <a:prstGeom prst="rect">
                <a:avLst/>
              </a:prstGeom>
            </p:spPr>
          </p:pic>
          <p:sp>
            <p:nvSpPr>
              <p:cNvPr id="42" name="object 41"/>
              <p:cNvSpPr/>
              <p:nvPr/>
            </p:nvSpPr>
            <p:spPr>
              <a:xfrm>
                <a:off x="1430906" y="1375515"/>
                <a:ext cx="720090" cy="821690"/>
              </a:xfrm>
              <a:custGeom>
                <a:avLst/>
                <a:gdLst/>
                <a:ahLst/>
                <a:cxnLst/>
                <a:rect l="l" t="t" r="r" b="b"/>
                <a:pathLst>
                  <a:path w="720089" h="821689">
                    <a:moveTo>
                      <a:pt x="181613" y="0"/>
                    </a:moveTo>
                    <a:lnTo>
                      <a:pt x="719813" y="144299"/>
                    </a:lnTo>
                    <a:lnTo>
                      <a:pt x="538199" y="821669"/>
                    </a:lnTo>
                    <a:lnTo>
                      <a:pt x="0" y="677369"/>
                    </a:lnTo>
                    <a:lnTo>
                      <a:pt x="181613" y="0"/>
                    </a:lnTo>
                    <a:close/>
                  </a:path>
                </a:pathLst>
              </a:custGeom>
              <a:ln w="19049">
                <a:solidFill>
                  <a:srgbClr val="FF0000"/>
                </a:solidFill>
              </a:ln>
            </p:spPr>
            <p:txBody>
              <a:bodyPr wrap="square" lIns="0" tIns="0" rIns="0" bIns="0" rtlCol="0"/>
              <a:lstStyle/>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buClrTx/>
              <a:buSzTx/>
              <a:buFontTx/>
            </a:pPr>
            <a:r>
              <a:rPr lang="en-US">
                <a:sym typeface="+mn-ea"/>
              </a:rPr>
              <a:t>Problem: Saturated neurons “kill” the gradients</a:t>
            </a:r>
            <a:endParaRPr lang="en-US"/>
          </a:p>
        </p:txBody>
      </p:sp>
      <p:grpSp>
        <p:nvGrpSpPr>
          <p:cNvPr id="3" name="object 2"/>
          <p:cNvGrpSpPr/>
          <p:nvPr/>
        </p:nvGrpSpPr>
        <p:grpSpPr>
          <a:xfrm>
            <a:off x="3140557" y="1773667"/>
            <a:ext cx="2032000" cy="2032000"/>
            <a:chOff x="1916912" y="381112"/>
            <a:chExt cx="2032000" cy="2032000"/>
          </a:xfrm>
        </p:grpSpPr>
        <p:sp>
          <p:nvSpPr>
            <p:cNvPr id="4" name="object 3"/>
            <p:cNvSpPr/>
            <p:nvPr>
              <p:custDataLst>
                <p:tags r:id="rId1"/>
              </p:custDataLst>
            </p:nvPr>
          </p:nvSpPr>
          <p:spPr>
            <a:xfrm>
              <a:off x="1921674" y="385874"/>
              <a:ext cx="2022475" cy="2022475"/>
            </a:xfrm>
            <a:custGeom>
              <a:avLst/>
              <a:gdLst/>
              <a:ahLst/>
              <a:cxnLst/>
              <a:rect l="l" t="t" r="r" b="b"/>
              <a:pathLst>
                <a:path w="2022475" h="2022475">
                  <a:moveTo>
                    <a:pt x="1010999" y="2021999"/>
                  </a:moveTo>
                  <a:lnTo>
                    <a:pt x="963407" y="2020899"/>
                  </a:lnTo>
                  <a:lnTo>
                    <a:pt x="916381" y="2017630"/>
                  </a:lnTo>
                  <a:lnTo>
                    <a:pt x="869970" y="2012241"/>
                  </a:lnTo>
                  <a:lnTo>
                    <a:pt x="824222" y="2004781"/>
                  </a:lnTo>
                  <a:lnTo>
                    <a:pt x="779186" y="1995298"/>
                  </a:lnTo>
                  <a:lnTo>
                    <a:pt x="734911" y="1983841"/>
                  </a:lnTo>
                  <a:lnTo>
                    <a:pt x="691445" y="1970458"/>
                  </a:lnTo>
                  <a:lnTo>
                    <a:pt x="648837" y="1955198"/>
                  </a:lnTo>
                  <a:lnTo>
                    <a:pt x="607135" y="1938109"/>
                  </a:lnTo>
                  <a:lnTo>
                    <a:pt x="566387" y="1919240"/>
                  </a:lnTo>
                  <a:lnTo>
                    <a:pt x="526643" y="1898640"/>
                  </a:lnTo>
                  <a:lnTo>
                    <a:pt x="487951" y="1876357"/>
                  </a:lnTo>
                  <a:lnTo>
                    <a:pt x="450359" y="1852439"/>
                  </a:lnTo>
                  <a:lnTo>
                    <a:pt x="413916" y="1826935"/>
                  </a:lnTo>
                  <a:lnTo>
                    <a:pt x="378671" y="1799894"/>
                  </a:lnTo>
                  <a:lnTo>
                    <a:pt x="344671" y="1771364"/>
                  </a:lnTo>
                  <a:lnTo>
                    <a:pt x="311966" y="1741394"/>
                  </a:lnTo>
                  <a:lnTo>
                    <a:pt x="280605" y="1710033"/>
                  </a:lnTo>
                  <a:lnTo>
                    <a:pt x="250635" y="1677328"/>
                  </a:lnTo>
                  <a:lnTo>
                    <a:pt x="222105" y="1643328"/>
                  </a:lnTo>
                  <a:lnTo>
                    <a:pt x="195064" y="1608083"/>
                  </a:lnTo>
                  <a:lnTo>
                    <a:pt x="169560" y="1571640"/>
                  </a:lnTo>
                  <a:lnTo>
                    <a:pt x="145642" y="1534048"/>
                  </a:lnTo>
                  <a:lnTo>
                    <a:pt x="123359" y="1495356"/>
                  </a:lnTo>
                  <a:lnTo>
                    <a:pt x="102759" y="1455612"/>
                  </a:lnTo>
                  <a:lnTo>
                    <a:pt x="83890" y="1414864"/>
                  </a:lnTo>
                  <a:lnTo>
                    <a:pt x="66801" y="1373162"/>
                  </a:lnTo>
                  <a:lnTo>
                    <a:pt x="51541" y="1330554"/>
                  </a:lnTo>
                  <a:lnTo>
                    <a:pt x="38158" y="1287088"/>
                  </a:lnTo>
                  <a:lnTo>
                    <a:pt x="26701" y="1242813"/>
                  </a:lnTo>
                  <a:lnTo>
                    <a:pt x="17218" y="1197777"/>
                  </a:lnTo>
                  <a:lnTo>
                    <a:pt x="9758" y="1152029"/>
                  </a:lnTo>
                  <a:lnTo>
                    <a:pt x="4369" y="1105618"/>
                  </a:lnTo>
                  <a:lnTo>
                    <a:pt x="1100" y="1058592"/>
                  </a:lnTo>
                  <a:lnTo>
                    <a:pt x="0" y="1010999"/>
                  </a:lnTo>
                  <a:lnTo>
                    <a:pt x="1100" y="963407"/>
                  </a:lnTo>
                  <a:lnTo>
                    <a:pt x="4369" y="916381"/>
                  </a:lnTo>
                  <a:lnTo>
                    <a:pt x="9758" y="869970"/>
                  </a:lnTo>
                  <a:lnTo>
                    <a:pt x="17218" y="824222"/>
                  </a:lnTo>
                  <a:lnTo>
                    <a:pt x="26701" y="779186"/>
                  </a:lnTo>
                  <a:lnTo>
                    <a:pt x="38158" y="734911"/>
                  </a:lnTo>
                  <a:lnTo>
                    <a:pt x="51541" y="691445"/>
                  </a:lnTo>
                  <a:lnTo>
                    <a:pt x="66801" y="648837"/>
                  </a:lnTo>
                  <a:lnTo>
                    <a:pt x="83890" y="607135"/>
                  </a:lnTo>
                  <a:lnTo>
                    <a:pt x="102759" y="566387"/>
                  </a:lnTo>
                  <a:lnTo>
                    <a:pt x="123359" y="526643"/>
                  </a:lnTo>
                  <a:lnTo>
                    <a:pt x="145642" y="487951"/>
                  </a:lnTo>
                  <a:lnTo>
                    <a:pt x="169560" y="450359"/>
                  </a:lnTo>
                  <a:lnTo>
                    <a:pt x="195064" y="413916"/>
                  </a:lnTo>
                  <a:lnTo>
                    <a:pt x="222105" y="378671"/>
                  </a:lnTo>
                  <a:lnTo>
                    <a:pt x="250635" y="344671"/>
                  </a:lnTo>
                  <a:lnTo>
                    <a:pt x="280605" y="311966"/>
                  </a:lnTo>
                  <a:lnTo>
                    <a:pt x="311966" y="280605"/>
                  </a:lnTo>
                  <a:lnTo>
                    <a:pt x="344671" y="250635"/>
                  </a:lnTo>
                  <a:lnTo>
                    <a:pt x="378671" y="222105"/>
                  </a:lnTo>
                  <a:lnTo>
                    <a:pt x="413916" y="195064"/>
                  </a:lnTo>
                  <a:lnTo>
                    <a:pt x="450359" y="169560"/>
                  </a:lnTo>
                  <a:lnTo>
                    <a:pt x="487951" y="145642"/>
                  </a:lnTo>
                  <a:lnTo>
                    <a:pt x="526643" y="123359"/>
                  </a:lnTo>
                  <a:lnTo>
                    <a:pt x="566387" y="102759"/>
                  </a:lnTo>
                  <a:lnTo>
                    <a:pt x="607135" y="83890"/>
                  </a:lnTo>
                  <a:lnTo>
                    <a:pt x="648837" y="66801"/>
                  </a:lnTo>
                  <a:lnTo>
                    <a:pt x="691445" y="51541"/>
                  </a:lnTo>
                  <a:lnTo>
                    <a:pt x="734911" y="38158"/>
                  </a:lnTo>
                  <a:lnTo>
                    <a:pt x="779186" y="26701"/>
                  </a:lnTo>
                  <a:lnTo>
                    <a:pt x="824222" y="17218"/>
                  </a:lnTo>
                  <a:lnTo>
                    <a:pt x="869970" y="9758"/>
                  </a:lnTo>
                  <a:lnTo>
                    <a:pt x="916381" y="4369"/>
                  </a:lnTo>
                  <a:lnTo>
                    <a:pt x="963407" y="1100"/>
                  </a:lnTo>
                  <a:lnTo>
                    <a:pt x="1010999" y="0"/>
                  </a:lnTo>
                  <a:lnTo>
                    <a:pt x="1061132" y="1242"/>
                  </a:lnTo>
                  <a:lnTo>
                    <a:pt x="1110924" y="4947"/>
                  </a:lnTo>
                  <a:lnTo>
                    <a:pt x="1160294" y="11079"/>
                  </a:lnTo>
                  <a:lnTo>
                    <a:pt x="1209157" y="19605"/>
                  </a:lnTo>
                  <a:lnTo>
                    <a:pt x="1257431" y="30490"/>
                  </a:lnTo>
                  <a:lnTo>
                    <a:pt x="1305034" y="43700"/>
                  </a:lnTo>
                  <a:lnTo>
                    <a:pt x="1351882" y="59201"/>
                  </a:lnTo>
                  <a:lnTo>
                    <a:pt x="1397892" y="76957"/>
                  </a:lnTo>
                  <a:lnTo>
                    <a:pt x="1442983" y="96936"/>
                  </a:lnTo>
                  <a:lnTo>
                    <a:pt x="1487070" y="119102"/>
                  </a:lnTo>
                  <a:lnTo>
                    <a:pt x="1530071" y="143421"/>
                  </a:lnTo>
                  <a:lnTo>
                    <a:pt x="1571903" y="169859"/>
                  </a:lnTo>
                  <a:lnTo>
                    <a:pt x="1612483" y="198382"/>
                  </a:lnTo>
                  <a:lnTo>
                    <a:pt x="1651729" y="228955"/>
                  </a:lnTo>
                  <a:lnTo>
                    <a:pt x="1689557" y="261544"/>
                  </a:lnTo>
                  <a:lnTo>
                    <a:pt x="1725884" y="296115"/>
                  </a:lnTo>
                  <a:lnTo>
                    <a:pt x="1760455" y="332442"/>
                  </a:lnTo>
                  <a:lnTo>
                    <a:pt x="1793044" y="370270"/>
                  </a:lnTo>
                  <a:lnTo>
                    <a:pt x="1823617" y="409516"/>
                  </a:lnTo>
                  <a:lnTo>
                    <a:pt x="1852140" y="450096"/>
                  </a:lnTo>
                  <a:lnTo>
                    <a:pt x="1878578" y="491928"/>
                  </a:lnTo>
                  <a:lnTo>
                    <a:pt x="1902897" y="534929"/>
                  </a:lnTo>
                  <a:lnTo>
                    <a:pt x="1925063" y="579016"/>
                  </a:lnTo>
                  <a:lnTo>
                    <a:pt x="1945042" y="624107"/>
                  </a:lnTo>
                  <a:lnTo>
                    <a:pt x="1962798" y="670117"/>
                  </a:lnTo>
                  <a:lnTo>
                    <a:pt x="1978299" y="716965"/>
                  </a:lnTo>
                  <a:lnTo>
                    <a:pt x="1991509" y="764568"/>
                  </a:lnTo>
                  <a:lnTo>
                    <a:pt x="2002394" y="812842"/>
                  </a:lnTo>
                  <a:lnTo>
                    <a:pt x="2010920" y="861705"/>
                  </a:lnTo>
                  <a:lnTo>
                    <a:pt x="2017052" y="911075"/>
                  </a:lnTo>
                  <a:lnTo>
                    <a:pt x="2020757" y="960867"/>
                  </a:lnTo>
                  <a:lnTo>
                    <a:pt x="2021999" y="1010999"/>
                  </a:lnTo>
                  <a:lnTo>
                    <a:pt x="2020899" y="1058592"/>
                  </a:lnTo>
                  <a:lnTo>
                    <a:pt x="2017630" y="1105618"/>
                  </a:lnTo>
                  <a:lnTo>
                    <a:pt x="2012241" y="1152029"/>
                  </a:lnTo>
                  <a:lnTo>
                    <a:pt x="2004781" y="1197777"/>
                  </a:lnTo>
                  <a:lnTo>
                    <a:pt x="1995298" y="1242813"/>
                  </a:lnTo>
                  <a:lnTo>
                    <a:pt x="1983841" y="1287088"/>
                  </a:lnTo>
                  <a:lnTo>
                    <a:pt x="1970458" y="1330554"/>
                  </a:lnTo>
                  <a:lnTo>
                    <a:pt x="1955198" y="1373162"/>
                  </a:lnTo>
                  <a:lnTo>
                    <a:pt x="1938109" y="1414864"/>
                  </a:lnTo>
                  <a:lnTo>
                    <a:pt x="1919240" y="1455612"/>
                  </a:lnTo>
                  <a:lnTo>
                    <a:pt x="1898640" y="1495356"/>
                  </a:lnTo>
                  <a:lnTo>
                    <a:pt x="1876357" y="1534048"/>
                  </a:lnTo>
                  <a:lnTo>
                    <a:pt x="1852439" y="1571640"/>
                  </a:lnTo>
                  <a:lnTo>
                    <a:pt x="1826935" y="1608083"/>
                  </a:lnTo>
                  <a:lnTo>
                    <a:pt x="1799894" y="1643328"/>
                  </a:lnTo>
                  <a:lnTo>
                    <a:pt x="1771364" y="1677328"/>
                  </a:lnTo>
                  <a:lnTo>
                    <a:pt x="1741394" y="1710033"/>
                  </a:lnTo>
                  <a:lnTo>
                    <a:pt x="1710033" y="1741394"/>
                  </a:lnTo>
                  <a:lnTo>
                    <a:pt x="1677328" y="1771364"/>
                  </a:lnTo>
                  <a:lnTo>
                    <a:pt x="1643328" y="1799894"/>
                  </a:lnTo>
                  <a:lnTo>
                    <a:pt x="1608083" y="1826935"/>
                  </a:lnTo>
                  <a:lnTo>
                    <a:pt x="1571640" y="1852439"/>
                  </a:lnTo>
                  <a:lnTo>
                    <a:pt x="1534048" y="1876357"/>
                  </a:lnTo>
                  <a:lnTo>
                    <a:pt x="1495356" y="1898640"/>
                  </a:lnTo>
                  <a:lnTo>
                    <a:pt x="1455612" y="1919240"/>
                  </a:lnTo>
                  <a:lnTo>
                    <a:pt x="1414864" y="1938109"/>
                  </a:lnTo>
                  <a:lnTo>
                    <a:pt x="1373162" y="1955198"/>
                  </a:lnTo>
                  <a:lnTo>
                    <a:pt x="1330554" y="1970458"/>
                  </a:lnTo>
                  <a:lnTo>
                    <a:pt x="1287088" y="1983841"/>
                  </a:lnTo>
                  <a:lnTo>
                    <a:pt x="1242812" y="1995298"/>
                  </a:lnTo>
                  <a:lnTo>
                    <a:pt x="1197777" y="2004781"/>
                  </a:lnTo>
                  <a:lnTo>
                    <a:pt x="1152029" y="2012241"/>
                  </a:lnTo>
                  <a:lnTo>
                    <a:pt x="1105618" y="2017630"/>
                  </a:lnTo>
                  <a:lnTo>
                    <a:pt x="1058592" y="2020899"/>
                  </a:lnTo>
                  <a:lnTo>
                    <a:pt x="1010999" y="2021999"/>
                  </a:lnTo>
                  <a:close/>
                </a:path>
              </a:pathLst>
            </a:custGeom>
            <a:solidFill>
              <a:srgbClr val="F3F3F3"/>
            </a:solidFill>
          </p:spPr>
          <p:txBody>
            <a:bodyPr wrap="square" lIns="0" tIns="0" rIns="0" bIns="0" rtlCol="0"/>
            <a:lstStyle/>
            <a:p/>
          </p:txBody>
        </p:sp>
        <p:sp>
          <p:nvSpPr>
            <p:cNvPr id="5" name="object 4"/>
            <p:cNvSpPr/>
            <p:nvPr>
              <p:custDataLst>
                <p:tags r:id="rId2"/>
              </p:custDataLst>
            </p:nvPr>
          </p:nvSpPr>
          <p:spPr>
            <a:xfrm>
              <a:off x="1921674" y="385874"/>
              <a:ext cx="2022475" cy="2022475"/>
            </a:xfrm>
            <a:custGeom>
              <a:avLst/>
              <a:gdLst/>
              <a:ahLst/>
              <a:cxnLst/>
              <a:rect l="l" t="t" r="r" b="b"/>
              <a:pathLst>
                <a:path w="2022475" h="2022475">
                  <a:moveTo>
                    <a:pt x="0" y="1010999"/>
                  </a:moveTo>
                  <a:lnTo>
                    <a:pt x="1100" y="963407"/>
                  </a:lnTo>
                  <a:lnTo>
                    <a:pt x="4369" y="916381"/>
                  </a:lnTo>
                  <a:lnTo>
                    <a:pt x="9758" y="869970"/>
                  </a:lnTo>
                  <a:lnTo>
                    <a:pt x="17218" y="824222"/>
                  </a:lnTo>
                  <a:lnTo>
                    <a:pt x="26701" y="779186"/>
                  </a:lnTo>
                  <a:lnTo>
                    <a:pt x="38158" y="734911"/>
                  </a:lnTo>
                  <a:lnTo>
                    <a:pt x="51541" y="691445"/>
                  </a:lnTo>
                  <a:lnTo>
                    <a:pt x="66801" y="648837"/>
                  </a:lnTo>
                  <a:lnTo>
                    <a:pt x="83890" y="607135"/>
                  </a:lnTo>
                  <a:lnTo>
                    <a:pt x="102759" y="566387"/>
                  </a:lnTo>
                  <a:lnTo>
                    <a:pt x="123359" y="526643"/>
                  </a:lnTo>
                  <a:lnTo>
                    <a:pt x="145642" y="487951"/>
                  </a:lnTo>
                  <a:lnTo>
                    <a:pt x="169560" y="450359"/>
                  </a:lnTo>
                  <a:lnTo>
                    <a:pt x="195064" y="413916"/>
                  </a:lnTo>
                  <a:lnTo>
                    <a:pt x="222105" y="378671"/>
                  </a:lnTo>
                  <a:lnTo>
                    <a:pt x="250635" y="344671"/>
                  </a:lnTo>
                  <a:lnTo>
                    <a:pt x="280605" y="311966"/>
                  </a:lnTo>
                  <a:lnTo>
                    <a:pt x="311966" y="280605"/>
                  </a:lnTo>
                  <a:lnTo>
                    <a:pt x="344671" y="250635"/>
                  </a:lnTo>
                  <a:lnTo>
                    <a:pt x="378671" y="222105"/>
                  </a:lnTo>
                  <a:lnTo>
                    <a:pt x="413916" y="195064"/>
                  </a:lnTo>
                  <a:lnTo>
                    <a:pt x="450359" y="169560"/>
                  </a:lnTo>
                  <a:lnTo>
                    <a:pt x="487951" y="145642"/>
                  </a:lnTo>
                  <a:lnTo>
                    <a:pt x="526643" y="123359"/>
                  </a:lnTo>
                  <a:lnTo>
                    <a:pt x="566387" y="102759"/>
                  </a:lnTo>
                  <a:lnTo>
                    <a:pt x="607135" y="83890"/>
                  </a:lnTo>
                  <a:lnTo>
                    <a:pt x="648837" y="66801"/>
                  </a:lnTo>
                  <a:lnTo>
                    <a:pt x="691445" y="51541"/>
                  </a:lnTo>
                  <a:lnTo>
                    <a:pt x="734911" y="38158"/>
                  </a:lnTo>
                  <a:lnTo>
                    <a:pt x="779186" y="26701"/>
                  </a:lnTo>
                  <a:lnTo>
                    <a:pt x="824222" y="17218"/>
                  </a:lnTo>
                  <a:lnTo>
                    <a:pt x="869970" y="9758"/>
                  </a:lnTo>
                  <a:lnTo>
                    <a:pt x="916381" y="4369"/>
                  </a:lnTo>
                  <a:lnTo>
                    <a:pt x="963407" y="1100"/>
                  </a:lnTo>
                  <a:lnTo>
                    <a:pt x="1010999" y="0"/>
                  </a:lnTo>
                  <a:lnTo>
                    <a:pt x="1061132" y="1242"/>
                  </a:lnTo>
                  <a:lnTo>
                    <a:pt x="1110924" y="4947"/>
                  </a:lnTo>
                  <a:lnTo>
                    <a:pt x="1160294" y="11079"/>
                  </a:lnTo>
                  <a:lnTo>
                    <a:pt x="1209157" y="19605"/>
                  </a:lnTo>
                  <a:lnTo>
                    <a:pt x="1257431" y="30490"/>
                  </a:lnTo>
                  <a:lnTo>
                    <a:pt x="1305034" y="43700"/>
                  </a:lnTo>
                  <a:lnTo>
                    <a:pt x="1351882" y="59201"/>
                  </a:lnTo>
                  <a:lnTo>
                    <a:pt x="1397892" y="76957"/>
                  </a:lnTo>
                  <a:lnTo>
                    <a:pt x="1442983" y="96936"/>
                  </a:lnTo>
                  <a:lnTo>
                    <a:pt x="1487070" y="119102"/>
                  </a:lnTo>
                  <a:lnTo>
                    <a:pt x="1530071" y="143421"/>
                  </a:lnTo>
                  <a:lnTo>
                    <a:pt x="1571903" y="169859"/>
                  </a:lnTo>
                  <a:lnTo>
                    <a:pt x="1612483" y="198382"/>
                  </a:lnTo>
                  <a:lnTo>
                    <a:pt x="1651729" y="228955"/>
                  </a:lnTo>
                  <a:lnTo>
                    <a:pt x="1689557" y="261544"/>
                  </a:lnTo>
                  <a:lnTo>
                    <a:pt x="1725884" y="296115"/>
                  </a:lnTo>
                  <a:lnTo>
                    <a:pt x="1760455" y="332442"/>
                  </a:lnTo>
                  <a:lnTo>
                    <a:pt x="1793044" y="370270"/>
                  </a:lnTo>
                  <a:lnTo>
                    <a:pt x="1823617" y="409516"/>
                  </a:lnTo>
                  <a:lnTo>
                    <a:pt x="1852140" y="450096"/>
                  </a:lnTo>
                  <a:lnTo>
                    <a:pt x="1878578" y="491928"/>
                  </a:lnTo>
                  <a:lnTo>
                    <a:pt x="1902897" y="534929"/>
                  </a:lnTo>
                  <a:lnTo>
                    <a:pt x="1925063" y="579016"/>
                  </a:lnTo>
                  <a:lnTo>
                    <a:pt x="1945042" y="624107"/>
                  </a:lnTo>
                  <a:lnTo>
                    <a:pt x="1962798" y="670117"/>
                  </a:lnTo>
                  <a:lnTo>
                    <a:pt x="1978299" y="716965"/>
                  </a:lnTo>
                  <a:lnTo>
                    <a:pt x="1991509" y="764568"/>
                  </a:lnTo>
                  <a:lnTo>
                    <a:pt x="2002394" y="812842"/>
                  </a:lnTo>
                  <a:lnTo>
                    <a:pt x="2010920" y="861705"/>
                  </a:lnTo>
                  <a:lnTo>
                    <a:pt x="2017052" y="911075"/>
                  </a:lnTo>
                  <a:lnTo>
                    <a:pt x="2020757" y="960867"/>
                  </a:lnTo>
                  <a:lnTo>
                    <a:pt x="2021999" y="1010999"/>
                  </a:lnTo>
                  <a:lnTo>
                    <a:pt x="2020899" y="1058592"/>
                  </a:lnTo>
                  <a:lnTo>
                    <a:pt x="2017630" y="1105618"/>
                  </a:lnTo>
                  <a:lnTo>
                    <a:pt x="2012241" y="1152029"/>
                  </a:lnTo>
                  <a:lnTo>
                    <a:pt x="2004781" y="1197777"/>
                  </a:lnTo>
                  <a:lnTo>
                    <a:pt x="1995298" y="1242813"/>
                  </a:lnTo>
                  <a:lnTo>
                    <a:pt x="1983841" y="1287088"/>
                  </a:lnTo>
                  <a:lnTo>
                    <a:pt x="1970458" y="1330554"/>
                  </a:lnTo>
                  <a:lnTo>
                    <a:pt x="1955198" y="1373162"/>
                  </a:lnTo>
                  <a:lnTo>
                    <a:pt x="1938109" y="1414864"/>
                  </a:lnTo>
                  <a:lnTo>
                    <a:pt x="1919240" y="1455612"/>
                  </a:lnTo>
                  <a:lnTo>
                    <a:pt x="1898640" y="1495356"/>
                  </a:lnTo>
                  <a:lnTo>
                    <a:pt x="1876357" y="1534048"/>
                  </a:lnTo>
                  <a:lnTo>
                    <a:pt x="1852439" y="1571640"/>
                  </a:lnTo>
                  <a:lnTo>
                    <a:pt x="1826935" y="1608083"/>
                  </a:lnTo>
                  <a:lnTo>
                    <a:pt x="1799894" y="1643328"/>
                  </a:lnTo>
                  <a:lnTo>
                    <a:pt x="1771364" y="1677328"/>
                  </a:lnTo>
                  <a:lnTo>
                    <a:pt x="1741394" y="1710033"/>
                  </a:lnTo>
                  <a:lnTo>
                    <a:pt x="1710033" y="1741394"/>
                  </a:lnTo>
                  <a:lnTo>
                    <a:pt x="1677328" y="1771364"/>
                  </a:lnTo>
                  <a:lnTo>
                    <a:pt x="1643328" y="1799894"/>
                  </a:lnTo>
                  <a:lnTo>
                    <a:pt x="1608083" y="1826935"/>
                  </a:lnTo>
                  <a:lnTo>
                    <a:pt x="1571640" y="1852439"/>
                  </a:lnTo>
                  <a:lnTo>
                    <a:pt x="1534048" y="1876357"/>
                  </a:lnTo>
                  <a:lnTo>
                    <a:pt x="1495356" y="1898640"/>
                  </a:lnTo>
                  <a:lnTo>
                    <a:pt x="1455612" y="1919240"/>
                  </a:lnTo>
                  <a:lnTo>
                    <a:pt x="1414864" y="1938109"/>
                  </a:lnTo>
                  <a:lnTo>
                    <a:pt x="1373162" y="1955198"/>
                  </a:lnTo>
                  <a:lnTo>
                    <a:pt x="1330554" y="1970458"/>
                  </a:lnTo>
                  <a:lnTo>
                    <a:pt x="1287088" y="1983841"/>
                  </a:lnTo>
                  <a:lnTo>
                    <a:pt x="1242812" y="1995298"/>
                  </a:lnTo>
                  <a:lnTo>
                    <a:pt x="1197777" y="2004781"/>
                  </a:lnTo>
                  <a:lnTo>
                    <a:pt x="1152029" y="2012241"/>
                  </a:lnTo>
                  <a:lnTo>
                    <a:pt x="1105618" y="2017630"/>
                  </a:lnTo>
                  <a:lnTo>
                    <a:pt x="1058592" y="2020899"/>
                  </a:lnTo>
                  <a:lnTo>
                    <a:pt x="1010999" y="2021999"/>
                  </a:lnTo>
                  <a:lnTo>
                    <a:pt x="963407" y="2020899"/>
                  </a:lnTo>
                  <a:lnTo>
                    <a:pt x="916381" y="2017630"/>
                  </a:lnTo>
                  <a:lnTo>
                    <a:pt x="869970" y="2012241"/>
                  </a:lnTo>
                  <a:lnTo>
                    <a:pt x="824222" y="2004781"/>
                  </a:lnTo>
                  <a:lnTo>
                    <a:pt x="779186" y="1995298"/>
                  </a:lnTo>
                  <a:lnTo>
                    <a:pt x="734911" y="1983841"/>
                  </a:lnTo>
                  <a:lnTo>
                    <a:pt x="691445" y="1970458"/>
                  </a:lnTo>
                  <a:lnTo>
                    <a:pt x="648837" y="1955198"/>
                  </a:lnTo>
                  <a:lnTo>
                    <a:pt x="607135" y="1938109"/>
                  </a:lnTo>
                  <a:lnTo>
                    <a:pt x="566387" y="1919240"/>
                  </a:lnTo>
                  <a:lnTo>
                    <a:pt x="526643" y="1898640"/>
                  </a:lnTo>
                  <a:lnTo>
                    <a:pt x="487951" y="1876357"/>
                  </a:lnTo>
                  <a:lnTo>
                    <a:pt x="450359" y="1852439"/>
                  </a:lnTo>
                  <a:lnTo>
                    <a:pt x="413916" y="1826935"/>
                  </a:lnTo>
                  <a:lnTo>
                    <a:pt x="378671" y="1799894"/>
                  </a:lnTo>
                  <a:lnTo>
                    <a:pt x="344671" y="1771364"/>
                  </a:lnTo>
                  <a:lnTo>
                    <a:pt x="311966" y="1741394"/>
                  </a:lnTo>
                  <a:lnTo>
                    <a:pt x="280605" y="1710033"/>
                  </a:lnTo>
                  <a:lnTo>
                    <a:pt x="250635" y="1677328"/>
                  </a:lnTo>
                  <a:lnTo>
                    <a:pt x="222105" y="1643328"/>
                  </a:lnTo>
                  <a:lnTo>
                    <a:pt x="195064" y="1608083"/>
                  </a:lnTo>
                  <a:lnTo>
                    <a:pt x="169560" y="1571640"/>
                  </a:lnTo>
                  <a:lnTo>
                    <a:pt x="145642" y="1534048"/>
                  </a:lnTo>
                  <a:lnTo>
                    <a:pt x="123359" y="1495356"/>
                  </a:lnTo>
                  <a:lnTo>
                    <a:pt x="102759" y="1455612"/>
                  </a:lnTo>
                  <a:lnTo>
                    <a:pt x="83890" y="1414864"/>
                  </a:lnTo>
                  <a:lnTo>
                    <a:pt x="66801" y="1373162"/>
                  </a:lnTo>
                  <a:lnTo>
                    <a:pt x="51541" y="1330554"/>
                  </a:lnTo>
                  <a:lnTo>
                    <a:pt x="38158" y="1287088"/>
                  </a:lnTo>
                  <a:lnTo>
                    <a:pt x="26701" y="1242813"/>
                  </a:lnTo>
                  <a:lnTo>
                    <a:pt x="17218" y="1197777"/>
                  </a:lnTo>
                  <a:lnTo>
                    <a:pt x="9758" y="1152029"/>
                  </a:lnTo>
                  <a:lnTo>
                    <a:pt x="4369" y="1105618"/>
                  </a:lnTo>
                  <a:lnTo>
                    <a:pt x="1100" y="1058592"/>
                  </a:lnTo>
                  <a:lnTo>
                    <a:pt x="0" y="1010999"/>
                  </a:lnTo>
                  <a:close/>
                </a:path>
              </a:pathLst>
            </a:custGeom>
            <a:ln w="9524">
              <a:solidFill>
                <a:srgbClr val="666666"/>
              </a:solidFill>
            </a:ln>
          </p:spPr>
          <p:txBody>
            <a:bodyPr wrap="square" lIns="0" tIns="0" rIns="0" bIns="0" rtlCol="0"/>
            <a:lstStyle/>
            <a:p/>
          </p:txBody>
        </p:sp>
      </p:grpSp>
      <p:sp>
        <p:nvSpPr>
          <p:cNvPr id="6" name="object 5"/>
          <p:cNvSpPr txBox="1">
            <a:spLocks noGrp="1"/>
          </p:cNvSpPr>
          <p:nvPr>
            <p:custDataLst>
              <p:tags r:id="rId3"/>
            </p:custDataLst>
          </p:nvPr>
        </p:nvSpPr>
        <p:spPr>
          <a:xfrm>
            <a:off x="3793611" y="2520952"/>
            <a:ext cx="725805" cy="516890"/>
          </a:xfrm>
          <a:prstGeom prst="rect">
            <a:avLst/>
          </a:prstGeom>
        </p:spPr>
        <p:txBody>
          <a:bodyPr vert="horz" wrap="square" lIns="0" tIns="8890" rIns="0" bIns="0" rtlCol="0">
            <a:spAutoFit/>
          </a:bodyPr>
          <a:lstStyle>
            <a:lvl1pPr>
              <a:defRPr sz="2400" b="0" i="0">
                <a:solidFill>
                  <a:schemeClr val="tx1"/>
                </a:solidFill>
                <a:latin typeface="Arial" panose="020B0604020202020204"/>
                <a:ea typeface="+mj-ea"/>
                <a:cs typeface="Arial" panose="020B0604020202020204"/>
              </a:defRPr>
            </a:lvl1pPr>
          </a:lstStyle>
          <a:p>
            <a:pPr marL="164465" marR="5080" indent="-152400">
              <a:lnSpc>
                <a:spcPct val="102000"/>
              </a:lnSpc>
              <a:spcBef>
                <a:spcPts val="70"/>
              </a:spcBef>
            </a:pPr>
            <a:r>
              <a:rPr sz="1600" spc="-10" dirty="0"/>
              <a:t>sigmoid </a:t>
            </a:r>
            <a:r>
              <a:rPr sz="1600" spc="-20" dirty="0"/>
              <a:t>gate</a:t>
            </a:r>
            <a:endParaRPr sz="1600"/>
          </a:p>
        </p:txBody>
      </p:sp>
      <p:grpSp>
        <p:nvGrpSpPr>
          <p:cNvPr id="7" name="object 6"/>
          <p:cNvGrpSpPr/>
          <p:nvPr/>
        </p:nvGrpSpPr>
        <p:grpSpPr>
          <a:xfrm>
            <a:off x="1515139" y="2406380"/>
            <a:ext cx="5478780" cy="1303655"/>
            <a:chOff x="291494" y="1013825"/>
            <a:chExt cx="5478780" cy="1303655"/>
          </a:xfrm>
        </p:grpSpPr>
        <p:sp>
          <p:nvSpPr>
            <p:cNvPr id="8" name="object 7"/>
            <p:cNvSpPr/>
            <p:nvPr>
              <p:custDataLst>
                <p:tags r:id="rId4"/>
              </p:custDataLst>
            </p:nvPr>
          </p:nvSpPr>
          <p:spPr>
            <a:xfrm>
              <a:off x="364375" y="1396875"/>
              <a:ext cx="1443355" cy="0"/>
            </a:xfrm>
            <a:custGeom>
              <a:avLst/>
              <a:gdLst/>
              <a:ahLst/>
              <a:cxnLst/>
              <a:rect l="l" t="t" r="r" b="b"/>
              <a:pathLst>
                <a:path w="1443355">
                  <a:moveTo>
                    <a:pt x="0" y="0"/>
                  </a:moveTo>
                  <a:lnTo>
                    <a:pt x="1442999" y="0"/>
                  </a:lnTo>
                </a:path>
              </a:pathLst>
            </a:custGeom>
            <a:ln w="19049">
              <a:solidFill>
                <a:srgbClr val="37761C"/>
              </a:solidFill>
            </a:ln>
          </p:spPr>
          <p:txBody>
            <a:bodyPr wrap="square" lIns="0" tIns="0" rIns="0" bIns="0" rtlCol="0"/>
            <a:lstStyle/>
            <a:p/>
          </p:txBody>
        </p:sp>
        <p:pic>
          <p:nvPicPr>
            <p:cNvPr id="9" name="object 8"/>
            <p:cNvPicPr/>
            <p:nvPr>
              <p:custDataLst>
                <p:tags r:id="rId5"/>
              </p:custDataLst>
            </p:nvPr>
          </p:nvPicPr>
          <p:blipFill>
            <a:blip r:embed="rId6" cstate="print"/>
            <a:stretch>
              <a:fillRect/>
            </a:stretch>
          </p:blipFill>
          <p:spPr>
            <a:xfrm>
              <a:off x="1797850" y="1355884"/>
              <a:ext cx="105500" cy="81980"/>
            </a:xfrm>
            <a:prstGeom prst="rect">
              <a:avLst/>
            </a:prstGeom>
          </p:spPr>
        </p:pic>
        <p:sp>
          <p:nvSpPr>
            <p:cNvPr id="10" name="object 9"/>
            <p:cNvSpPr/>
            <p:nvPr>
              <p:custDataLst>
                <p:tags r:id="rId7"/>
              </p:custDataLst>
            </p:nvPr>
          </p:nvSpPr>
          <p:spPr>
            <a:xfrm>
              <a:off x="3943674" y="1396875"/>
              <a:ext cx="1634489" cy="0"/>
            </a:xfrm>
            <a:custGeom>
              <a:avLst/>
              <a:gdLst/>
              <a:ahLst/>
              <a:cxnLst/>
              <a:rect l="l" t="t" r="r" b="b"/>
              <a:pathLst>
                <a:path w="1634489">
                  <a:moveTo>
                    <a:pt x="0" y="0"/>
                  </a:moveTo>
                  <a:lnTo>
                    <a:pt x="1634099" y="0"/>
                  </a:lnTo>
                </a:path>
              </a:pathLst>
            </a:custGeom>
            <a:ln w="19049">
              <a:solidFill>
                <a:srgbClr val="37761C"/>
              </a:solidFill>
            </a:ln>
          </p:spPr>
          <p:txBody>
            <a:bodyPr wrap="square" lIns="0" tIns="0" rIns="0" bIns="0" rtlCol="0"/>
            <a:lstStyle/>
            <a:p/>
          </p:txBody>
        </p:sp>
        <p:pic>
          <p:nvPicPr>
            <p:cNvPr id="11" name="object 10"/>
            <p:cNvPicPr/>
            <p:nvPr>
              <p:custDataLst>
                <p:tags r:id="rId8"/>
              </p:custDataLst>
            </p:nvPr>
          </p:nvPicPr>
          <p:blipFill>
            <a:blip r:embed="rId6" cstate="print"/>
            <a:stretch>
              <a:fillRect/>
            </a:stretch>
          </p:blipFill>
          <p:spPr>
            <a:xfrm>
              <a:off x="5568249" y="1355884"/>
              <a:ext cx="105500" cy="81980"/>
            </a:xfrm>
            <a:prstGeom prst="rect">
              <a:avLst/>
            </a:prstGeom>
          </p:spPr>
        </p:pic>
        <p:pic>
          <p:nvPicPr>
            <p:cNvPr id="12" name="object 11"/>
            <p:cNvPicPr/>
            <p:nvPr>
              <p:custDataLst>
                <p:tags r:id="rId9"/>
              </p:custDataLst>
            </p:nvPr>
          </p:nvPicPr>
          <p:blipFill>
            <a:blip r:embed="rId10" cstate="print"/>
            <a:stretch>
              <a:fillRect/>
            </a:stretch>
          </p:blipFill>
          <p:spPr>
            <a:xfrm>
              <a:off x="4093224" y="1023350"/>
              <a:ext cx="1666903" cy="282299"/>
            </a:xfrm>
            <a:prstGeom prst="rect">
              <a:avLst/>
            </a:prstGeom>
          </p:spPr>
        </p:pic>
        <p:sp>
          <p:nvSpPr>
            <p:cNvPr id="13" name="object 12"/>
            <p:cNvSpPr/>
            <p:nvPr>
              <p:custDataLst>
                <p:tags r:id="rId11"/>
              </p:custDataLst>
            </p:nvPr>
          </p:nvSpPr>
          <p:spPr>
            <a:xfrm>
              <a:off x="4088461" y="1018587"/>
              <a:ext cx="1677035" cy="292100"/>
            </a:xfrm>
            <a:custGeom>
              <a:avLst/>
              <a:gdLst/>
              <a:ahLst/>
              <a:cxnLst/>
              <a:rect l="l" t="t" r="r" b="b"/>
              <a:pathLst>
                <a:path w="1677035" h="292100">
                  <a:moveTo>
                    <a:pt x="0" y="0"/>
                  </a:moveTo>
                  <a:lnTo>
                    <a:pt x="1676428" y="0"/>
                  </a:lnTo>
                  <a:lnTo>
                    <a:pt x="1676428" y="291824"/>
                  </a:lnTo>
                  <a:lnTo>
                    <a:pt x="0" y="291824"/>
                  </a:lnTo>
                  <a:lnTo>
                    <a:pt x="0" y="0"/>
                  </a:lnTo>
                  <a:close/>
                </a:path>
              </a:pathLst>
            </a:custGeom>
            <a:ln w="9524">
              <a:solidFill>
                <a:srgbClr val="37761C"/>
              </a:solidFill>
            </a:ln>
          </p:spPr>
          <p:txBody>
            <a:bodyPr wrap="square" lIns="0" tIns="0" rIns="0" bIns="0" rtlCol="0"/>
            <a:lstStyle/>
            <a:p/>
          </p:txBody>
        </p:sp>
        <p:sp>
          <p:nvSpPr>
            <p:cNvPr id="14" name="object 13"/>
            <p:cNvSpPr/>
            <p:nvPr>
              <p:custDataLst>
                <p:tags r:id="rId12"/>
              </p:custDataLst>
            </p:nvPr>
          </p:nvSpPr>
          <p:spPr>
            <a:xfrm>
              <a:off x="4121594" y="1542527"/>
              <a:ext cx="1534795" cy="0"/>
            </a:xfrm>
            <a:custGeom>
              <a:avLst/>
              <a:gdLst/>
              <a:ahLst/>
              <a:cxnLst/>
              <a:rect l="l" t="t" r="r" b="b"/>
              <a:pathLst>
                <a:path w="1534795">
                  <a:moveTo>
                    <a:pt x="1534199" y="0"/>
                  </a:moveTo>
                  <a:lnTo>
                    <a:pt x="0" y="0"/>
                  </a:lnTo>
                </a:path>
              </a:pathLst>
            </a:custGeom>
            <a:ln w="19049">
              <a:solidFill>
                <a:srgbClr val="FF0000"/>
              </a:solidFill>
            </a:ln>
          </p:spPr>
          <p:txBody>
            <a:bodyPr wrap="square" lIns="0" tIns="0" rIns="0" bIns="0" rtlCol="0"/>
            <a:lstStyle/>
            <a:p/>
          </p:txBody>
        </p:sp>
        <p:pic>
          <p:nvPicPr>
            <p:cNvPr id="15" name="object 14"/>
            <p:cNvPicPr/>
            <p:nvPr>
              <p:custDataLst>
                <p:tags r:id="rId13"/>
              </p:custDataLst>
            </p:nvPr>
          </p:nvPicPr>
          <p:blipFill>
            <a:blip r:embed="rId14" cstate="print"/>
            <a:stretch>
              <a:fillRect/>
            </a:stretch>
          </p:blipFill>
          <p:spPr>
            <a:xfrm>
              <a:off x="4025618" y="1501536"/>
              <a:ext cx="105500" cy="81980"/>
            </a:xfrm>
            <a:prstGeom prst="rect">
              <a:avLst/>
            </a:prstGeom>
          </p:spPr>
        </p:pic>
        <p:sp>
          <p:nvSpPr>
            <p:cNvPr id="16" name="object 15"/>
            <p:cNvSpPr/>
            <p:nvPr>
              <p:custDataLst>
                <p:tags r:id="rId15"/>
              </p:custDataLst>
            </p:nvPr>
          </p:nvSpPr>
          <p:spPr>
            <a:xfrm>
              <a:off x="387469" y="1542527"/>
              <a:ext cx="1534795" cy="0"/>
            </a:xfrm>
            <a:custGeom>
              <a:avLst/>
              <a:gdLst/>
              <a:ahLst/>
              <a:cxnLst/>
              <a:rect l="l" t="t" r="r" b="b"/>
              <a:pathLst>
                <a:path w="1534795">
                  <a:moveTo>
                    <a:pt x="1534199" y="0"/>
                  </a:moveTo>
                  <a:lnTo>
                    <a:pt x="0" y="0"/>
                  </a:lnTo>
                </a:path>
              </a:pathLst>
            </a:custGeom>
            <a:ln w="19049">
              <a:solidFill>
                <a:srgbClr val="FF0000"/>
              </a:solidFill>
            </a:ln>
          </p:spPr>
          <p:txBody>
            <a:bodyPr wrap="square" lIns="0" tIns="0" rIns="0" bIns="0" rtlCol="0"/>
            <a:lstStyle/>
            <a:p/>
          </p:txBody>
        </p:sp>
        <p:pic>
          <p:nvPicPr>
            <p:cNvPr id="17" name="object 16"/>
            <p:cNvPicPr/>
            <p:nvPr>
              <p:custDataLst>
                <p:tags r:id="rId16"/>
              </p:custDataLst>
            </p:nvPr>
          </p:nvPicPr>
          <p:blipFill>
            <a:blip r:embed="rId14" cstate="print"/>
            <a:stretch>
              <a:fillRect/>
            </a:stretch>
          </p:blipFill>
          <p:spPr>
            <a:xfrm>
              <a:off x="291494" y="1501536"/>
              <a:ext cx="105500" cy="81980"/>
            </a:xfrm>
            <a:prstGeom prst="rect">
              <a:avLst/>
            </a:prstGeom>
          </p:spPr>
        </p:pic>
        <p:pic>
          <p:nvPicPr>
            <p:cNvPr id="18" name="object 17"/>
            <p:cNvPicPr/>
            <p:nvPr>
              <p:custDataLst>
                <p:tags r:id="rId17"/>
              </p:custDataLst>
            </p:nvPr>
          </p:nvPicPr>
          <p:blipFill>
            <a:blip r:embed="rId18" cstate="print"/>
            <a:stretch>
              <a:fillRect/>
            </a:stretch>
          </p:blipFill>
          <p:spPr>
            <a:xfrm>
              <a:off x="4627262" y="1642028"/>
              <a:ext cx="381224" cy="620295"/>
            </a:xfrm>
            <a:prstGeom prst="rect">
              <a:avLst/>
            </a:prstGeom>
          </p:spPr>
        </p:pic>
        <p:sp>
          <p:nvSpPr>
            <p:cNvPr id="19" name="object 18"/>
            <p:cNvSpPr/>
            <p:nvPr>
              <p:custDataLst>
                <p:tags r:id="rId19"/>
              </p:custDataLst>
            </p:nvPr>
          </p:nvSpPr>
          <p:spPr>
            <a:xfrm>
              <a:off x="4622499" y="1637266"/>
              <a:ext cx="391160" cy="675640"/>
            </a:xfrm>
            <a:custGeom>
              <a:avLst/>
              <a:gdLst/>
              <a:ahLst/>
              <a:cxnLst/>
              <a:rect l="l" t="t" r="r" b="b"/>
              <a:pathLst>
                <a:path w="391160" h="675639">
                  <a:moveTo>
                    <a:pt x="0" y="0"/>
                  </a:moveTo>
                  <a:lnTo>
                    <a:pt x="390749" y="0"/>
                  </a:lnTo>
                  <a:lnTo>
                    <a:pt x="390749" y="675049"/>
                  </a:lnTo>
                  <a:lnTo>
                    <a:pt x="0" y="675049"/>
                  </a:lnTo>
                  <a:lnTo>
                    <a:pt x="0" y="0"/>
                  </a:lnTo>
                  <a:close/>
                </a:path>
              </a:pathLst>
            </a:custGeom>
            <a:ln w="9524">
              <a:solidFill>
                <a:srgbClr val="FF0000"/>
              </a:solidFill>
            </a:ln>
          </p:spPr>
          <p:txBody>
            <a:bodyPr wrap="square" lIns="0" tIns="0" rIns="0" bIns="0" rtlCol="0"/>
            <a:lstStyle/>
            <a:p/>
          </p:txBody>
        </p:sp>
        <p:pic>
          <p:nvPicPr>
            <p:cNvPr id="20" name="object 19"/>
            <p:cNvPicPr/>
            <p:nvPr>
              <p:custDataLst>
                <p:tags r:id="rId20"/>
              </p:custDataLst>
            </p:nvPr>
          </p:nvPicPr>
          <p:blipFill>
            <a:blip r:embed="rId21" cstate="print"/>
            <a:stretch>
              <a:fillRect/>
            </a:stretch>
          </p:blipFill>
          <p:spPr>
            <a:xfrm>
              <a:off x="2042026" y="1179150"/>
              <a:ext cx="381199" cy="574719"/>
            </a:xfrm>
            <a:prstGeom prst="rect">
              <a:avLst/>
            </a:prstGeom>
          </p:spPr>
        </p:pic>
        <p:sp>
          <p:nvSpPr>
            <p:cNvPr id="21" name="object 20"/>
            <p:cNvSpPr/>
            <p:nvPr>
              <p:custDataLst>
                <p:tags r:id="rId22"/>
              </p:custDataLst>
            </p:nvPr>
          </p:nvSpPr>
          <p:spPr>
            <a:xfrm>
              <a:off x="2037263" y="1174387"/>
              <a:ext cx="391160" cy="584835"/>
            </a:xfrm>
            <a:custGeom>
              <a:avLst/>
              <a:gdLst/>
              <a:ahLst/>
              <a:cxnLst/>
              <a:rect l="l" t="t" r="r" b="b"/>
              <a:pathLst>
                <a:path w="391160" h="584835">
                  <a:moveTo>
                    <a:pt x="0" y="0"/>
                  </a:moveTo>
                  <a:lnTo>
                    <a:pt x="390724" y="0"/>
                  </a:lnTo>
                  <a:lnTo>
                    <a:pt x="390724" y="584245"/>
                  </a:lnTo>
                  <a:lnTo>
                    <a:pt x="0" y="584245"/>
                  </a:lnTo>
                  <a:lnTo>
                    <a:pt x="0" y="0"/>
                  </a:lnTo>
                  <a:close/>
                </a:path>
              </a:pathLst>
            </a:custGeom>
            <a:ln w="9524">
              <a:solidFill>
                <a:srgbClr val="FF0000"/>
              </a:solidFill>
            </a:ln>
          </p:spPr>
          <p:txBody>
            <a:bodyPr wrap="square" lIns="0" tIns="0" rIns="0" bIns="0" rtlCol="0"/>
            <a:lstStyle/>
            <a:p/>
          </p:txBody>
        </p:sp>
        <p:pic>
          <p:nvPicPr>
            <p:cNvPr id="22" name="object 21"/>
            <p:cNvPicPr/>
            <p:nvPr>
              <p:custDataLst>
                <p:tags r:id="rId23"/>
              </p:custDataLst>
            </p:nvPr>
          </p:nvPicPr>
          <p:blipFill>
            <a:blip r:embed="rId24" cstate="print"/>
            <a:stretch>
              <a:fillRect/>
            </a:stretch>
          </p:blipFill>
          <p:spPr>
            <a:xfrm>
              <a:off x="439862" y="1688170"/>
              <a:ext cx="1406123" cy="535666"/>
            </a:xfrm>
            <a:prstGeom prst="rect">
              <a:avLst/>
            </a:prstGeom>
          </p:spPr>
        </p:pic>
        <p:sp>
          <p:nvSpPr>
            <p:cNvPr id="23" name="object 22"/>
            <p:cNvSpPr/>
            <p:nvPr>
              <p:custDataLst>
                <p:tags r:id="rId25"/>
              </p:custDataLst>
            </p:nvPr>
          </p:nvSpPr>
          <p:spPr>
            <a:xfrm>
              <a:off x="435100" y="1683407"/>
              <a:ext cx="1416050" cy="584835"/>
            </a:xfrm>
            <a:custGeom>
              <a:avLst/>
              <a:gdLst/>
              <a:ahLst/>
              <a:cxnLst/>
              <a:rect l="l" t="t" r="r" b="b"/>
              <a:pathLst>
                <a:path w="1416050" h="584835">
                  <a:moveTo>
                    <a:pt x="0" y="0"/>
                  </a:moveTo>
                  <a:lnTo>
                    <a:pt x="1415648" y="0"/>
                  </a:lnTo>
                  <a:lnTo>
                    <a:pt x="1415648" y="584249"/>
                  </a:lnTo>
                  <a:lnTo>
                    <a:pt x="0" y="584249"/>
                  </a:lnTo>
                  <a:lnTo>
                    <a:pt x="0" y="0"/>
                  </a:lnTo>
                  <a:close/>
                </a:path>
              </a:pathLst>
            </a:custGeom>
            <a:ln w="9524">
              <a:solidFill>
                <a:srgbClr val="FF0000"/>
              </a:solidFill>
            </a:ln>
          </p:spPr>
          <p:txBody>
            <a:bodyPr wrap="square" lIns="0" tIns="0" rIns="0" bIns="0" rtlCol="0"/>
            <a:lstStyle/>
            <a:p/>
          </p:txBody>
        </p:sp>
      </p:grpSp>
      <p:sp>
        <p:nvSpPr>
          <p:cNvPr id="24" name="object 23"/>
          <p:cNvSpPr txBox="1"/>
          <p:nvPr>
            <p:custDataLst>
              <p:tags r:id="rId26"/>
            </p:custDataLst>
          </p:nvPr>
        </p:nvSpPr>
        <p:spPr>
          <a:xfrm>
            <a:off x="2389570" y="2321938"/>
            <a:ext cx="1778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panose="020B0604020202020204"/>
                <a:cs typeface="Arial" panose="020B0604020202020204"/>
              </a:rPr>
              <a:t>x</a:t>
            </a:r>
            <a:endParaRPr sz="2400">
              <a:latin typeface="Arial" panose="020B0604020202020204"/>
              <a:cs typeface="Arial" panose="020B0604020202020204"/>
            </a:endParaRPr>
          </a:p>
        </p:txBody>
      </p:sp>
      <p:grpSp>
        <p:nvGrpSpPr>
          <p:cNvPr id="25" name="object 24"/>
          <p:cNvGrpSpPr/>
          <p:nvPr/>
        </p:nvGrpSpPr>
        <p:grpSpPr>
          <a:xfrm>
            <a:off x="7972425" y="1205230"/>
            <a:ext cx="3500755" cy="2455545"/>
            <a:chOff x="5965075" y="426513"/>
            <a:chExt cx="3034030" cy="1941195"/>
          </a:xfrm>
        </p:grpSpPr>
        <p:pic>
          <p:nvPicPr>
            <p:cNvPr id="26" name="object 25"/>
            <p:cNvPicPr/>
            <p:nvPr>
              <p:custDataLst>
                <p:tags r:id="rId27"/>
              </p:custDataLst>
            </p:nvPr>
          </p:nvPicPr>
          <p:blipFill>
            <a:blip r:embed="rId28" cstate="print"/>
            <a:stretch>
              <a:fillRect/>
            </a:stretch>
          </p:blipFill>
          <p:spPr>
            <a:xfrm>
              <a:off x="6125318" y="436038"/>
              <a:ext cx="2863656" cy="1883995"/>
            </a:xfrm>
            <a:prstGeom prst="rect">
              <a:avLst/>
            </a:prstGeom>
          </p:spPr>
        </p:pic>
        <p:sp>
          <p:nvSpPr>
            <p:cNvPr id="27" name="object 26"/>
            <p:cNvSpPr/>
            <p:nvPr>
              <p:custDataLst>
                <p:tags r:id="rId29"/>
              </p:custDataLst>
            </p:nvPr>
          </p:nvSpPr>
          <p:spPr>
            <a:xfrm>
              <a:off x="5969837" y="431275"/>
              <a:ext cx="3024505" cy="1931670"/>
            </a:xfrm>
            <a:custGeom>
              <a:avLst/>
              <a:gdLst/>
              <a:ahLst/>
              <a:cxnLst/>
              <a:rect l="l" t="t" r="r" b="b"/>
              <a:pathLst>
                <a:path w="3024504" h="1931670">
                  <a:moveTo>
                    <a:pt x="0" y="0"/>
                  </a:moveTo>
                  <a:lnTo>
                    <a:pt x="3023899" y="0"/>
                  </a:lnTo>
                  <a:lnTo>
                    <a:pt x="3023899" y="1931199"/>
                  </a:lnTo>
                  <a:lnTo>
                    <a:pt x="0" y="1931199"/>
                  </a:lnTo>
                  <a:lnTo>
                    <a:pt x="0" y="0"/>
                  </a:lnTo>
                  <a:close/>
                </a:path>
              </a:pathLst>
            </a:custGeom>
            <a:ln w="9524">
              <a:solidFill>
                <a:srgbClr val="000000"/>
              </a:solidFill>
            </a:ln>
          </p:spPr>
          <p:txBody>
            <a:bodyPr wrap="square" lIns="0" tIns="0" rIns="0" bIns="0" rtlCol="0"/>
            <a:lstStyle/>
            <a:p/>
          </p:txBody>
        </p:sp>
      </p:grpSp>
      <p:sp>
        <p:nvSpPr>
          <p:cNvPr id="28" name="object 27"/>
          <p:cNvSpPr txBox="1"/>
          <p:nvPr>
            <p:custDataLst>
              <p:tags r:id="rId30"/>
            </p:custDataLst>
          </p:nvPr>
        </p:nvSpPr>
        <p:spPr>
          <a:xfrm>
            <a:off x="914690" y="4086258"/>
            <a:ext cx="3996690" cy="1115060"/>
          </a:xfrm>
          <a:prstGeom prst="rect">
            <a:avLst/>
          </a:prstGeom>
        </p:spPr>
        <p:txBody>
          <a:bodyPr vert="horz" wrap="square" lIns="0" tIns="27940" rIns="0" bIns="0" rtlCol="0">
            <a:spAutoFit/>
          </a:bodyPr>
          <a:lstStyle/>
          <a:p>
            <a:pPr marL="12700" marR="5080">
              <a:lnSpc>
                <a:spcPts val="2850"/>
              </a:lnSpc>
              <a:spcBef>
                <a:spcPts val="220"/>
              </a:spcBef>
            </a:pPr>
            <a:r>
              <a:rPr sz="2400" dirty="0">
                <a:latin typeface="Arial" panose="020B0604020202020204"/>
                <a:cs typeface="Arial" panose="020B0604020202020204"/>
              </a:rPr>
              <a:t>What</a:t>
            </a:r>
            <a:r>
              <a:rPr sz="2400" spc="-30" dirty="0">
                <a:latin typeface="Arial" panose="020B0604020202020204"/>
                <a:cs typeface="Arial" panose="020B0604020202020204"/>
              </a:rPr>
              <a:t> </a:t>
            </a:r>
            <a:r>
              <a:rPr sz="2400" dirty="0">
                <a:latin typeface="Arial" panose="020B0604020202020204"/>
                <a:cs typeface="Arial" panose="020B0604020202020204"/>
              </a:rPr>
              <a:t>happens</a:t>
            </a:r>
            <a:r>
              <a:rPr sz="2400" spc="-15" dirty="0">
                <a:latin typeface="Arial" panose="020B0604020202020204"/>
                <a:cs typeface="Arial" panose="020B0604020202020204"/>
              </a:rPr>
              <a:t> </a:t>
            </a:r>
            <a:r>
              <a:rPr sz="2400" dirty="0">
                <a:latin typeface="Arial" panose="020B0604020202020204"/>
                <a:cs typeface="Arial" panose="020B0604020202020204"/>
              </a:rPr>
              <a:t>when</a:t>
            </a:r>
            <a:r>
              <a:rPr sz="2400" spc="-20" dirty="0">
                <a:latin typeface="Arial" panose="020B0604020202020204"/>
                <a:cs typeface="Arial" panose="020B0604020202020204"/>
              </a:rPr>
              <a:t> </a:t>
            </a:r>
            <a:r>
              <a:rPr sz="2400" dirty="0">
                <a:latin typeface="Arial" panose="020B0604020202020204"/>
                <a:cs typeface="Arial" panose="020B0604020202020204"/>
              </a:rPr>
              <a:t>x</a:t>
            </a:r>
            <a:r>
              <a:rPr sz="2400" spc="-15" dirty="0">
                <a:latin typeface="Arial" panose="020B0604020202020204"/>
                <a:cs typeface="Arial" panose="020B0604020202020204"/>
              </a:rPr>
              <a:t> </a:t>
            </a:r>
            <a:r>
              <a:rPr sz="2400" dirty="0">
                <a:latin typeface="Arial" panose="020B0604020202020204"/>
                <a:cs typeface="Arial" panose="020B0604020202020204"/>
              </a:rPr>
              <a:t>=</a:t>
            </a:r>
            <a:r>
              <a:rPr sz="2400" spc="-15" dirty="0">
                <a:latin typeface="Arial" panose="020B0604020202020204"/>
                <a:cs typeface="Arial" panose="020B0604020202020204"/>
              </a:rPr>
              <a:t> </a:t>
            </a:r>
            <a:r>
              <a:rPr sz="2400" dirty="0">
                <a:latin typeface="Arial" panose="020B0604020202020204"/>
                <a:cs typeface="Arial" panose="020B0604020202020204"/>
              </a:rPr>
              <a:t>-</a:t>
            </a:r>
            <a:r>
              <a:rPr sz="2400" spc="-25" dirty="0">
                <a:latin typeface="Arial" panose="020B0604020202020204"/>
                <a:cs typeface="Arial" panose="020B0604020202020204"/>
              </a:rPr>
              <a:t>10? </a:t>
            </a:r>
            <a:r>
              <a:rPr sz="2400" dirty="0">
                <a:latin typeface="Arial" panose="020B0604020202020204"/>
                <a:cs typeface="Arial" panose="020B0604020202020204"/>
              </a:rPr>
              <a:t>What</a:t>
            </a:r>
            <a:r>
              <a:rPr sz="2400" spc="-30" dirty="0">
                <a:latin typeface="Arial" panose="020B0604020202020204"/>
                <a:cs typeface="Arial" panose="020B0604020202020204"/>
              </a:rPr>
              <a:t> </a:t>
            </a:r>
            <a:r>
              <a:rPr sz="2400" dirty="0">
                <a:latin typeface="Arial" panose="020B0604020202020204"/>
                <a:cs typeface="Arial" panose="020B0604020202020204"/>
              </a:rPr>
              <a:t>happens</a:t>
            </a:r>
            <a:r>
              <a:rPr sz="2400" spc="-15" dirty="0">
                <a:latin typeface="Arial" panose="020B0604020202020204"/>
                <a:cs typeface="Arial" panose="020B0604020202020204"/>
              </a:rPr>
              <a:t> </a:t>
            </a:r>
            <a:r>
              <a:rPr sz="2400" dirty="0">
                <a:latin typeface="Arial" panose="020B0604020202020204"/>
                <a:cs typeface="Arial" panose="020B0604020202020204"/>
              </a:rPr>
              <a:t>when</a:t>
            </a:r>
            <a:r>
              <a:rPr sz="2400" spc="-20" dirty="0">
                <a:latin typeface="Arial" panose="020B0604020202020204"/>
                <a:cs typeface="Arial" panose="020B0604020202020204"/>
              </a:rPr>
              <a:t> </a:t>
            </a:r>
            <a:r>
              <a:rPr sz="2400" dirty="0">
                <a:latin typeface="Arial" panose="020B0604020202020204"/>
                <a:cs typeface="Arial" panose="020B0604020202020204"/>
              </a:rPr>
              <a:t>x</a:t>
            </a:r>
            <a:r>
              <a:rPr sz="2400" spc="-15" dirty="0">
                <a:latin typeface="Arial" panose="020B0604020202020204"/>
                <a:cs typeface="Arial" panose="020B0604020202020204"/>
              </a:rPr>
              <a:t> </a:t>
            </a:r>
            <a:r>
              <a:rPr sz="2400" dirty="0">
                <a:latin typeface="Arial" panose="020B0604020202020204"/>
                <a:cs typeface="Arial" panose="020B0604020202020204"/>
              </a:rPr>
              <a:t>=</a:t>
            </a:r>
            <a:r>
              <a:rPr sz="2400" spc="-15" dirty="0">
                <a:latin typeface="Arial" panose="020B0604020202020204"/>
                <a:cs typeface="Arial" panose="020B0604020202020204"/>
              </a:rPr>
              <a:t> </a:t>
            </a:r>
            <a:r>
              <a:rPr sz="2400" spc="-25" dirty="0">
                <a:latin typeface="Arial" panose="020B0604020202020204"/>
                <a:cs typeface="Arial" panose="020B0604020202020204"/>
              </a:rPr>
              <a:t>0?</a:t>
            </a:r>
            <a:endParaRPr sz="2400">
              <a:latin typeface="Arial" panose="020B0604020202020204"/>
              <a:cs typeface="Arial" panose="020B0604020202020204"/>
            </a:endParaRPr>
          </a:p>
          <a:p>
            <a:pPr marL="12700">
              <a:lnSpc>
                <a:spcPts val="2760"/>
              </a:lnSpc>
            </a:pPr>
            <a:r>
              <a:rPr sz="2400" dirty="0">
                <a:latin typeface="Arial" panose="020B0604020202020204"/>
                <a:cs typeface="Arial" panose="020B0604020202020204"/>
              </a:rPr>
              <a:t>What</a:t>
            </a:r>
            <a:r>
              <a:rPr sz="2400" spc="-30" dirty="0">
                <a:latin typeface="Arial" panose="020B0604020202020204"/>
                <a:cs typeface="Arial" panose="020B0604020202020204"/>
              </a:rPr>
              <a:t> </a:t>
            </a:r>
            <a:r>
              <a:rPr sz="2400" dirty="0">
                <a:latin typeface="Arial" panose="020B0604020202020204"/>
                <a:cs typeface="Arial" panose="020B0604020202020204"/>
              </a:rPr>
              <a:t>happens</a:t>
            </a:r>
            <a:r>
              <a:rPr sz="2400" spc="-15" dirty="0">
                <a:latin typeface="Arial" panose="020B0604020202020204"/>
                <a:cs typeface="Arial" panose="020B0604020202020204"/>
              </a:rPr>
              <a:t> </a:t>
            </a:r>
            <a:r>
              <a:rPr sz="2400" dirty="0">
                <a:latin typeface="Arial" panose="020B0604020202020204"/>
                <a:cs typeface="Arial" panose="020B0604020202020204"/>
              </a:rPr>
              <a:t>when</a:t>
            </a:r>
            <a:r>
              <a:rPr sz="2400" spc="-20" dirty="0">
                <a:latin typeface="Arial" panose="020B0604020202020204"/>
                <a:cs typeface="Arial" panose="020B0604020202020204"/>
              </a:rPr>
              <a:t> </a:t>
            </a:r>
            <a:r>
              <a:rPr sz="2400" dirty="0">
                <a:latin typeface="Arial" panose="020B0604020202020204"/>
                <a:cs typeface="Arial" panose="020B0604020202020204"/>
              </a:rPr>
              <a:t>x</a:t>
            </a:r>
            <a:r>
              <a:rPr sz="2400" spc="-15" dirty="0">
                <a:latin typeface="Arial" panose="020B0604020202020204"/>
                <a:cs typeface="Arial" panose="020B0604020202020204"/>
              </a:rPr>
              <a:t> </a:t>
            </a:r>
            <a:r>
              <a:rPr sz="2400" dirty="0">
                <a:latin typeface="Arial" panose="020B0604020202020204"/>
                <a:cs typeface="Arial" panose="020B0604020202020204"/>
              </a:rPr>
              <a:t>=</a:t>
            </a:r>
            <a:r>
              <a:rPr sz="2400" spc="-15" dirty="0">
                <a:latin typeface="Arial" panose="020B0604020202020204"/>
                <a:cs typeface="Arial" panose="020B0604020202020204"/>
              </a:rPr>
              <a:t> </a:t>
            </a:r>
            <a:r>
              <a:rPr sz="2400" spc="-25" dirty="0">
                <a:latin typeface="Arial" panose="020B0604020202020204"/>
                <a:cs typeface="Arial" panose="020B0604020202020204"/>
              </a:rPr>
              <a:t>10?</a:t>
            </a:r>
            <a:endParaRPr sz="2400">
              <a:latin typeface="Arial" panose="020B0604020202020204"/>
              <a:cs typeface="Arial" panose="020B0604020202020204"/>
            </a:endParaRPr>
          </a:p>
        </p:txBody>
      </p:sp>
      <p:pic>
        <p:nvPicPr>
          <p:cNvPr id="30" name="Picture 29"/>
          <p:cNvPicPr>
            <a:picLocks noChangeAspect="1"/>
          </p:cNvPicPr>
          <p:nvPr/>
        </p:nvPicPr>
        <p:blipFill>
          <a:blip r:embed="rId31"/>
          <a:srcRect t="59030" r="-1851"/>
          <a:stretch>
            <a:fillRect/>
          </a:stretch>
        </p:blipFill>
        <p:spPr>
          <a:xfrm>
            <a:off x="1524000" y="5562600"/>
            <a:ext cx="2690495" cy="370205"/>
          </a:xfrm>
          <a:prstGeom prst="rect">
            <a:avLst/>
          </a:prstGeom>
        </p:spPr>
      </p:pic>
      <p:pic>
        <p:nvPicPr>
          <p:cNvPr id="31" name="Picture 30"/>
          <p:cNvPicPr>
            <a:picLocks noChangeAspect="1"/>
          </p:cNvPicPr>
          <p:nvPr/>
        </p:nvPicPr>
        <p:blipFill>
          <a:blip r:embed="rId32"/>
          <a:stretch>
            <a:fillRect/>
          </a:stretch>
        </p:blipFill>
        <p:spPr>
          <a:xfrm>
            <a:off x="7467600" y="3733800"/>
            <a:ext cx="3895725" cy="2527300"/>
          </a:xfrm>
          <a:prstGeom prst="rect">
            <a:avLst/>
          </a:prstGeom>
        </p:spPr>
      </p:pic>
      <mc:AlternateContent xmlns:mc="http://schemas.openxmlformats.org/markup-compatibility/2006">
        <mc:Choice xmlns:a14="http://schemas.microsoft.com/office/drawing/2010/main" Requires="a14">
          <p:sp>
            <p:nvSpPr>
              <p:cNvPr id="32" name="Text Box 31"/>
              <p:cNvSpPr txBox="1"/>
              <p:nvPr/>
            </p:nvSpPr>
            <p:spPr>
              <a:xfrm>
                <a:off x="1037590" y="5360035"/>
                <a:ext cx="695960" cy="623570"/>
              </a:xfrm>
              <a:prstGeom prst="rect">
                <a:avLst/>
              </a:prstGeom>
              <a:noFill/>
            </p:spPr>
            <p:txBody>
              <a:bodyPr wrap="none" rtlCol="0">
                <a:spAutoFit/>
              </a:bodyPr>
              <a:p>
                <a14:m>
                  <m:oMathPara xmlns:m="http://schemas.openxmlformats.org/officeDocument/2006/math">
                    <m:oMathParaPr>
                      <m:jc m:val="centerGroup"/>
                    </m:oMathParaPr>
                    <m:oMath xmlns:m="http://schemas.openxmlformats.org/officeDocument/2006/math">
                      <m:f>
                        <m:fPr>
                          <m:ctrlPr>
                            <a:rPr lang="en-US" i="1">
                              <a:latin typeface="DejaVu Math TeX Gyre" panose="02000503000000000000" charset="0"/>
                              <a:cs typeface="DejaVu Math TeX Gyre" panose="02000503000000000000" charset="0"/>
                            </a:rPr>
                          </m:ctrlPr>
                        </m:fPr>
                        <m:num>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𝑦</m:t>
                          </m:r>
                          <m:r>
                            <a:rPr lang="en-US" i="1">
                              <a:latin typeface="DejaVu Math TeX Gyre" panose="02000503000000000000" charset="0"/>
                              <a:cs typeface="DejaVu Math TeX Gyre" panose="02000503000000000000" charset="0"/>
                            </a:rPr>
                            <m:t>’</m:t>
                          </m:r>
                        </m:num>
                        <m:den>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𝜎</m:t>
                          </m:r>
                        </m:den>
                      </m:f>
                      <m:r>
                        <a:rPr lang="en-US" i="1">
                          <a:latin typeface="DejaVu Math TeX Gyre" panose="02000503000000000000" charset="0"/>
                          <a:cs typeface="DejaVu Math TeX Gyre" panose="02000503000000000000" charset="0"/>
                        </a:rPr>
                        <m:t>:</m:t>
                      </m:r>
                    </m:oMath>
                  </m:oMathPara>
                </a14:m>
                <a:endParaRPr lang="en-US"/>
              </a:p>
            </p:txBody>
          </p:sp>
        </mc:Choice>
        <mc:Fallback>
          <p:sp>
            <p:nvSpPr>
              <p:cNvPr id="32" name="Text Box 31"/>
              <p:cNvSpPr txBox="1">
                <a:spLocks noRot="1" noChangeAspect="1" noMove="1" noResize="1" noEditPoints="1" noAdjustHandles="1" noChangeArrowheads="1" noChangeShapeType="1" noTextEdit="1"/>
              </p:cNvSpPr>
              <p:nvPr/>
            </p:nvSpPr>
            <p:spPr>
              <a:xfrm>
                <a:off x="1037590" y="5360035"/>
                <a:ext cx="695960" cy="623570"/>
              </a:xfrm>
              <a:prstGeom prst="rect">
                <a:avLst/>
              </a:prstGeom>
              <a:blipFill rotWithShape="1">
                <a:blip r:embed="rId33"/>
                <a:stretch>
                  <a:fillRect/>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9" name="Text Box 28"/>
              <p:cNvSpPr txBox="1"/>
              <p:nvPr/>
            </p:nvSpPr>
            <p:spPr>
              <a:xfrm>
                <a:off x="4191000" y="5360035"/>
                <a:ext cx="3154045" cy="670560"/>
              </a:xfrm>
              <a:prstGeom prst="rect">
                <a:avLst/>
              </a:prstGeom>
              <a:noFill/>
            </p:spPr>
            <p:txBody>
              <a:bodyPr wrap="square" rtlCol="0">
                <a:spAutoFit/>
              </a:bodyPr>
              <a:p>
                <a:pPr algn="l"/>
                <a14:m>
                  <m:oMathPara xmlns:m="http://schemas.openxmlformats.org/officeDocument/2006/math">
                    <m:oMathParaPr>
                      <m:jc m:val="centerGroup"/>
                    </m:oMathParaPr>
                    <m:oMath xmlns:m="http://schemas.openxmlformats.org/officeDocument/2006/math">
                      <m:f>
                        <m:fPr>
                          <m:ctrlPr>
                            <a:rPr lang="en-US" i="1">
                              <a:latin typeface="DejaVu Math TeX Gyre" panose="02000503000000000000" charset="0"/>
                              <a:cs typeface="DejaVu Math TeX Gyre" panose="02000503000000000000" charset="0"/>
                            </a:rPr>
                          </m:ctrlPr>
                        </m:fPr>
                        <m:num>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𝐿</m:t>
                          </m:r>
                        </m:num>
                        <m:den>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𝑤</m:t>
                          </m:r>
                        </m:den>
                      </m:f>
                      <m:r>
                        <a:rPr lang="en-US" i="1">
                          <a:latin typeface="DejaVu Math TeX Gyre" panose="02000503000000000000" charset="0"/>
                          <a:cs typeface="DejaVu Math TeX Gyre" panose="02000503000000000000" charset="0"/>
                        </a:rPr>
                        <m:t>=</m:t>
                      </m:r>
                      <m:f>
                        <m:fPr>
                          <m:ctrlPr>
                            <a:rPr lang="en-US" i="1">
                              <a:latin typeface="DejaVu Math TeX Gyre" panose="02000503000000000000" charset="0"/>
                              <a:cs typeface="DejaVu Math TeX Gyre" panose="02000503000000000000" charset="0"/>
                            </a:rPr>
                          </m:ctrlPr>
                        </m:fPr>
                        <m:num>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𝐿</m:t>
                          </m:r>
                        </m:num>
                        <m:den>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𝑦</m:t>
                          </m:r>
                          <m:r>
                            <a:rPr lang="en-US" i="1">
                              <a:latin typeface="DejaVu Math TeX Gyre" panose="02000503000000000000" charset="0"/>
                              <a:cs typeface="DejaVu Math TeX Gyre" panose="02000503000000000000" charset="0"/>
                            </a:rPr>
                            <m:t>’</m:t>
                          </m:r>
                        </m:den>
                      </m:f>
                      <m:f>
                        <m:fPr>
                          <m:ctrlPr>
                            <a:rPr lang="en-US" i="1">
                              <a:latin typeface="DejaVu Math TeX Gyre" panose="02000503000000000000" charset="0"/>
                              <a:cs typeface="DejaVu Math TeX Gyre" panose="02000503000000000000" charset="0"/>
                            </a:rPr>
                          </m:ctrlPr>
                        </m:fPr>
                        <m:num>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𝑦</m:t>
                          </m:r>
                          <m:r>
                            <a:rPr lang="en-US" i="1">
                              <a:latin typeface="DejaVu Math TeX Gyre" panose="02000503000000000000" charset="0"/>
                              <a:cs typeface="DejaVu Math TeX Gyre" panose="02000503000000000000" charset="0"/>
                            </a:rPr>
                            <m:t>’</m:t>
                          </m:r>
                        </m:num>
                        <m:den>
                          <m:r>
                            <a:rPr lang="en-US" i="1">
                              <a:latin typeface="DejaVu Math TeX Gyre" panose="02000503000000000000" charset="0"/>
                              <a:cs typeface="DejaVu Math TeX Gyre" panose="02000503000000000000" charset="0"/>
                            </a:rPr>
                            <m:t>𝜕𝜎</m:t>
                          </m:r>
                        </m:den>
                      </m:f>
                      <m:f>
                        <m:fPr>
                          <m:ctrlPr>
                            <a:rPr lang="en-US" i="1">
                              <a:latin typeface="DejaVu Math TeX Gyre" panose="02000503000000000000" charset="0"/>
                              <a:cs typeface="DejaVu Math TeX Gyre" panose="02000503000000000000" charset="0"/>
                            </a:rPr>
                          </m:ctrlPr>
                        </m:fPr>
                        <m:num>
                          <m:r>
                            <a:rPr lang="en-US" i="1">
                              <a:latin typeface="DejaVu Math TeX Gyre" panose="02000503000000000000" charset="0"/>
                              <a:cs typeface="DejaVu Math TeX Gyre" panose="02000503000000000000" charset="0"/>
                            </a:rPr>
                            <m:t>𝜕𝜎</m:t>
                          </m:r>
                        </m:num>
                        <m:den>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𝑤</m:t>
                          </m:r>
                        </m:den>
                      </m:f>
                    </m:oMath>
                  </m:oMathPara>
                </a14:m>
                <a:endParaRPr lang="en-US"/>
              </a:p>
            </p:txBody>
          </p:sp>
        </mc:Choice>
        <mc:Fallback>
          <p:sp>
            <p:nvSpPr>
              <p:cNvPr id="29" name="Text Box 28"/>
              <p:cNvSpPr txBox="1">
                <a:spLocks noRot="1" noChangeAspect="1" noMove="1" noResize="1" noEditPoints="1" noAdjustHandles="1" noChangeArrowheads="1" noChangeShapeType="1" noTextEdit="1"/>
              </p:cNvSpPr>
              <p:nvPr/>
            </p:nvSpPr>
            <p:spPr>
              <a:xfrm>
                <a:off x="4191000" y="5360035"/>
                <a:ext cx="3154045" cy="670560"/>
              </a:xfrm>
              <a:prstGeom prst="rect">
                <a:avLst/>
              </a:prstGeom>
              <a:blipFill rotWithShape="1">
                <a:blip r:embed="rId34"/>
                <a:stretch>
                  <a:fillRect/>
                </a:stretch>
              </a:blipFill>
            </p:spPr>
            <p:txBody>
              <a:bodyPr/>
              <a:lstStyle/>
              <a:p>
                <a:r>
                  <a:rPr lang="en-US" alt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t>
            </a:r>
            <a:r>
              <a:rPr lang="en-US" spc="-30" dirty="0"/>
              <a:t> </a:t>
            </a:r>
            <a:r>
              <a:rPr lang="en-US" dirty="0"/>
              <a:t>with</a:t>
            </a:r>
            <a:r>
              <a:rPr lang="en-US" spc="-20" dirty="0"/>
              <a:t> </a:t>
            </a:r>
            <a:r>
              <a:rPr lang="en-US" dirty="0"/>
              <a:t>Matrices</a:t>
            </a:r>
            <a:r>
              <a:rPr lang="en-US" spc="-20" dirty="0"/>
              <a:t> </a:t>
            </a:r>
            <a:r>
              <a:rPr lang="en-US" dirty="0"/>
              <a:t>(or</a:t>
            </a:r>
            <a:r>
              <a:rPr lang="en-US" spc="-60" dirty="0"/>
              <a:t> </a:t>
            </a:r>
            <a:r>
              <a:rPr lang="en-US" spc="-25" dirty="0"/>
              <a:t>Tensors)</a:t>
            </a:r>
            <a:endParaRPr lang="en-US" dirty="0"/>
          </a:p>
        </p:txBody>
      </p:sp>
      <p:grpSp>
        <p:nvGrpSpPr>
          <p:cNvPr id="46" name="Group 45"/>
          <p:cNvGrpSpPr/>
          <p:nvPr/>
        </p:nvGrpSpPr>
        <p:grpSpPr>
          <a:xfrm>
            <a:off x="1530667" y="1447800"/>
            <a:ext cx="9130665" cy="4363938"/>
            <a:chOff x="1066800" y="1258337"/>
            <a:chExt cx="9130665" cy="4363938"/>
          </a:xfrm>
        </p:grpSpPr>
        <p:grpSp>
          <p:nvGrpSpPr>
            <p:cNvPr id="3" name="object 2"/>
            <p:cNvGrpSpPr/>
            <p:nvPr/>
          </p:nvGrpSpPr>
          <p:grpSpPr>
            <a:xfrm>
              <a:off x="2371952" y="2038215"/>
              <a:ext cx="6592570" cy="3210560"/>
              <a:chOff x="1168976" y="842802"/>
              <a:chExt cx="6592570" cy="3210560"/>
            </a:xfrm>
          </p:grpSpPr>
          <p:pic>
            <p:nvPicPr>
              <p:cNvPr id="4" name="object 3"/>
              <p:cNvPicPr/>
              <p:nvPr/>
            </p:nvPicPr>
            <p:blipFill>
              <a:blip r:embed="rId1" cstate="print"/>
              <a:stretch>
                <a:fillRect/>
              </a:stretch>
            </p:blipFill>
            <p:spPr>
              <a:xfrm>
                <a:off x="1592277" y="1421777"/>
                <a:ext cx="1636398" cy="1006571"/>
              </a:xfrm>
              <a:prstGeom prst="rect">
                <a:avLst/>
              </a:prstGeom>
            </p:spPr>
          </p:pic>
          <p:pic>
            <p:nvPicPr>
              <p:cNvPr id="5" name="object 4"/>
              <p:cNvPicPr/>
              <p:nvPr/>
            </p:nvPicPr>
            <p:blipFill>
              <a:blip r:embed="rId2" cstate="print"/>
              <a:stretch>
                <a:fillRect/>
              </a:stretch>
            </p:blipFill>
            <p:spPr>
              <a:xfrm>
                <a:off x="1865253" y="3080090"/>
                <a:ext cx="1420709" cy="973218"/>
              </a:xfrm>
              <a:prstGeom prst="rect">
                <a:avLst/>
              </a:prstGeom>
            </p:spPr>
          </p:pic>
          <p:sp>
            <p:nvSpPr>
              <p:cNvPr id="6" name="object 5"/>
              <p:cNvSpPr/>
              <p:nvPr/>
            </p:nvSpPr>
            <p:spPr>
              <a:xfrm>
                <a:off x="3281000" y="858250"/>
                <a:ext cx="2978785" cy="2978785"/>
              </a:xfrm>
              <a:custGeom>
                <a:avLst/>
                <a:gdLst/>
                <a:ahLst/>
                <a:cxnLst/>
                <a:rect l="l" t="t" r="r" b="b"/>
                <a:pathLst>
                  <a:path w="2978785" h="2978785">
                    <a:moveTo>
                      <a:pt x="1489349" y="2978699"/>
                    </a:move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close/>
                  </a:path>
                </a:pathLst>
              </a:custGeom>
              <a:solidFill>
                <a:srgbClr val="F3F3F3"/>
              </a:solidFill>
            </p:spPr>
            <p:txBody>
              <a:bodyPr wrap="square" lIns="0" tIns="0" rIns="0" bIns="0" rtlCol="0"/>
              <a:lstStyle/>
              <a:p/>
            </p:txBody>
          </p:sp>
          <p:sp>
            <p:nvSpPr>
              <p:cNvPr id="7" name="object 6"/>
              <p:cNvSpPr/>
              <p:nvPr/>
            </p:nvSpPr>
            <p:spPr>
              <a:xfrm>
                <a:off x="3281000" y="858250"/>
                <a:ext cx="2978785" cy="2978785"/>
              </a:xfrm>
              <a:custGeom>
                <a:avLst/>
                <a:gdLst/>
                <a:ahLst/>
                <a:cxnLst/>
                <a:rect l="l" t="t" r="r" b="b"/>
                <a:pathLst>
                  <a:path w="2978785" h="2978785">
                    <a:moveTo>
                      <a:pt x="0" y="1489349"/>
                    </a:move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close/>
                  </a:path>
                </a:pathLst>
              </a:custGeom>
              <a:ln w="19049">
                <a:solidFill>
                  <a:srgbClr val="595959"/>
                </a:solidFill>
              </a:ln>
            </p:spPr>
            <p:txBody>
              <a:bodyPr wrap="square" lIns="0" tIns="0" rIns="0" bIns="0" rtlCol="0"/>
              <a:lstStyle/>
              <a:p/>
            </p:txBody>
          </p:sp>
          <p:sp>
            <p:nvSpPr>
              <p:cNvPr id="8" name="object 7"/>
              <p:cNvSpPr/>
              <p:nvPr/>
            </p:nvSpPr>
            <p:spPr>
              <a:xfrm>
                <a:off x="1524000" y="2791463"/>
                <a:ext cx="1533525" cy="380365"/>
              </a:xfrm>
              <a:custGeom>
                <a:avLst/>
                <a:gdLst/>
                <a:ahLst/>
                <a:cxnLst/>
                <a:rect l="l" t="t" r="r" b="b"/>
                <a:pathLst>
                  <a:path w="1533525" h="380364">
                    <a:moveTo>
                      <a:pt x="0" y="379911"/>
                    </a:moveTo>
                    <a:lnTo>
                      <a:pt x="1533354" y="0"/>
                    </a:lnTo>
                  </a:path>
                </a:pathLst>
              </a:custGeom>
              <a:ln w="19049">
                <a:solidFill>
                  <a:srgbClr val="37761C"/>
                </a:solidFill>
              </a:ln>
            </p:spPr>
            <p:txBody>
              <a:bodyPr wrap="square" lIns="0" tIns="0" rIns="0" bIns="0" rtlCol="0"/>
              <a:lstStyle/>
              <a:p/>
            </p:txBody>
          </p:sp>
          <p:pic>
            <p:nvPicPr>
              <p:cNvPr id="9" name="object 8"/>
              <p:cNvPicPr/>
              <p:nvPr/>
            </p:nvPicPr>
            <p:blipFill>
              <a:blip r:embed="rId3" cstate="print"/>
              <a:stretch>
                <a:fillRect/>
              </a:stretch>
            </p:blipFill>
            <p:spPr>
              <a:xfrm>
                <a:off x="3040262" y="2751396"/>
                <a:ext cx="110530" cy="80134"/>
              </a:xfrm>
              <a:prstGeom prst="rect">
                <a:avLst/>
              </a:prstGeom>
            </p:spPr>
          </p:pic>
          <p:sp>
            <p:nvSpPr>
              <p:cNvPr id="10" name="object 9"/>
              <p:cNvSpPr/>
              <p:nvPr/>
            </p:nvSpPr>
            <p:spPr>
              <a:xfrm>
                <a:off x="1599424" y="1195450"/>
                <a:ext cx="1622425" cy="484505"/>
              </a:xfrm>
              <a:custGeom>
                <a:avLst/>
                <a:gdLst/>
                <a:ahLst/>
                <a:cxnLst/>
                <a:rect l="l" t="t" r="r" b="b"/>
                <a:pathLst>
                  <a:path w="1622425" h="484505">
                    <a:moveTo>
                      <a:pt x="0" y="0"/>
                    </a:moveTo>
                    <a:lnTo>
                      <a:pt x="1622080" y="484488"/>
                    </a:lnTo>
                  </a:path>
                </a:pathLst>
              </a:custGeom>
              <a:ln w="19049">
                <a:solidFill>
                  <a:srgbClr val="37761C"/>
                </a:solidFill>
              </a:ln>
            </p:spPr>
            <p:txBody>
              <a:bodyPr wrap="square" lIns="0" tIns="0" rIns="0" bIns="0" rtlCol="0"/>
              <a:lstStyle/>
              <a:p/>
            </p:txBody>
          </p:sp>
          <p:pic>
            <p:nvPicPr>
              <p:cNvPr id="11" name="object 10"/>
              <p:cNvPicPr/>
              <p:nvPr/>
            </p:nvPicPr>
            <p:blipFill>
              <a:blip r:embed="rId4" cstate="print"/>
              <a:stretch>
                <a:fillRect/>
              </a:stretch>
            </p:blipFill>
            <p:spPr>
              <a:xfrm>
                <a:off x="3202975" y="1640264"/>
                <a:ext cx="110889" cy="79348"/>
              </a:xfrm>
              <a:prstGeom prst="rect">
                <a:avLst/>
              </a:prstGeom>
            </p:spPr>
          </p:pic>
          <p:sp>
            <p:nvSpPr>
              <p:cNvPr id="12" name="object 11"/>
              <p:cNvSpPr/>
              <p:nvPr/>
            </p:nvSpPr>
            <p:spPr>
              <a:xfrm>
                <a:off x="6259699" y="2347600"/>
                <a:ext cx="1405890" cy="0"/>
              </a:xfrm>
              <a:custGeom>
                <a:avLst/>
                <a:gdLst/>
                <a:ahLst/>
                <a:cxnLst/>
                <a:rect l="l" t="t" r="r" b="b"/>
                <a:pathLst>
                  <a:path w="1405890">
                    <a:moveTo>
                      <a:pt x="0" y="0"/>
                    </a:moveTo>
                    <a:lnTo>
                      <a:pt x="1405799" y="0"/>
                    </a:lnTo>
                  </a:path>
                </a:pathLst>
              </a:custGeom>
              <a:ln w="19049">
                <a:solidFill>
                  <a:srgbClr val="37761C"/>
                </a:solidFill>
              </a:ln>
            </p:spPr>
            <p:txBody>
              <a:bodyPr wrap="square" lIns="0" tIns="0" rIns="0" bIns="0" rtlCol="0"/>
              <a:lstStyle/>
              <a:p/>
            </p:txBody>
          </p:sp>
          <p:pic>
            <p:nvPicPr>
              <p:cNvPr id="13" name="object 12"/>
              <p:cNvPicPr/>
              <p:nvPr/>
            </p:nvPicPr>
            <p:blipFill>
              <a:blip r:embed="rId5" cstate="print"/>
              <a:stretch>
                <a:fillRect/>
              </a:stretch>
            </p:blipFill>
            <p:spPr>
              <a:xfrm>
                <a:off x="7655974" y="2306609"/>
                <a:ext cx="105500" cy="81980"/>
              </a:xfrm>
              <a:prstGeom prst="rect">
                <a:avLst/>
              </a:prstGeom>
            </p:spPr>
          </p:pic>
          <p:pic>
            <p:nvPicPr>
              <p:cNvPr id="14" name="object 13"/>
              <p:cNvPicPr/>
              <p:nvPr/>
            </p:nvPicPr>
            <p:blipFill>
              <a:blip r:embed="rId6" cstate="print"/>
              <a:stretch>
                <a:fillRect/>
              </a:stretch>
            </p:blipFill>
            <p:spPr>
              <a:xfrm>
                <a:off x="1398708" y="861852"/>
                <a:ext cx="304799" cy="304799"/>
              </a:xfrm>
              <a:prstGeom prst="rect">
                <a:avLst/>
              </a:prstGeom>
            </p:spPr>
          </p:pic>
          <p:sp>
            <p:nvSpPr>
              <p:cNvPr id="15" name="object 14"/>
              <p:cNvSpPr/>
              <p:nvPr/>
            </p:nvSpPr>
            <p:spPr>
              <a:xfrm>
                <a:off x="1389182" y="852327"/>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p:txBody>
          </p:sp>
          <p:pic>
            <p:nvPicPr>
              <p:cNvPr id="16" name="object 15"/>
              <p:cNvPicPr/>
              <p:nvPr/>
            </p:nvPicPr>
            <p:blipFill>
              <a:blip r:embed="rId7" cstate="print"/>
              <a:stretch>
                <a:fillRect/>
              </a:stretch>
            </p:blipFill>
            <p:spPr>
              <a:xfrm>
                <a:off x="1188027" y="2934327"/>
                <a:ext cx="295274" cy="361949"/>
              </a:xfrm>
              <a:prstGeom prst="rect">
                <a:avLst/>
              </a:prstGeom>
            </p:spPr>
          </p:pic>
          <p:sp>
            <p:nvSpPr>
              <p:cNvPr id="17" name="object 16"/>
              <p:cNvSpPr/>
              <p:nvPr/>
            </p:nvSpPr>
            <p:spPr>
              <a:xfrm>
                <a:off x="1178501" y="2924802"/>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p:txBody>
          </p:sp>
          <p:pic>
            <p:nvPicPr>
              <p:cNvPr id="18" name="object 17"/>
              <p:cNvPicPr/>
              <p:nvPr/>
            </p:nvPicPr>
            <p:blipFill>
              <a:blip r:embed="rId8" cstate="print"/>
              <a:stretch>
                <a:fillRect/>
              </a:stretch>
            </p:blipFill>
            <p:spPr>
              <a:xfrm>
                <a:off x="7257763" y="1819488"/>
                <a:ext cx="304799" cy="304799"/>
              </a:xfrm>
              <a:prstGeom prst="rect">
                <a:avLst/>
              </a:prstGeom>
            </p:spPr>
          </p:pic>
          <p:sp>
            <p:nvSpPr>
              <p:cNvPr id="19" name="object 18"/>
              <p:cNvSpPr/>
              <p:nvPr/>
            </p:nvSpPr>
            <p:spPr>
              <a:xfrm>
                <a:off x="7248238" y="1809963"/>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p:txBody>
          </p:sp>
          <p:sp>
            <p:nvSpPr>
              <p:cNvPr id="20" name="object 19"/>
              <p:cNvSpPr/>
              <p:nvPr/>
            </p:nvSpPr>
            <p:spPr>
              <a:xfrm>
                <a:off x="6509175" y="2586025"/>
                <a:ext cx="1234440" cy="0"/>
              </a:xfrm>
              <a:custGeom>
                <a:avLst/>
                <a:gdLst/>
                <a:ahLst/>
                <a:cxnLst/>
                <a:rect l="l" t="t" r="r" b="b"/>
                <a:pathLst>
                  <a:path w="1234440">
                    <a:moveTo>
                      <a:pt x="1234199" y="0"/>
                    </a:moveTo>
                    <a:lnTo>
                      <a:pt x="0" y="0"/>
                    </a:lnTo>
                  </a:path>
                </a:pathLst>
              </a:custGeom>
              <a:ln w="19049">
                <a:solidFill>
                  <a:srgbClr val="FF0000"/>
                </a:solidFill>
              </a:ln>
            </p:spPr>
            <p:txBody>
              <a:bodyPr wrap="square" lIns="0" tIns="0" rIns="0" bIns="0" rtlCol="0"/>
              <a:lstStyle/>
              <a:p/>
            </p:txBody>
          </p:sp>
          <p:pic>
            <p:nvPicPr>
              <p:cNvPr id="21" name="object 20"/>
              <p:cNvPicPr/>
              <p:nvPr/>
            </p:nvPicPr>
            <p:blipFill>
              <a:blip r:embed="rId9" cstate="print"/>
              <a:stretch>
                <a:fillRect/>
              </a:stretch>
            </p:blipFill>
            <p:spPr>
              <a:xfrm>
                <a:off x="6413199" y="2545034"/>
                <a:ext cx="105500" cy="81980"/>
              </a:xfrm>
              <a:prstGeom prst="rect">
                <a:avLst/>
              </a:prstGeom>
            </p:spPr>
          </p:pic>
          <p:pic>
            <p:nvPicPr>
              <p:cNvPr id="22" name="object 21"/>
              <p:cNvPicPr/>
              <p:nvPr/>
            </p:nvPicPr>
            <p:blipFill>
              <a:blip r:embed="rId10" cstate="print"/>
              <a:stretch>
                <a:fillRect/>
              </a:stretch>
            </p:blipFill>
            <p:spPr>
              <a:xfrm>
                <a:off x="7224363" y="2669538"/>
                <a:ext cx="514349" cy="676274"/>
              </a:xfrm>
              <a:prstGeom prst="rect">
                <a:avLst/>
              </a:prstGeom>
            </p:spPr>
          </p:pic>
          <p:sp>
            <p:nvSpPr>
              <p:cNvPr id="23" name="object 22"/>
              <p:cNvSpPr/>
              <p:nvPr/>
            </p:nvSpPr>
            <p:spPr>
              <a:xfrm>
                <a:off x="7214838" y="2660013"/>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p:txBody>
          </p:sp>
          <p:pic>
            <p:nvPicPr>
              <p:cNvPr id="24" name="object 23"/>
              <p:cNvPicPr/>
              <p:nvPr/>
            </p:nvPicPr>
            <p:blipFill>
              <a:blip r:embed="rId11" cstate="print"/>
              <a:stretch>
                <a:fillRect/>
              </a:stretch>
            </p:blipFill>
            <p:spPr>
              <a:xfrm>
                <a:off x="3486461" y="1642067"/>
                <a:ext cx="409574" cy="538068"/>
              </a:xfrm>
              <a:prstGeom prst="rect">
                <a:avLst/>
              </a:prstGeom>
            </p:spPr>
          </p:pic>
          <p:sp>
            <p:nvSpPr>
              <p:cNvPr id="25" name="object 24"/>
              <p:cNvSpPr/>
              <p:nvPr/>
            </p:nvSpPr>
            <p:spPr>
              <a:xfrm>
                <a:off x="3476935" y="1632542"/>
                <a:ext cx="428625" cy="557530"/>
              </a:xfrm>
              <a:custGeom>
                <a:avLst/>
                <a:gdLst/>
                <a:ahLst/>
                <a:cxnLst/>
                <a:rect l="l" t="t" r="r" b="b"/>
                <a:pathLst>
                  <a:path w="428625" h="557530">
                    <a:moveTo>
                      <a:pt x="0" y="0"/>
                    </a:moveTo>
                    <a:lnTo>
                      <a:pt x="428624" y="0"/>
                    </a:lnTo>
                    <a:lnTo>
                      <a:pt x="428624" y="557118"/>
                    </a:lnTo>
                    <a:lnTo>
                      <a:pt x="0" y="557118"/>
                    </a:lnTo>
                    <a:lnTo>
                      <a:pt x="0" y="0"/>
                    </a:lnTo>
                    <a:close/>
                  </a:path>
                </a:pathLst>
              </a:custGeom>
              <a:ln w="19049">
                <a:solidFill>
                  <a:srgbClr val="FF0000"/>
                </a:solidFill>
              </a:ln>
            </p:spPr>
            <p:txBody>
              <a:bodyPr wrap="square" lIns="0" tIns="0" rIns="0" bIns="0" rtlCol="0"/>
              <a:lstStyle/>
              <a:p/>
            </p:txBody>
          </p:sp>
          <p:pic>
            <p:nvPicPr>
              <p:cNvPr id="26" name="object 25"/>
              <p:cNvPicPr/>
              <p:nvPr/>
            </p:nvPicPr>
            <p:blipFill>
              <a:blip r:embed="rId12" cstate="print"/>
              <a:stretch>
                <a:fillRect/>
              </a:stretch>
            </p:blipFill>
            <p:spPr>
              <a:xfrm>
                <a:off x="3515023" y="2435549"/>
                <a:ext cx="352424" cy="606498"/>
              </a:xfrm>
              <a:prstGeom prst="rect">
                <a:avLst/>
              </a:prstGeom>
            </p:spPr>
          </p:pic>
          <p:sp>
            <p:nvSpPr>
              <p:cNvPr id="27" name="object 26"/>
              <p:cNvSpPr/>
              <p:nvPr/>
            </p:nvSpPr>
            <p:spPr>
              <a:xfrm>
                <a:off x="3505497" y="2426024"/>
                <a:ext cx="371475" cy="626110"/>
              </a:xfrm>
              <a:custGeom>
                <a:avLst/>
                <a:gdLst/>
                <a:ahLst/>
                <a:cxnLst/>
                <a:rect l="l" t="t" r="r" b="b"/>
                <a:pathLst>
                  <a:path w="371475" h="626110">
                    <a:moveTo>
                      <a:pt x="0" y="0"/>
                    </a:moveTo>
                    <a:lnTo>
                      <a:pt x="371474" y="0"/>
                    </a:lnTo>
                    <a:lnTo>
                      <a:pt x="371474" y="625548"/>
                    </a:lnTo>
                    <a:lnTo>
                      <a:pt x="0" y="625548"/>
                    </a:lnTo>
                    <a:lnTo>
                      <a:pt x="0" y="0"/>
                    </a:lnTo>
                    <a:close/>
                  </a:path>
                </a:pathLst>
              </a:custGeom>
              <a:ln w="19049">
                <a:solidFill>
                  <a:srgbClr val="FF0000"/>
                </a:solidFill>
              </a:ln>
            </p:spPr>
            <p:txBody>
              <a:bodyPr wrap="square" lIns="0" tIns="0" rIns="0" bIns="0" rtlCol="0"/>
              <a:lstStyle/>
              <a:p/>
            </p:txBody>
          </p:sp>
        </p:grpSp>
        <p:sp>
          <p:nvSpPr>
            <p:cNvPr id="28" name="object 27"/>
            <p:cNvSpPr txBox="1"/>
            <p:nvPr/>
          </p:nvSpPr>
          <p:spPr>
            <a:xfrm>
              <a:off x="5459109" y="2104043"/>
              <a:ext cx="1042035" cy="574040"/>
            </a:xfrm>
            <a:prstGeom prst="rect">
              <a:avLst/>
            </a:prstGeom>
          </p:spPr>
          <p:txBody>
            <a:bodyPr vert="horz" wrap="square" lIns="0" tIns="12700" rIns="0" bIns="0" rtlCol="0">
              <a:spAutoFit/>
            </a:bodyPr>
            <a:lstStyle/>
            <a:p>
              <a:pPr marL="12700" marR="5080" indent="234950">
                <a:lnSpc>
                  <a:spcPct val="100000"/>
                </a:lnSpc>
                <a:spcBef>
                  <a:spcPts val="100"/>
                </a:spcBef>
              </a:pPr>
              <a:r>
                <a:rPr sz="1800" spc="-10" dirty="0">
                  <a:solidFill>
                    <a:srgbClr val="FF0000"/>
                  </a:solidFill>
                  <a:latin typeface="Arial" panose="020B0604020202020204"/>
                  <a:cs typeface="Arial" panose="020B0604020202020204"/>
                </a:rPr>
                <a:t>“local gradients”</a:t>
              </a:r>
              <a:endParaRPr sz="1800">
                <a:latin typeface="Arial" panose="020B0604020202020204"/>
                <a:cs typeface="Arial" panose="020B0604020202020204"/>
              </a:endParaRPr>
            </a:p>
          </p:txBody>
        </p:sp>
        <p:grpSp>
          <p:nvGrpSpPr>
            <p:cNvPr id="29" name="object 28"/>
            <p:cNvGrpSpPr/>
            <p:nvPr/>
          </p:nvGrpSpPr>
          <p:grpSpPr>
            <a:xfrm>
              <a:off x="2624357" y="2486058"/>
              <a:ext cx="1883410" cy="2821940"/>
              <a:chOff x="1421381" y="1290645"/>
              <a:chExt cx="1883410" cy="2821940"/>
            </a:xfrm>
          </p:grpSpPr>
          <p:sp>
            <p:nvSpPr>
              <p:cNvPr id="30" name="object 29"/>
              <p:cNvSpPr/>
              <p:nvPr/>
            </p:nvSpPr>
            <p:spPr>
              <a:xfrm>
                <a:off x="1706632" y="1330419"/>
                <a:ext cx="1588135" cy="2772410"/>
              </a:xfrm>
              <a:custGeom>
                <a:avLst/>
                <a:gdLst/>
                <a:ahLst/>
                <a:cxnLst/>
                <a:rect l="l" t="t" r="r" b="b"/>
                <a:pathLst>
                  <a:path w="1588135" h="2772410">
                    <a:moveTo>
                      <a:pt x="5467" y="2116208"/>
                    </a:moveTo>
                    <a:lnTo>
                      <a:pt x="489667" y="1986608"/>
                    </a:lnTo>
                    <a:lnTo>
                      <a:pt x="665215" y="2642476"/>
                    </a:lnTo>
                    <a:lnTo>
                      <a:pt x="181015" y="2772076"/>
                    </a:lnTo>
                    <a:lnTo>
                      <a:pt x="5467" y="2116208"/>
                    </a:lnTo>
                    <a:close/>
                  </a:path>
                  <a:path w="1588135" h="2772410">
                    <a:moveTo>
                      <a:pt x="1588117" y="454830"/>
                    </a:moveTo>
                    <a:lnTo>
                      <a:pt x="0" y="0"/>
                    </a:lnTo>
                  </a:path>
                </a:pathLst>
              </a:custGeom>
              <a:ln w="19049">
                <a:solidFill>
                  <a:srgbClr val="FF0000"/>
                </a:solidFill>
              </a:ln>
            </p:spPr>
            <p:txBody>
              <a:bodyPr wrap="square" lIns="0" tIns="0" rIns="0" bIns="0" rtlCol="0"/>
              <a:lstStyle/>
              <a:p/>
            </p:txBody>
          </p:sp>
          <p:pic>
            <p:nvPicPr>
              <p:cNvPr id="31" name="object 30"/>
              <p:cNvPicPr/>
              <p:nvPr/>
            </p:nvPicPr>
            <p:blipFill>
              <a:blip r:embed="rId13" cstate="print"/>
              <a:stretch>
                <a:fillRect/>
              </a:stretch>
            </p:blipFill>
            <p:spPr>
              <a:xfrm>
                <a:off x="1613997" y="1290645"/>
                <a:ext cx="110822" cy="79548"/>
              </a:xfrm>
              <a:prstGeom prst="rect">
                <a:avLst/>
              </a:prstGeom>
            </p:spPr>
          </p:pic>
          <p:sp>
            <p:nvSpPr>
              <p:cNvPr id="32" name="object 31"/>
              <p:cNvSpPr/>
              <p:nvPr/>
            </p:nvSpPr>
            <p:spPr>
              <a:xfrm>
                <a:off x="1634451" y="2919563"/>
                <a:ext cx="1541780" cy="404495"/>
              </a:xfrm>
              <a:custGeom>
                <a:avLst/>
                <a:gdLst/>
                <a:ahLst/>
                <a:cxnLst/>
                <a:rect l="l" t="t" r="r" b="b"/>
                <a:pathLst>
                  <a:path w="1541780" h="404495">
                    <a:moveTo>
                      <a:pt x="1541238" y="0"/>
                    </a:moveTo>
                    <a:lnTo>
                      <a:pt x="0" y="404204"/>
                    </a:lnTo>
                  </a:path>
                </a:pathLst>
              </a:custGeom>
              <a:ln w="19049">
                <a:solidFill>
                  <a:srgbClr val="FF0000"/>
                </a:solidFill>
              </a:ln>
            </p:spPr>
            <p:txBody>
              <a:bodyPr wrap="square" lIns="0" tIns="0" rIns="0" bIns="0" rtlCol="0"/>
              <a:lstStyle/>
              <a:p/>
            </p:txBody>
          </p:sp>
          <p:pic>
            <p:nvPicPr>
              <p:cNvPr id="33" name="object 32"/>
              <p:cNvPicPr/>
              <p:nvPr/>
            </p:nvPicPr>
            <p:blipFill>
              <a:blip r:embed="rId14" cstate="print"/>
              <a:stretch>
                <a:fillRect/>
              </a:stretch>
            </p:blipFill>
            <p:spPr>
              <a:xfrm>
                <a:off x="1541303" y="3283807"/>
                <a:ext cx="110654" cy="79922"/>
              </a:xfrm>
              <a:prstGeom prst="rect">
                <a:avLst/>
              </a:prstGeom>
            </p:spPr>
          </p:pic>
          <p:sp>
            <p:nvSpPr>
              <p:cNvPr id="34" name="object 33"/>
              <p:cNvSpPr/>
              <p:nvPr/>
            </p:nvSpPr>
            <p:spPr>
              <a:xfrm>
                <a:off x="1430906" y="1375515"/>
                <a:ext cx="720090" cy="821690"/>
              </a:xfrm>
              <a:custGeom>
                <a:avLst/>
                <a:gdLst/>
                <a:ahLst/>
                <a:cxnLst/>
                <a:rect l="l" t="t" r="r" b="b"/>
                <a:pathLst>
                  <a:path w="720089" h="821689">
                    <a:moveTo>
                      <a:pt x="181613" y="0"/>
                    </a:moveTo>
                    <a:lnTo>
                      <a:pt x="719813" y="144299"/>
                    </a:lnTo>
                    <a:lnTo>
                      <a:pt x="538199" y="821669"/>
                    </a:lnTo>
                    <a:lnTo>
                      <a:pt x="0" y="677369"/>
                    </a:lnTo>
                    <a:lnTo>
                      <a:pt x="181613" y="0"/>
                    </a:lnTo>
                    <a:close/>
                  </a:path>
                </a:pathLst>
              </a:custGeom>
              <a:ln w="19049">
                <a:solidFill>
                  <a:srgbClr val="FF0000"/>
                </a:solidFill>
              </a:ln>
            </p:spPr>
            <p:txBody>
              <a:bodyPr wrap="square" lIns="0" tIns="0" rIns="0" bIns="0" rtlCol="0"/>
              <a:lstStyle/>
              <a:p/>
            </p:txBody>
          </p:sp>
        </p:grpSp>
        <p:sp>
          <p:nvSpPr>
            <p:cNvPr id="35" name="object 34"/>
            <p:cNvSpPr txBox="1"/>
            <p:nvPr/>
          </p:nvSpPr>
          <p:spPr>
            <a:xfrm>
              <a:off x="1190121" y="3419819"/>
              <a:ext cx="138493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0000"/>
                  </a:solidFill>
                  <a:latin typeface="Arial" panose="020B0604020202020204"/>
                  <a:cs typeface="Arial" panose="020B0604020202020204"/>
                </a:rPr>
                <a:t>“Downstream</a:t>
              </a:r>
              <a:endParaRPr sz="1800">
                <a:latin typeface="Arial" panose="020B0604020202020204"/>
                <a:cs typeface="Arial" panose="020B0604020202020204"/>
              </a:endParaRPr>
            </a:p>
          </p:txBody>
        </p:sp>
        <p:sp>
          <p:nvSpPr>
            <p:cNvPr id="36" name="object 35"/>
            <p:cNvSpPr txBox="1"/>
            <p:nvPr/>
          </p:nvSpPr>
          <p:spPr>
            <a:xfrm>
              <a:off x="1361459" y="3694139"/>
              <a:ext cx="104203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0000"/>
                  </a:solidFill>
                  <a:latin typeface="Arial" panose="020B0604020202020204"/>
                  <a:cs typeface="Arial" panose="020B0604020202020204"/>
                </a:rPr>
                <a:t>gradients”</a:t>
              </a:r>
              <a:endParaRPr sz="1800">
                <a:latin typeface="Arial" panose="020B0604020202020204"/>
                <a:cs typeface="Arial" panose="020B0604020202020204"/>
              </a:endParaRPr>
            </a:p>
          </p:txBody>
        </p:sp>
        <p:sp>
          <p:nvSpPr>
            <p:cNvPr id="38" name="object 37"/>
            <p:cNvSpPr txBox="1"/>
            <p:nvPr/>
          </p:nvSpPr>
          <p:spPr>
            <a:xfrm>
              <a:off x="7842551" y="1258337"/>
              <a:ext cx="2226310" cy="590550"/>
            </a:xfrm>
            <a:prstGeom prst="rect">
              <a:avLst/>
            </a:prstGeom>
            <a:ln w="19049">
              <a:solidFill>
                <a:srgbClr val="0000FF"/>
              </a:solidFill>
            </a:ln>
          </p:spPr>
          <p:txBody>
            <a:bodyPr vert="horz" wrap="square" lIns="0" tIns="148590" rIns="0" bIns="0" rtlCol="0">
              <a:spAutoFit/>
            </a:bodyPr>
            <a:lstStyle/>
            <a:p>
              <a:pPr marL="85725">
                <a:lnSpc>
                  <a:spcPct val="100000"/>
                </a:lnSpc>
                <a:spcBef>
                  <a:spcPts val="1170"/>
                </a:spcBef>
              </a:pPr>
              <a:r>
                <a:rPr sz="1800" dirty="0">
                  <a:solidFill>
                    <a:srgbClr val="0000FF"/>
                  </a:solidFill>
                  <a:latin typeface="Arial" panose="020B0604020202020204"/>
                  <a:cs typeface="Arial" panose="020B0604020202020204"/>
                </a:rPr>
                <a:t>Loss</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L</a:t>
              </a:r>
              <a:r>
                <a:rPr sz="1800" spc="-7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still</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a</a:t>
              </a:r>
              <a:r>
                <a:rPr sz="1800" spc="-10" dirty="0">
                  <a:solidFill>
                    <a:srgbClr val="0000FF"/>
                  </a:solidFill>
                  <a:latin typeface="Arial" panose="020B0604020202020204"/>
                  <a:cs typeface="Arial" panose="020B0604020202020204"/>
                </a:rPr>
                <a:t> scalar!</a:t>
              </a:r>
              <a:endParaRPr sz="1800">
                <a:latin typeface="Arial" panose="020B0604020202020204"/>
                <a:cs typeface="Arial" panose="020B0604020202020204"/>
              </a:endParaRPr>
            </a:p>
          </p:txBody>
        </p:sp>
        <p:sp>
          <p:nvSpPr>
            <p:cNvPr id="39" name="object 38"/>
            <p:cNvSpPr txBox="1"/>
            <p:nvPr/>
          </p:nvSpPr>
          <p:spPr>
            <a:xfrm>
              <a:off x="5530904" y="4346018"/>
              <a:ext cx="941069" cy="574040"/>
            </a:xfrm>
            <a:prstGeom prst="rect">
              <a:avLst/>
            </a:prstGeom>
          </p:spPr>
          <p:txBody>
            <a:bodyPr vert="horz" wrap="square" lIns="0" tIns="12700" rIns="0" bIns="0" rtlCol="0">
              <a:spAutoFit/>
            </a:bodyPr>
            <a:lstStyle/>
            <a:p>
              <a:pPr marL="38100" marR="5080" indent="-26035">
                <a:lnSpc>
                  <a:spcPct val="100000"/>
                </a:lnSpc>
                <a:spcBef>
                  <a:spcPts val="100"/>
                </a:spcBef>
              </a:pPr>
              <a:r>
                <a:rPr sz="1800" spc="-10" dirty="0">
                  <a:solidFill>
                    <a:srgbClr val="0000FF"/>
                  </a:solidFill>
                  <a:latin typeface="Arial" panose="020B0604020202020204"/>
                  <a:cs typeface="Arial" panose="020B0604020202020204"/>
                </a:rPr>
                <a:t>Jacobian matrices</a:t>
              </a:r>
              <a:endParaRPr sz="1800">
                <a:latin typeface="Arial" panose="020B0604020202020204"/>
                <a:cs typeface="Arial" panose="020B0604020202020204"/>
              </a:endParaRPr>
            </a:p>
          </p:txBody>
        </p:sp>
        <p:sp>
          <p:nvSpPr>
            <p:cNvPr id="40" name="object 39"/>
            <p:cNvSpPr txBox="1"/>
            <p:nvPr/>
          </p:nvSpPr>
          <p:spPr>
            <a:xfrm>
              <a:off x="3891501" y="5109195"/>
              <a:ext cx="3265170" cy="513080"/>
            </a:xfrm>
            <a:prstGeom prst="rect">
              <a:avLst/>
            </a:prstGeom>
          </p:spPr>
          <p:txBody>
            <a:bodyPr vert="horz" wrap="square" lIns="0" tIns="12700" rIns="0" bIns="0" rtlCol="0">
              <a:spAutoFit/>
            </a:bodyPr>
            <a:lstStyle/>
            <a:p>
              <a:pPr marL="12700" marR="5080">
                <a:lnSpc>
                  <a:spcPct val="100000"/>
                </a:lnSpc>
                <a:spcBef>
                  <a:spcPts val="100"/>
                </a:spcBef>
              </a:pPr>
              <a:r>
                <a:rPr sz="1600" dirty="0">
                  <a:solidFill>
                    <a:srgbClr val="0000FF"/>
                  </a:solidFill>
                  <a:latin typeface="Arial" panose="020B0604020202020204"/>
                  <a:cs typeface="Arial" panose="020B0604020202020204"/>
                </a:rPr>
                <a:t>For</a:t>
              </a:r>
              <a:r>
                <a:rPr sz="1600" spc="-30"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each</a:t>
              </a:r>
              <a:r>
                <a:rPr sz="1600" spc="-30"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element</a:t>
              </a:r>
              <a:r>
                <a:rPr sz="1600" spc="-30"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of</a:t>
              </a:r>
              <a:r>
                <a:rPr sz="1600" spc="-30" dirty="0">
                  <a:solidFill>
                    <a:srgbClr val="0000FF"/>
                  </a:solidFill>
                  <a:latin typeface="Arial" panose="020B0604020202020204"/>
                  <a:cs typeface="Arial" panose="020B0604020202020204"/>
                </a:rPr>
                <a:t> </a:t>
              </a:r>
              <a:r>
                <a:rPr sz="1600" spc="-20" dirty="0">
                  <a:solidFill>
                    <a:srgbClr val="0000FF"/>
                  </a:solidFill>
                  <a:latin typeface="Arial" panose="020B0604020202020204"/>
                  <a:cs typeface="Arial" panose="020B0604020202020204"/>
                </a:rPr>
                <a:t>y,</a:t>
              </a:r>
              <a:r>
                <a:rPr sz="1600" spc="-30"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how</a:t>
              </a:r>
              <a:r>
                <a:rPr sz="1600" spc="-30" dirty="0">
                  <a:solidFill>
                    <a:srgbClr val="0000FF"/>
                  </a:solidFill>
                  <a:latin typeface="Arial" panose="020B0604020202020204"/>
                  <a:cs typeface="Arial" panose="020B0604020202020204"/>
                </a:rPr>
                <a:t> </a:t>
              </a:r>
              <a:r>
                <a:rPr sz="1600" spc="-20" dirty="0">
                  <a:solidFill>
                    <a:srgbClr val="0000FF"/>
                  </a:solidFill>
                  <a:latin typeface="Arial" panose="020B0604020202020204"/>
                  <a:cs typeface="Arial" panose="020B0604020202020204"/>
                </a:rPr>
                <a:t>much </a:t>
              </a:r>
              <a:r>
                <a:rPr sz="1600" dirty="0">
                  <a:solidFill>
                    <a:srgbClr val="0000FF"/>
                  </a:solidFill>
                  <a:latin typeface="Arial" panose="020B0604020202020204"/>
                  <a:cs typeface="Arial" panose="020B0604020202020204"/>
                </a:rPr>
                <a:t>does</a:t>
              </a:r>
              <a:r>
                <a:rPr sz="1600" spc="-35"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it</a:t>
              </a:r>
              <a:r>
                <a:rPr sz="1600" spc="-25"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influence</a:t>
              </a:r>
              <a:r>
                <a:rPr sz="1600" spc="-20"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each</a:t>
              </a:r>
              <a:r>
                <a:rPr sz="1600" spc="-25"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element</a:t>
              </a:r>
              <a:r>
                <a:rPr sz="1600" spc="-25"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of</a:t>
              </a:r>
              <a:r>
                <a:rPr sz="1600" spc="-20" dirty="0">
                  <a:solidFill>
                    <a:srgbClr val="0000FF"/>
                  </a:solidFill>
                  <a:latin typeface="Arial" panose="020B0604020202020204"/>
                  <a:cs typeface="Arial" panose="020B0604020202020204"/>
                </a:rPr>
                <a:t> </a:t>
              </a:r>
              <a:r>
                <a:rPr sz="1600" spc="-25" dirty="0">
                  <a:solidFill>
                    <a:srgbClr val="0000FF"/>
                  </a:solidFill>
                  <a:latin typeface="Arial" panose="020B0604020202020204"/>
                  <a:cs typeface="Arial" panose="020B0604020202020204"/>
                </a:rPr>
                <a:t>z?</a:t>
              </a:r>
              <a:endParaRPr sz="1600">
                <a:latin typeface="Arial" panose="020B0604020202020204"/>
                <a:cs typeface="Arial" panose="020B0604020202020204"/>
              </a:endParaRPr>
            </a:p>
          </p:txBody>
        </p:sp>
        <p:sp>
          <p:nvSpPr>
            <p:cNvPr id="41" name="object 40"/>
            <p:cNvSpPr txBox="1"/>
            <p:nvPr/>
          </p:nvSpPr>
          <p:spPr>
            <a:xfrm>
              <a:off x="2732841" y="3563260"/>
              <a:ext cx="1199515" cy="513080"/>
            </a:xfrm>
            <a:prstGeom prst="rect">
              <a:avLst/>
            </a:prstGeom>
          </p:spPr>
          <p:txBody>
            <a:bodyPr vert="horz" wrap="square" lIns="0" tIns="12700" rIns="0" bIns="0" rtlCol="0">
              <a:spAutoFit/>
            </a:bodyPr>
            <a:lstStyle/>
            <a:p>
              <a:pPr marL="255270" marR="5080" indent="-243205">
                <a:lnSpc>
                  <a:spcPct val="100000"/>
                </a:lnSpc>
                <a:spcBef>
                  <a:spcPts val="100"/>
                </a:spcBef>
              </a:pPr>
              <a:r>
                <a:rPr sz="1600" spc="-10" dirty="0">
                  <a:solidFill>
                    <a:srgbClr val="0000FF"/>
                  </a:solidFill>
                  <a:latin typeface="Arial" panose="020B0604020202020204"/>
                  <a:cs typeface="Arial" panose="020B0604020202020204"/>
                </a:rPr>
                <a:t>Matrix-vector multiply</a:t>
              </a:r>
              <a:endParaRPr sz="1600">
                <a:latin typeface="Arial" panose="020B0604020202020204"/>
                <a:cs typeface="Arial" panose="020B0604020202020204"/>
              </a:endParaRPr>
            </a:p>
          </p:txBody>
        </p:sp>
        <p:sp>
          <p:nvSpPr>
            <p:cNvPr id="42" name="object 41"/>
            <p:cNvSpPr txBox="1"/>
            <p:nvPr/>
          </p:nvSpPr>
          <p:spPr>
            <a:xfrm>
              <a:off x="7391400" y="4038600"/>
              <a:ext cx="2806065" cy="1533525"/>
            </a:xfrm>
            <a:prstGeom prst="rect">
              <a:avLst/>
            </a:prstGeom>
          </p:spPr>
          <p:txBody>
            <a:bodyPr vert="horz" wrap="square" lIns="0" tIns="12700" rIns="0" bIns="0" rtlCol="0">
              <a:spAutoFit/>
            </a:bodyPr>
            <a:lstStyle/>
            <a:p>
              <a:pPr marL="1729105">
                <a:lnSpc>
                  <a:spcPct val="100000"/>
                </a:lnSpc>
                <a:spcBef>
                  <a:spcPts val="100"/>
                </a:spcBef>
              </a:pPr>
              <a:r>
                <a:rPr sz="2200" spc="-10" dirty="0">
                  <a:solidFill>
                    <a:srgbClr val="0000FF"/>
                  </a:solidFill>
                  <a:latin typeface="Arial" panose="020B0604020202020204"/>
                  <a:cs typeface="Arial" panose="020B0604020202020204"/>
                </a:rPr>
                <a:t>[D</a:t>
              </a:r>
              <a:r>
                <a:rPr sz="2175" spc="-15" baseline="-33000" dirty="0">
                  <a:solidFill>
                    <a:srgbClr val="0000FF"/>
                  </a:solidFill>
                  <a:latin typeface="Arial" panose="020B0604020202020204"/>
                  <a:cs typeface="Arial" panose="020B0604020202020204"/>
                </a:rPr>
                <a:t>z</a:t>
              </a:r>
              <a:r>
                <a:rPr sz="2200" spc="-10" dirty="0">
                  <a:solidFill>
                    <a:srgbClr val="0000FF"/>
                  </a:solidFill>
                  <a:latin typeface="Arial" panose="020B0604020202020204"/>
                  <a:cs typeface="Arial" panose="020B0604020202020204"/>
                </a:rPr>
                <a:t>×M</a:t>
              </a:r>
              <a:r>
                <a:rPr sz="2175" spc="-15" baseline="-33000" dirty="0">
                  <a:solidFill>
                    <a:srgbClr val="0000FF"/>
                  </a:solidFill>
                  <a:latin typeface="Arial" panose="020B0604020202020204"/>
                  <a:cs typeface="Arial" panose="020B0604020202020204"/>
                </a:rPr>
                <a:t>z</a:t>
              </a:r>
              <a:r>
                <a:rPr sz="2200" spc="-10" dirty="0">
                  <a:solidFill>
                    <a:srgbClr val="0000FF"/>
                  </a:solidFill>
                  <a:latin typeface="Arial" panose="020B0604020202020204"/>
                  <a:cs typeface="Arial" panose="020B0604020202020204"/>
                </a:rPr>
                <a:t>]</a:t>
              </a:r>
              <a:endParaRPr sz="2200">
                <a:latin typeface="Arial" panose="020B0604020202020204"/>
                <a:cs typeface="Arial" panose="020B0604020202020204"/>
              </a:endParaRPr>
            </a:p>
            <a:p>
              <a:pPr marL="25400" marR="17780" indent="521970">
                <a:lnSpc>
                  <a:spcPct val="106000"/>
                </a:lnSpc>
                <a:spcBef>
                  <a:spcPts val="2340"/>
                </a:spcBef>
              </a:pPr>
              <a:r>
                <a:rPr sz="1800" dirty="0">
                  <a:solidFill>
                    <a:srgbClr val="FF0000"/>
                  </a:solidFill>
                  <a:latin typeface="Arial" panose="020B0604020202020204"/>
                  <a:cs typeface="Arial" panose="020B0604020202020204"/>
                </a:rPr>
                <a:t>“Upstream</a:t>
              </a:r>
              <a:r>
                <a:rPr sz="1800" spc="-10" dirty="0">
                  <a:solidFill>
                    <a:srgbClr val="FF0000"/>
                  </a:solidFill>
                  <a:latin typeface="Arial" panose="020B0604020202020204"/>
                  <a:cs typeface="Arial" panose="020B0604020202020204"/>
                </a:rPr>
                <a:t> gradient” </a:t>
              </a:r>
              <a:r>
                <a:rPr sz="1800" dirty="0">
                  <a:solidFill>
                    <a:srgbClr val="0000FF"/>
                  </a:solidFill>
                  <a:latin typeface="Arial" panose="020B0604020202020204"/>
                  <a:cs typeface="Arial" panose="020B0604020202020204"/>
                </a:rPr>
                <a:t>For</a:t>
              </a:r>
              <a:r>
                <a:rPr sz="1800" spc="-3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each</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element</a:t>
              </a:r>
              <a:r>
                <a:rPr sz="1800" spc="-2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of</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z,</a:t>
              </a:r>
              <a:r>
                <a:rPr sz="1800" spc="-15" dirty="0">
                  <a:solidFill>
                    <a:srgbClr val="0000FF"/>
                  </a:solidFill>
                  <a:latin typeface="Arial" panose="020B0604020202020204"/>
                  <a:cs typeface="Arial" panose="020B0604020202020204"/>
                </a:rPr>
                <a:t> </a:t>
              </a:r>
              <a:r>
                <a:rPr sz="1800" spc="-25" dirty="0">
                  <a:solidFill>
                    <a:srgbClr val="0000FF"/>
                  </a:solidFill>
                  <a:latin typeface="Arial" panose="020B0604020202020204"/>
                  <a:cs typeface="Arial" panose="020B0604020202020204"/>
                </a:rPr>
                <a:t>how </a:t>
              </a:r>
              <a:r>
                <a:rPr sz="1800" dirty="0">
                  <a:solidFill>
                    <a:srgbClr val="0000FF"/>
                  </a:solidFill>
                  <a:latin typeface="Arial" panose="020B0604020202020204"/>
                  <a:cs typeface="Arial" panose="020B0604020202020204"/>
                </a:rPr>
                <a:t>much</a:t>
              </a:r>
              <a:r>
                <a:rPr sz="1800" spc="-2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does</a:t>
              </a:r>
              <a:r>
                <a:rPr sz="1800" spc="-2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it</a:t>
              </a:r>
              <a:r>
                <a:rPr sz="1800" spc="-2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influence</a:t>
              </a:r>
              <a:r>
                <a:rPr sz="1800" spc="-20" dirty="0">
                  <a:solidFill>
                    <a:srgbClr val="0000FF"/>
                  </a:solidFill>
                  <a:latin typeface="Arial" panose="020B0604020202020204"/>
                  <a:cs typeface="Arial" panose="020B0604020202020204"/>
                </a:rPr>
                <a:t> </a:t>
              </a:r>
              <a:r>
                <a:rPr sz="1800" spc="-25" dirty="0">
                  <a:solidFill>
                    <a:srgbClr val="0000FF"/>
                  </a:solidFill>
                  <a:latin typeface="Arial" panose="020B0604020202020204"/>
                  <a:cs typeface="Arial" panose="020B0604020202020204"/>
                </a:rPr>
                <a:t>L?</a:t>
              </a:r>
              <a:endParaRPr sz="1800">
                <a:latin typeface="Arial" panose="020B0604020202020204"/>
                <a:cs typeface="Arial" panose="020B0604020202020204"/>
              </a:endParaRPr>
            </a:p>
          </p:txBody>
        </p:sp>
        <p:sp>
          <p:nvSpPr>
            <p:cNvPr id="43" name="object 42"/>
            <p:cNvSpPr txBox="1"/>
            <p:nvPr/>
          </p:nvSpPr>
          <p:spPr>
            <a:xfrm>
              <a:off x="1237693" y="2000011"/>
              <a:ext cx="1294973" cy="1046480"/>
            </a:xfrm>
            <a:prstGeom prst="rect">
              <a:avLst/>
            </a:prstGeom>
          </p:spPr>
          <p:txBody>
            <a:bodyPr vert="horz" wrap="square" lIns="0" tIns="12700" rIns="0" bIns="0" rtlCol="0">
              <a:spAutoFit/>
            </a:bodyPr>
            <a:lstStyle/>
            <a:p>
              <a:pPr marL="50800">
                <a:lnSpc>
                  <a:spcPct val="100000"/>
                </a:lnSpc>
                <a:spcBef>
                  <a:spcPts val="100"/>
                </a:spcBef>
              </a:pPr>
              <a:r>
                <a:rPr sz="2200" spc="-10" dirty="0">
                  <a:solidFill>
                    <a:srgbClr val="0000FF"/>
                  </a:solidFill>
                  <a:latin typeface="Arial" panose="020B0604020202020204"/>
                  <a:cs typeface="Arial" panose="020B0604020202020204"/>
                </a:rPr>
                <a:t>[D</a:t>
              </a:r>
              <a:r>
                <a:rPr sz="2175" spc="-15" baseline="-33000" dirty="0">
                  <a:solidFill>
                    <a:srgbClr val="0000FF"/>
                  </a:solidFill>
                  <a:latin typeface="Arial" panose="020B0604020202020204"/>
                  <a:cs typeface="Arial" panose="020B0604020202020204"/>
                </a:rPr>
                <a:t>x</a:t>
              </a:r>
              <a:r>
                <a:rPr sz="2200" spc="-10" dirty="0">
                  <a:solidFill>
                    <a:srgbClr val="0000FF"/>
                  </a:solidFill>
                  <a:latin typeface="Arial" panose="020B0604020202020204"/>
                  <a:cs typeface="Arial" panose="020B0604020202020204"/>
                </a:rPr>
                <a:t>×M</a:t>
              </a:r>
              <a:r>
                <a:rPr sz="2175" spc="-15" baseline="-33000" dirty="0">
                  <a:solidFill>
                    <a:srgbClr val="0000FF"/>
                  </a:solidFill>
                  <a:latin typeface="Arial" panose="020B0604020202020204"/>
                  <a:cs typeface="Arial" panose="020B0604020202020204"/>
                </a:rPr>
                <a:t>x</a:t>
              </a:r>
              <a:r>
                <a:rPr sz="2200" spc="-10" dirty="0">
                  <a:solidFill>
                    <a:srgbClr val="0000FF"/>
                  </a:solidFill>
                  <a:latin typeface="Arial" panose="020B0604020202020204"/>
                  <a:cs typeface="Arial" panose="020B0604020202020204"/>
                </a:rPr>
                <a:t>]</a:t>
              </a:r>
              <a:endParaRPr sz="2200" dirty="0">
                <a:latin typeface="Arial" panose="020B0604020202020204"/>
                <a:cs typeface="Arial" panose="020B0604020202020204"/>
              </a:endParaRPr>
            </a:p>
            <a:p>
              <a:pPr marL="202565">
                <a:lnSpc>
                  <a:spcPct val="100000"/>
                </a:lnSpc>
                <a:spcBef>
                  <a:spcPts val="2760"/>
                </a:spcBef>
              </a:pPr>
              <a:r>
                <a:rPr sz="2200" spc="-10" dirty="0">
                  <a:solidFill>
                    <a:srgbClr val="0000FF"/>
                  </a:solidFill>
                  <a:latin typeface="Arial" panose="020B0604020202020204"/>
                  <a:cs typeface="Arial" panose="020B0604020202020204"/>
                </a:rPr>
                <a:t>[D</a:t>
              </a:r>
              <a:r>
                <a:rPr sz="2175" spc="-15" baseline="-33000" dirty="0">
                  <a:solidFill>
                    <a:srgbClr val="0000FF"/>
                  </a:solidFill>
                  <a:latin typeface="Arial" panose="020B0604020202020204"/>
                  <a:cs typeface="Arial" panose="020B0604020202020204"/>
                </a:rPr>
                <a:t>x</a:t>
              </a:r>
              <a:r>
                <a:rPr sz="2200" spc="-10" dirty="0">
                  <a:solidFill>
                    <a:srgbClr val="0000FF"/>
                  </a:solidFill>
                  <a:latin typeface="Arial" panose="020B0604020202020204"/>
                  <a:cs typeface="Arial" panose="020B0604020202020204"/>
                </a:rPr>
                <a:t>×M</a:t>
              </a:r>
              <a:r>
                <a:rPr sz="2175" spc="-15" baseline="-33000" dirty="0">
                  <a:solidFill>
                    <a:srgbClr val="0000FF"/>
                  </a:solidFill>
                  <a:latin typeface="Arial" panose="020B0604020202020204"/>
                  <a:cs typeface="Arial" panose="020B0604020202020204"/>
                </a:rPr>
                <a:t>x</a:t>
              </a:r>
              <a:r>
                <a:rPr sz="2200" spc="-10" dirty="0">
                  <a:solidFill>
                    <a:srgbClr val="0000FF"/>
                  </a:solidFill>
                  <a:latin typeface="Arial" panose="020B0604020202020204"/>
                  <a:cs typeface="Arial" panose="020B0604020202020204"/>
                </a:rPr>
                <a:t>]</a:t>
              </a:r>
              <a:endParaRPr sz="2200" dirty="0">
                <a:latin typeface="Arial" panose="020B0604020202020204"/>
                <a:cs typeface="Arial" panose="020B0604020202020204"/>
              </a:endParaRPr>
            </a:p>
          </p:txBody>
        </p:sp>
        <p:sp>
          <p:nvSpPr>
            <p:cNvPr id="44" name="object 43"/>
            <p:cNvSpPr txBox="1"/>
            <p:nvPr/>
          </p:nvSpPr>
          <p:spPr>
            <a:xfrm>
              <a:off x="1066800" y="4088155"/>
              <a:ext cx="1710063" cy="1136208"/>
            </a:xfrm>
            <a:prstGeom prst="rect">
              <a:avLst/>
            </a:prstGeom>
          </p:spPr>
          <p:txBody>
            <a:bodyPr vert="horz" wrap="square" lIns="0" tIns="12700" rIns="0" bIns="0" rtlCol="0">
              <a:spAutoFit/>
            </a:bodyPr>
            <a:lstStyle/>
            <a:p>
              <a:pPr marL="50800">
                <a:lnSpc>
                  <a:spcPct val="100000"/>
                </a:lnSpc>
                <a:spcBef>
                  <a:spcPts val="100"/>
                </a:spcBef>
              </a:pPr>
              <a:r>
                <a:rPr sz="2200" spc="-10" dirty="0">
                  <a:solidFill>
                    <a:srgbClr val="0000FF"/>
                  </a:solidFill>
                  <a:latin typeface="Arial" panose="020B0604020202020204"/>
                  <a:cs typeface="Arial" panose="020B0604020202020204"/>
                </a:rPr>
                <a:t>[D</a:t>
              </a:r>
              <a:r>
                <a:rPr sz="2175" spc="-15" baseline="-33000" dirty="0">
                  <a:solidFill>
                    <a:srgbClr val="0000FF"/>
                  </a:solidFill>
                  <a:latin typeface="Arial" panose="020B0604020202020204"/>
                  <a:cs typeface="Arial" panose="020B0604020202020204"/>
                </a:rPr>
                <a:t>y</a:t>
              </a:r>
              <a:r>
                <a:rPr sz="2200" spc="-10" dirty="0">
                  <a:solidFill>
                    <a:srgbClr val="0000FF"/>
                  </a:solidFill>
                  <a:latin typeface="Arial" panose="020B0604020202020204"/>
                  <a:cs typeface="Arial" panose="020B0604020202020204"/>
                </a:rPr>
                <a:t>×M</a:t>
              </a:r>
              <a:r>
                <a:rPr sz="2175" spc="-15" baseline="-33000" dirty="0">
                  <a:solidFill>
                    <a:srgbClr val="0000FF"/>
                  </a:solidFill>
                  <a:latin typeface="Arial" panose="020B0604020202020204"/>
                  <a:cs typeface="Arial" panose="020B0604020202020204"/>
                </a:rPr>
                <a:t>y</a:t>
              </a:r>
              <a:r>
                <a:rPr sz="2200" spc="-10" dirty="0">
                  <a:solidFill>
                    <a:srgbClr val="0000FF"/>
                  </a:solidFill>
                  <a:latin typeface="Arial" panose="020B0604020202020204"/>
                  <a:cs typeface="Arial" panose="020B0604020202020204"/>
                </a:rPr>
                <a:t>]</a:t>
              </a:r>
              <a:endParaRPr sz="2200" dirty="0">
                <a:latin typeface="Arial" panose="020B0604020202020204"/>
                <a:cs typeface="Arial" panose="020B0604020202020204"/>
              </a:endParaRPr>
            </a:p>
            <a:p>
              <a:pPr>
                <a:lnSpc>
                  <a:spcPct val="100000"/>
                </a:lnSpc>
                <a:spcBef>
                  <a:spcPts val="25"/>
                </a:spcBef>
              </a:pPr>
              <a:endParaRPr sz="2900" dirty="0">
                <a:latin typeface="Arial" panose="020B0604020202020204"/>
                <a:cs typeface="Arial" panose="020B0604020202020204"/>
              </a:endParaRPr>
            </a:p>
            <a:p>
              <a:pPr marL="584200">
                <a:lnSpc>
                  <a:spcPct val="100000"/>
                </a:lnSpc>
              </a:pPr>
              <a:r>
                <a:rPr sz="2200" spc="-10" dirty="0">
                  <a:solidFill>
                    <a:srgbClr val="0000FF"/>
                  </a:solidFill>
                  <a:latin typeface="Arial" panose="020B0604020202020204"/>
                  <a:cs typeface="Arial" panose="020B0604020202020204"/>
                </a:rPr>
                <a:t>[D</a:t>
              </a:r>
              <a:r>
                <a:rPr sz="2175" spc="-15" baseline="-33000" dirty="0">
                  <a:solidFill>
                    <a:srgbClr val="0000FF"/>
                  </a:solidFill>
                  <a:latin typeface="Arial" panose="020B0604020202020204"/>
                  <a:cs typeface="Arial" panose="020B0604020202020204"/>
                </a:rPr>
                <a:t>y</a:t>
              </a:r>
              <a:r>
                <a:rPr sz="2200" spc="-10" dirty="0">
                  <a:solidFill>
                    <a:srgbClr val="0000FF"/>
                  </a:solidFill>
                  <a:latin typeface="Arial" panose="020B0604020202020204"/>
                  <a:cs typeface="Arial" panose="020B0604020202020204"/>
                </a:rPr>
                <a:t>×M</a:t>
              </a:r>
              <a:r>
                <a:rPr sz="2175" spc="-15" baseline="-33000" dirty="0">
                  <a:solidFill>
                    <a:srgbClr val="0000FF"/>
                  </a:solidFill>
                  <a:latin typeface="Arial" panose="020B0604020202020204"/>
                  <a:cs typeface="Arial" panose="020B0604020202020204"/>
                </a:rPr>
                <a:t>y</a:t>
              </a:r>
              <a:r>
                <a:rPr sz="2200" spc="-10" dirty="0">
                  <a:solidFill>
                    <a:srgbClr val="0000FF"/>
                  </a:solidFill>
                  <a:latin typeface="Arial" panose="020B0604020202020204"/>
                  <a:cs typeface="Arial" panose="020B0604020202020204"/>
                </a:rPr>
                <a:t>]</a:t>
              </a:r>
              <a:endParaRPr sz="2200" dirty="0">
                <a:latin typeface="Arial" panose="020B0604020202020204"/>
                <a:cs typeface="Arial" panose="020B0604020202020204"/>
              </a:endParaRPr>
            </a:p>
          </p:txBody>
        </p:sp>
        <p:sp>
          <p:nvSpPr>
            <p:cNvPr id="45" name="object 44"/>
            <p:cNvSpPr txBox="1"/>
            <p:nvPr/>
          </p:nvSpPr>
          <p:spPr>
            <a:xfrm>
              <a:off x="7798175" y="1918923"/>
              <a:ext cx="2399290" cy="1384300"/>
            </a:xfrm>
            <a:prstGeom prst="rect">
              <a:avLst/>
            </a:prstGeom>
          </p:spPr>
          <p:txBody>
            <a:bodyPr vert="horz" wrap="square" lIns="0" tIns="12700" rIns="0" bIns="0" rtlCol="0">
              <a:spAutoFit/>
            </a:bodyPr>
            <a:lstStyle/>
            <a:p>
              <a:pPr marL="25400" marR="64135">
                <a:lnSpc>
                  <a:spcPct val="100000"/>
                </a:lnSpc>
                <a:spcBef>
                  <a:spcPts val="100"/>
                </a:spcBef>
              </a:pPr>
              <a:r>
                <a:rPr sz="1800" dirty="0">
                  <a:solidFill>
                    <a:srgbClr val="0000FF"/>
                  </a:solidFill>
                  <a:latin typeface="Arial" panose="020B0604020202020204"/>
                  <a:cs typeface="Arial" panose="020B0604020202020204"/>
                </a:rPr>
                <a:t>dL/dx</a:t>
              </a:r>
              <a:r>
                <a:rPr sz="1800" spc="-3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always</a:t>
              </a:r>
              <a:r>
                <a:rPr sz="1800" spc="-2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has</a:t>
              </a:r>
              <a:r>
                <a:rPr sz="1800" spc="-20" dirty="0">
                  <a:solidFill>
                    <a:srgbClr val="0000FF"/>
                  </a:solidFill>
                  <a:latin typeface="Arial" panose="020B0604020202020204"/>
                  <a:cs typeface="Arial" panose="020B0604020202020204"/>
                </a:rPr>
                <a:t> </a:t>
              </a:r>
              <a:r>
                <a:rPr sz="1800" spc="-25" dirty="0">
                  <a:solidFill>
                    <a:srgbClr val="0000FF"/>
                  </a:solidFill>
                  <a:latin typeface="Arial" panose="020B0604020202020204"/>
                  <a:cs typeface="Arial" panose="020B0604020202020204"/>
                </a:rPr>
                <a:t>the </a:t>
              </a:r>
              <a:r>
                <a:rPr sz="1800" dirty="0">
                  <a:solidFill>
                    <a:srgbClr val="0000FF"/>
                  </a:solidFill>
                  <a:latin typeface="Arial" panose="020B0604020202020204"/>
                  <a:cs typeface="Arial" panose="020B0604020202020204"/>
                </a:rPr>
                <a:t>same</a:t>
              </a:r>
              <a:r>
                <a:rPr sz="1800" spc="-1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shape</a:t>
              </a:r>
              <a:r>
                <a:rPr sz="1800" spc="-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as</a:t>
              </a:r>
              <a:r>
                <a:rPr sz="1800" spc="-5" dirty="0">
                  <a:solidFill>
                    <a:srgbClr val="0000FF"/>
                  </a:solidFill>
                  <a:latin typeface="Arial" panose="020B0604020202020204"/>
                  <a:cs typeface="Arial" panose="020B0604020202020204"/>
                </a:rPr>
                <a:t> </a:t>
              </a:r>
              <a:r>
                <a:rPr sz="1800" spc="-25" dirty="0">
                  <a:solidFill>
                    <a:srgbClr val="0000FF"/>
                  </a:solidFill>
                  <a:latin typeface="Arial" panose="020B0604020202020204"/>
                  <a:cs typeface="Arial" panose="020B0604020202020204"/>
                </a:rPr>
                <a:t>x!</a:t>
              </a:r>
              <a:endParaRPr sz="1800" dirty="0">
                <a:latin typeface="Arial" panose="020B0604020202020204"/>
                <a:cs typeface="Arial" panose="020B0604020202020204"/>
              </a:endParaRPr>
            </a:p>
            <a:p>
              <a:pPr>
                <a:lnSpc>
                  <a:spcPct val="100000"/>
                </a:lnSpc>
              </a:pPr>
              <a:endParaRPr sz="2000" dirty="0">
                <a:latin typeface="Arial" panose="020B0604020202020204"/>
                <a:cs typeface="Arial" panose="020B0604020202020204"/>
              </a:endParaRPr>
            </a:p>
            <a:p>
              <a:pPr marL="1240790">
                <a:lnSpc>
                  <a:spcPct val="100000"/>
                </a:lnSpc>
                <a:spcBef>
                  <a:spcPts val="1435"/>
                </a:spcBef>
              </a:pPr>
              <a:r>
                <a:rPr sz="2200" spc="-10" dirty="0">
                  <a:solidFill>
                    <a:srgbClr val="0000FF"/>
                  </a:solidFill>
                  <a:latin typeface="Arial" panose="020B0604020202020204"/>
                  <a:cs typeface="Arial" panose="020B0604020202020204"/>
                </a:rPr>
                <a:t>[D</a:t>
              </a:r>
              <a:r>
                <a:rPr sz="2175" spc="-15" baseline="-33000" dirty="0">
                  <a:solidFill>
                    <a:srgbClr val="0000FF"/>
                  </a:solidFill>
                  <a:latin typeface="Arial" panose="020B0604020202020204"/>
                  <a:cs typeface="Arial" panose="020B0604020202020204"/>
                </a:rPr>
                <a:t>z</a:t>
              </a:r>
              <a:r>
                <a:rPr sz="2200" spc="-10" dirty="0">
                  <a:solidFill>
                    <a:srgbClr val="0000FF"/>
                  </a:solidFill>
                  <a:latin typeface="Arial" panose="020B0604020202020204"/>
                  <a:cs typeface="Arial" panose="020B0604020202020204"/>
                </a:rPr>
                <a:t>×M</a:t>
              </a:r>
              <a:r>
                <a:rPr sz="2175" spc="-15" baseline="-33000" dirty="0">
                  <a:solidFill>
                    <a:srgbClr val="0000FF"/>
                  </a:solidFill>
                  <a:latin typeface="Arial" panose="020B0604020202020204"/>
                  <a:cs typeface="Arial" panose="020B0604020202020204"/>
                </a:rPr>
                <a:t>z</a:t>
              </a:r>
              <a:r>
                <a:rPr sz="2200" spc="-10" dirty="0">
                  <a:solidFill>
                    <a:srgbClr val="0000FF"/>
                  </a:solidFill>
                  <a:latin typeface="Arial" panose="020B0604020202020204"/>
                  <a:cs typeface="Arial" panose="020B0604020202020204"/>
                </a:rPr>
                <a:t>]</a:t>
              </a:r>
              <a:endParaRPr sz="2200" dirty="0">
                <a:latin typeface="Arial" panose="020B0604020202020204"/>
                <a:cs typeface="Arial" panose="020B0604020202020204"/>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t>
            </a:r>
            <a:r>
              <a:rPr lang="en-US" spc="-30" dirty="0"/>
              <a:t> </a:t>
            </a:r>
            <a:r>
              <a:rPr lang="en-US" dirty="0"/>
              <a:t>with</a:t>
            </a:r>
            <a:r>
              <a:rPr lang="en-US" spc="-30" dirty="0"/>
              <a:t> </a:t>
            </a:r>
            <a:r>
              <a:rPr lang="en-US" spc="-10" dirty="0"/>
              <a:t>Matrices</a:t>
            </a:r>
            <a:endParaRPr lang="en-US" dirty="0"/>
          </a:p>
        </p:txBody>
      </p:sp>
      <p:grpSp>
        <p:nvGrpSpPr>
          <p:cNvPr id="51" name="Group 50"/>
          <p:cNvGrpSpPr/>
          <p:nvPr/>
        </p:nvGrpSpPr>
        <p:grpSpPr>
          <a:xfrm>
            <a:off x="1503718" y="1447800"/>
            <a:ext cx="9184563" cy="4363938"/>
            <a:chOff x="1143001" y="1334537"/>
            <a:chExt cx="9184563" cy="4363938"/>
          </a:xfrm>
        </p:grpSpPr>
        <p:grpSp>
          <p:nvGrpSpPr>
            <p:cNvPr id="3" name="object 2"/>
            <p:cNvGrpSpPr/>
            <p:nvPr/>
          </p:nvGrpSpPr>
          <p:grpSpPr>
            <a:xfrm>
              <a:off x="2433276" y="2114415"/>
              <a:ext cx="6592570" cy="3210560"/>
              <a:chOff x="1168976" y="842802"/>
              <a:chExt cx="6592570" cy="3210560"/>
            </a:xfrm>
          </p:grpSpPr>
          <p:pic>
            <p:nvPicPr>
              <p:cNvPr id="4" name="object 3"/>
              <p:cNvPicPr/>
              <p:nvPr/>
            </p:nvPicPr>
            <p:blipFill>
              <a:blip r:embed="rId1" cstate="print"/>
              <a:stretch>
                <a:fillRect/>
              </a:stretch>
            </p:blipFill>
            <p:spPr>
              <a:xfrm>
                <a:off x="1592277" y="1421777"/>
                <a:ext cx="1636398" cy="1006571"/>
              </a:xfrm>
              <a:prstGeom prst="rect">
                <a:avLst/>
              </a:prstGeom>
            </p:spPr>
          </p:pic>
          <p:pic>
            <p:nvPicPr>
              <p:cNvPr id="5" name="object 4"/>
              <p:cNvPicPr/>
              <p:nvPr/>
            </p:nvPicPr>
            <p:blipFill>
              <a:blip r:embed="rId2" cstate="print"/>
              <a:stretch>
                <a:fillRect/>
              </a:stretch>
            </p:blipFill>
            <p:spPr>
              <a:xfrm>
                <a:off x="1865253" y="3080090"/>
                <a:ext cx="1420709" cy="973218"/>
              </a:xfrm>
              <a:prstGeom prst="rect">
                <a:avLst/>
              </a:prstGeom>
            </p:spPr>
          </p:pic>
          <p:sp>
            <p:nvSpPr>
              <p:cNvPr id="6" name="object 5"/>
              <p:cNvSpPr/>
              <p:nvPr/>
            </p:nvSpPr>
            <p:spPr>
              <a:xfrm>
                <a:off x="3281000" y="858250"/>
                <a:ext cx="2978785" cy="2978785"/>
              </a:xfrm>
              <a:custGeom>
                <a:avLst/>
                <a:gdLst/>
                <a:ahLst/>
                <a:cxnLst/>
                <a:rect l="l" t="t" r="r" b="b"/>
                <a:pathLst>
                  <a:path w="2978785" h="2978785">
                    <a:moveTo>
                      <a:pt x="1489349" y="2978699"/>
                    </a:move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close/>
                  </a:path>
                </a:pathLst>
              </a:custGeom>
              <a:solidFill>
                <a:srgbClr val="F3F3F3"/>
              </a:solidFill>
            </p:spPr>
            <p:txBody>
              <a:bodyPr wrap="square" lIns="0" tIns="0" rIns="0" bIns="0" rtlCol="0"/>
              <a:lstStyle/>
              <a:p/>
            </p:txBody>
          </p:sp>
          <p:sp>
            <p:nvSpPr>
              <p:cNvPr id="7" name="object 6"/>
              <p:cNvSpPr/>
              <p:nvPr/>
            </p:nvSpPr>
            <p:spPr>
              <a:xfrm>
                <a:off x="3281000" y="858250"/>
                <a:ext cx="2978785" cy="2978785"/>
              </a:xfrm>
              <a:custGeom>
                <a:avLst/>
                <a:gdLst/>
                <a:ahLst/>
                <a:cxnLst/>
                <a:rect l="l" t="t" r="r" b="b"/>
                <a:pathLst>
                  <a:path w="2978785" h="2978785">
                    <a:moveTo>
                      <a:pt x="0" y="1489349"/>
                    </a:moveTo>
                    <a:lnTo>
                      <a:pt x="765" y="1441148"/>
                    </a:lnTo>
                    <a:lnTo>
                      <a:pt x="3045" y="1393329"/>
                    </a:lnTo>
                    <a:lnTo>
                      <a:pt x="6817" y="1345915"/>
                    </a:lnTo>
                    <a:lnTo>
                      <a:pt x="12058" y="1298930"/>
                    </a:lnTo>
                    <a:lnTo>
                      <a:pt x="18745" y="1252397"/>
                    </a:lnTo>
                    <a:lnTo>
                      <a:pt x="26855" y="1206338"/>
                    </a:lnTo>
                    <a:lnTo>
                      <a:pt x="36364" y="1160778"/>
                    </a:lnTo>
                    <a:lnTo>
                      <a:pt x="47249" y="1115738"/>
                    </a:lnTo>
                    <a:lnTo>
                      <a:pt x="59488" y="1071243"/>
                    </a:lnTo>
                    <a:lnTo>
                      <a:pt x="73056" y="1027315"/>
                    </a:lnTo>
                    <a:lnTo>
                      <a:pt x="87932" y="983978"/>
                    </a:lnTo>
                    <a:lnTo>
                      <a:pt x="104092" y="941254"/>
                    </a:lnTo>
                    <a:lnTo>
                      <a:pt x="121512" y="899166"/>
                    </a:lnTo>
                    <a:lnTo>
                      <a:pt x="140170" y="857739"/>
                    </a:lnTo>
                    <a:lnTo>
                      <a:pt x="160043" y="816994"/>
                    </a:lnTo>
                    <a:lnTo>
                      <a:pt x="181107" y="776956"/>
                    </a:lnTo>
                    <a:lnTo>
                      <a:pt x="203339" y="737646"/>
                    </a:lnTo>
                    <a:lnTo>
                      <a:pt x="226717" y="699089"/>
                    </a:lnTo>
                    <a:lnTo>
                      <a:pt x="251217" y="661307"/>
                    </a:lnTo>
                    <a:lnTo>
                      <a:pt x="276816" y="624323"/>
                    </a:lnTo>
                    <a:lnTo>
                      <a:pt x="303490" y="588161"/>
                    </a:lnTo>
                    <a:lnTo>
                      <a:pt x="331218" y="552844"/>
                    </a:lnTo>
                    <a:lnTo>
                      <a:pt x="359975" y="518395"/>
                    </a:lnTo>
                    <a:lnTo>
                      <a:pt x="389738" y="484837"/>
                    </a:lnTo>
                    <a:lnTo>
                      <a:pt x="420485" y="452192"/>
                    </a:lnTo>
                    <a:lnTo>
                      <a:pt x="452192" y="420485"/>
                    </a:lnTo>
                    <a:lnTo>
                      <a:pt x="484837" y="389738"/>
                    </a:lnTo>
                    <a:lnTo>
                      <a:pt x="518395" y="359975"/>
                    </a:lnTo>
                    <a:lnTo>
                      <a:pt x="552844" y="331218"/>
                    </a:lnTo>
                    <a:lnTo>
                      <a:pt x="588162" y="303490"/>
                    </a:lnTo>
                    <a:lnTo>
                      <a:pt x="624323" y="276816"/>
                    </a:lnTo>
                    <a:lnTo>
                      <a:pt x="661307" y="251217"/>
                    </a:lnTo>
                    <a:lnTo>
                      <a:pt x="699089" y="226717"/>
                    </a:lnTo>
                    <a:lnTo>
                      <a:pt x="737646" y="203339"/>
                    </a:lnTo>
                    <a:lnTo>
                      <a:pt x="776956" y="181107"/>
                    </a:lnTo>
                    <a:lnTo>
                      <a:pt x="816994" y="160043"/>
                    </a:lnTo>
                    <a:lnTo>
                      <a:pt x="857739" y="140170"/>
                    </a:lnTo>
                    <a:lnTo>
                      <a:pt x="899166" y="121512"/>
                    </a:lnTo>
                    <a:lnTo>
                      <a:pt x="941254" y="104092"/>
                    </a:lnTo>
                    <a:lnTo>
                      <a:pt x="983978" y="87932"/>
                    </a:lnTo>
                    <a:lnTo>
                      <a:pt x="1027315" y="73056"/>
                    </a:lnTo>
                    <a:lnTo>
                      <a:pt x="1071243" y="59488"/>
                    </a:lnTo>
                    <a:lnTo>
                      <a:pt x="1115738" y="47249"/>
                    </a:lnTo>
                    <a:lnTo>
                      <a:pt x="1160778" y="36364"/>
                    </a:lnTo>
                    <a:lnTo>
                      <a:pt x="1206338" y="26855"/>
                    </a:lnTo>
                    <a:lnTo>
                      <a:pt x="1252397" y="18745"/>
                    </a:lnTo>
                    <a:lnTo>
                      <a:pt x="1298930" y="12058"/>
                    </a:lnTo>
                    <a:lnTo>
                      <a:pt x="1345915" y="6817"/>
                    </a:lnTo>
                    <a:lnTo>
                      <a:pt x="1393329" y="3045"/>
                    </a:lnTo>
                    <a:lnTo>
                      <a:pt x="1441148" y="765"/>
                    </a:lnTo>
                    <a:lnTo>
                      <a:pt x="1489349" y="0"/>
                    </a:lnTo>
                    <a:lnTo>
                      <a:pt x="1538634" y="814"/>
                    </a:lnTo>
                    <a:lnTo>
                      <a:pt x="1587714" y="3249"/>
                    </a:lnTo>
                    <a:lnTo>
                      <a:pt x="1636553" y="7287"/>
                    </a:lnTo>
                    <a:lnTo>
                      <a:pt x="1685116" y="12916"/>
                    </a:lnTo>
                    <a:lnTo>
                      <a:pt x="1733364" y="20119"/>
                    </a:lnTo>
                    <a:lnTo>
                      <a:pt x="1781264" y="28881"/>
                    </a:lnTo>
                    <a:lnTo>
                      <a:pt x="1828778" y="39189"/>
                    </a:lnTo>
                    <a:lnTo>
                      <a:pt x="1875870" y="51025"/>
                    </a:lnTo>
                    <a:lnTo>
                      <a:pt x="1922505" y="64377"/>
                    </a:lnTo>
                    <a:lnTo>
                      <a:pt x="1968645" y="79228"/>
                    </a:lnTo>
                    <a:lnTo>
                      <a:pt x="2014255" y="95564"/>
                    </a:lnTo>
                    <a:lnTo>
                      <a:pt x="2059299" y="113370"/>
                    </a:lnTo>
                    <a:lnTo>
                      <a:pt x="2103740" y="132630"/>
                    </a:lnTo>
                    <a:lnTo>
                      <a:pt x="2147543" y="153330"/>
                    </a:lnTo>
                    <a:lnTo>
                      <a:pt x="2190670" y="175455"/>
                    </a:lnTo>
                    <a:lnTo>
                      <a:pt x="2233087" y="198989"/>
                    </a:lnTo>
                    <a:lnTo>
                      <a:pt x="2274756" y="223919"/>
                    </a:lnTo>
                    <a:lnTo>
                      <a:pt x="2315642" y="250228"/>
                    </a:lnTo>
                    <a:lnTo>
                      <a:pt x="2355708" y="277902"/>
                    </a:lnTo>
                    <a:lnTo>
                      <a:pt x="2394918" y="306926"/>
                    </a:lnTo>
                    <a:lnTo>
                      <a:pt x="2433237" y="337284"/>
                    </a:lnTo>
                    <a:lnTo>
                      <a:pt x="2470627" y="368963"/>
                    </a:lnTo>
                    <a:lnTo>
                      <a:pt x="2507053" y="401947"/>
                    </a:lnTo>
                    <a:lnTo>
                      <a:pt x="2542479" y="436220"/>
                    </a:lnTo>
                    <a:lnTo>
                      <a:pt x="2576752" y="471646"/>
                    </a:lnTo>
                    <a:lnTo>
                      <a:pt x="2609736" y="508072"/>
                    </a:lnTo>
                    <a:lnTo>
                      <a:pt x="2641414" y="545462"/>
                    </a:lnTo>
                    <a:lnTo>
                      <a:pt x="2671773" y="583781"/>
                    </a:lnTo>
                    <a:lnTo>
                      <a:pt x="2700797" y="622991"/>
                    </a:lnTo>
                    <a:lnTo>
                      <a:pt x="2728471" y="663057"/>
                    </a:lnTo>
                    <a:lnTo>
                      <a:pt x="2754780" y="703943"/>
                    </a:lnTo>
                    <a:lnTo>
                      <a:pt x="2779710" y="745612"/>
                    </a:lnTo>
                    <a:lnTo>
                      <a:pt x="2803244" y="788029"/>
                    </a:lnTo>
                    <a:lnTo>
                      <a:pt x="2825369" y="831156"/>
                    </a:lnTo>
                    <a:lnTo>
                      <a:pt x="2846069" y="874959"/>
                    </a:lnTo>
                    <a:lnTo>
                      <a:pt x="2865329" y="919400"/>
                    </a:lnTo>
                    <a:lnTo>
                      <a:pt x="2883135" y="964444"/>
                    </a:lnTo>
                    <a:lnTo>
                      <a:pt x="2899471" y="1010054"/>
                    </a:lnTo>
                    <a:lnTo>
                      <a:pt x="2914322" y="1056194"/>
                    </a:lnTo>
                    <a:lnTo>
                      <a:pt x="2927674" y="1102829"/>
                    </a:lnTo>
                    <a:lnTo>
                      <a:pt x="2939510" y="1149921"/>
                    </a:lnTo>
                    <a:lnTo>
                      <a:pt x="2949818" y="1197435"/>
                    </a:lnTo>
                    <a:lnTo>
                      <a:pt x="2958580" y="1245334"/>
                    </a:lnTo>
                    <a:lnTo>
                      <a:pt x="2965783" y="1293583"/>
                    </a:lnTo>
                    <a:lnTo>
                      <a:pt x="2971412" y="1342146"/>
                    </a:lnTo>
                    <a:lnTo>
                      <a:pt x="2975450" y="1390985"/>
                    </a:lnTo>
                    <a:lnTo>
                      <a:pt x="2977885" y="1440065"/>
                    </a:lnTo>
                    <a:lnTo>
                      <a:pt x="2978699" y="1489349"/>
                    </a:lnTo>
                    <a:lnTo>
                      <a:pt x="2977934" y="1537551"/>
                    </a:lnTo>
                    <a:lnTo>
                      <a:pt x="2975654" y="1585370"/>
                    </a:lnTo>
                    <a:lnTo>
                      <a:pt x="2971882" y="1632784"/>
                    </a:lnTo>
                    <a:lnTo>
                      <a:pt x="2966641" y="1679769"/>
                    </a:lnTo>
                    <a:lnTo>
                      <a:pt x="2959954" y="1726302"/>
                    </a:lnTo>
                    <a:lnTo>
                      <a:pt x="2951844" y="1772361"/>
                    </a:lnTo>
                    <a:lnTo>
                      <a:pt x="2942335" y="1817921"/>
                    </a:lnTo>
                    <a:lnTo>
                      <a:pt x="2931450" y="1862961"/>
                    </a:lnTo>
                    <a:lnTo>
                      <a:pt x="2919211" y="1907456"/>
                    </a:lnTo>
                    <a:lnTo>
                      <a:pt x="2905643" y="1951384"/>
                    </a:lnTo>
                    <a:lnTo>
                      <a:pt x="2890767" y="1994721"/>
                    </a:lnTo>
                    <a:lnTo>
                      <a:pt x="2874607" y="2037445"/>
                    </a:lnTo>
                    <a:lnTo>
                      <a:pt x="2857187" y="2079533"/>
                    </a:lnTo>
                    <a:lnTo>
                      <a:pt x="2838529" y="2120960"/>
                    </a:lnTo>
                    <a:lnTo>
                      <a:pt x="2818656" y="2161705"/>
                    </a:lnTo>
                    <a:lnTo>
                      <a:pt x="2797592" y="2201743"/>
                    </a:lnTo>
                    <a:lnTo>
                      <a:pt x="2775360" y="2241053"/>
                    </a:lnTo>
                    <a:lnTo>
                      <a:pt x="2751982" y="2279610"/>
                    </a:lnTo>
                    <a:lnTo>
                      <a:pt x="2727482" y="2317392"/>
                    </a:lnTo>
                    <a:lnTo>
                      <a:pt x="2701883" y="2354376"/>
                    </a:lnTo>
                    <a:lnTo>
                      <a:pt x="2675209" y="2390537"/>
                    </a:lnTo>
                    <a:lnTo>
                      <a:pt x="2647481" y="2425855"/>
                    </a:lnTo>
                    <a:lnTo>
                      <a:pt x="2618724" y="2460304"/>
                    </a:lnTo>
                    <a:lnTo>
                      <a:pt x="2588961" y="2493862"/>
                    </a:lnTo>
                    <a:lnTo>
                      <a:pt x="2558214" y="2526507"/>
                    </a:lnTo>
                    <a:lnTo>
                      <a:pt x="2526507" y="2558214"/>
                    </a:lnTo>
                    <a:lnTo>
                      <a:pt x="2493862" y="2588961"/>
                    </a:lnTo>
                    <a:lnTo>
                      <a:pt x="2460304" y="2618724"/>
                    </a:lnTo>
                    <a:lnTo>
                      <a:pt x="2425855" y="2647481"/>
                    </a:lnTo>
                    <a:lnTo>
                      <a:pt x="2390537" y="2675209"/>
                    </a:lnTo>
                    <a:lnTo>
                      <a:pt x="2354376" y="2701883"/>
                    </a:lnTo>
                    <a:lnTo>
                      <a:pt x="2317392" y="2727482"/>
                    </a:lnTo>
                    <a:lnTo>
                      <a:pt x="2279610" y="2751982"/>
                    </a:lnTo>
                    <a:lnTo>
                      <a:pt x="2241053" y="2775360"/>
                    </a:lnTo>
                    <a:lnTo>
                      <a:pt x="2201743" y="2797592"/>
                    </a:lnTo>
                    <a:lnTo>
                      <a:pt x="2161705" y="2818656"/>
                    </a:lnTo>
                    <a:lnTo>
                      <a:pt x="2120960" y="2838529"/>
                    </a:lnTo>
                    <a:lnTo>
                      <a:pt x="2079533" y="2857187"/>
                    </a:lnTo>
                    <a:lnTo>
                      <a:pt x="2037445" y="2874607"/>
                    </a:lnTo>
                    <a:lnTo>
                      <a:pt x="1994721" y="2890767"/>
                    </a:lnTo>
                    <a:lnTo>
                      <a:pt x="1951384" y="2905643"/>
                    </a:lnTo>
                    <a:lnTo>
                      <a:pt x="1907456" y="2919211"/>
                    </a:lnTo>
                    <a:lnTo>
                      <a:pt x="1862961" y="2931450"/>
                    </a:lnTo>
                    <a:lnTo>
                      <a:pt x="1817921" y="2942335"/>
                    </a:lnTo>
                    <a:lnTo>
                      <a:pt x="1772361" y="2951844"/>
                    </a:lnTo>
                    <a:lnTo>
                      <a:pt x="1726302" y="2959954"/>
                    </a:lnTo>
                    <a:lnTo>
                      <a:pt x="1679769" y="2966641"/>
                    </a:lnTo>
                    <a:lnTo>
                      <a:pt x="1632784" y="2971882"/>
                    </a:lnTo>
                    <a:lnTo>
                      <a:pt x="1585370" y="2975654"/>
                    </a:lnTo>
                    <a:lnTo>
                      <a:pt x="1537551" y="2977934"/>
                    </a:lnTo>
                    <a:lnTo>
                      <a:pt x="1489349" y="2978699"/>
                    </a:lnTo>
                    <a:lnTo>
                      <a:pt x="1441148" y="2977934"/>
                    </a:lnTo>
                    <a:lnTo>
                      <a:pt x="1393329" y="2975654"/>
                    </a:lnTo>
                    <a:lnTo>
                      <a:pt x="1345915" y="2971882"/>
                    </a:lnTo>
                    <a:lnTo>
                      <a:pt x="1298930" y="2966641"/>
                    </a:lnTo>
                    <a:lnTo>
                      <a:pt x="1252397" y="2959954"/>
                    </a:lnTo>
                    <a:lnTo>
                      <a:pt x="1206338" y="2951844"/>
                    </a:lnTo>
                    <a:lnTo>
                      <a:pt x="1160778" y="2942335"/>
                    </a:lnTo>
                    <a:lnTo>
                      <a:pt x="1115738" y="2931450"/>
                    </a:lnTo>
                    <a:lnTo>
                      <a:pt x="1071243" y="2919211"/>
                    </a:lnTo>
                    <a:lnTo>
                      <a:pt x="1027315" y="2905643"/>
                    </a:lnTo>
                    <a:lnTo>
                      <a:pt x="983978" y="2890767"/>
                    </a:lnTo>
                    <a:lnTo>
                      <a:pt x="941254" y="2874607"/>
                    </a:lnTo>
                    <a:lnTo>
                      <a:pt x="899166" y="2857187"/>
                    </a:lnTo>
                    <a:lnTo>
                      <a:pt x="857739" y="2838529"/>
                    </a:lnTo>
                    <a:lnTo>
                      <a:pt x="816994" y="2818656"/>
                    </a:lnTo>
                    <a:lnTo>
                      <a:pt x="776956" y="2797592"/>
                    </a:lnTo>
                    <a:lnTo>
                      <a:pt x="737646" y="2775360"/>
                    </a:lnTo>
                    <a:lnTo>
                      <a:pt x="699089" y="2751982"/>
                    </a:lnTo>
                    <a:lnTo>
                      <a:pt x="661307" y="2727482"/>
                    </a:lnTo>
                    <a:lnTo>
                      <a:pt x="624323" y="2701883"/>
                    </a:lnTo>
                    <a:lnTo>
                      <a:pt x="588162" y="2675209"/>
                    </a:lnTo>
                    <a:lnTo>
                      <a:pt x="552844" y="2647481"/>
                    </a:lnTo>
                    <a:lnTo>
                      <a:pt x="518395" y="2618724"/>
                    </a:lnTo>
                    <a:lnTo>
                      <a:pt x="484837" y="2588961"/>
                    </a:lnTo>
                    <a:lnTo>
                      <a:pt x="452192" y="2558214"/>
                    </a:lnTo>
                    <a:lnTo>
                      <a:pt x="420485" y="2526507"/>
                    </a:lnTo>
                    <a:lnTo>
                      <a:pt x="389738" y="2493862"/>
                    </a:lnTo>
                    <a:lnTo>
                      <a:pt x="359975" y="2460304"/>
                    </a:lnTo>
                    <a:lnTo>
                      <a:pt x="331218" y="2425855"/>
                    </a:lnTo>
                    <a:lnTo>
                      <a:pt x="303490" y="2390537"/>
                    </a:lnTo>
                    <a:lnTo>
                      <a:pt x="276816" y="2354376"/>
                    </a:lnTo>
                    <a:lnTo>
                      <a:pt x="251217" y="2317392"/>
                    </a:lnTo>
                    <a:lnTo>
                      <a:pt x="226717" y="2279610"/>
                    </a:lnTo>
                    <a:lnTo>
                      <a:pt x="203339" y="2241053"/>
                    </a:lnTo>
                    <a:lnTo>
                      <a:pt x="181107" y="2201743"/>
                    </a:lnTo>
                    <a:lnTo>
                      <a:pt x="160043" y="2161705"/>
                    </a:lnTo>
                    <a:lnTo>
                      <a:pt x="140170" y="2120960"/>
                    </a:lnTo>
                    <a:lnTo>
                      <a:pt x="121512" y="2079533"/>
                    </a:lnTo>
                    <a:lnTo>
                      <a:pt x="104092" y="2037445"/>
                    </a:lnTo>
                    <a:lnTo>
                      <a:pt x="87932" y="1994721"/>
                    </a:lnTo>
                    <a:lnTo>
                      <a:pt x="73056" y="1951384"/>
                    </a:lnTo>
                    <a:lnTo>
                      <a:pt x="59488" y="1907456"/>
                    </a:lnTo>
                    <a:lnTo>
                      <a:pt x="47249" y="1862961"/>
                    </a:lnTo>
                    <a:lnTo>
                      <a:pt x="36364" y="1817921"/>
                    </a:lnTo>
                    <a:lnTo>
                      <a:pt x="26855" y="1772361"/>
                    </a:lnTo>
                    <a:lnTo>
                      <a:pt x="18745" y="1726302"/>
                    </a:lnTo>
                    <a:lnTo>
                      <a:pt x="12058" y="1679769"/>
                    </a:lnTo>
                    <a:lnTo>
                      <a:pt x="6817" y="1632784"/>
                    </a:lnTo>
                    <a:lnTo>
                      <a:pt x="3045" y="1585370"/>
                    </a:lnTo>
                    <a:lnTo>
                      <a:pt x="765" y="1537551"/>
                    </a:lnTo>
                    <a:lnTo>
                      <a:pt x="0" y="1489349"/>
                    </a:lnTo>
                    <a:close/>
                  </a:path>
                </a:pathLst>
              </a:custGeom>
              <a:ln w="19049">
                <a:solidFill>
                  <a:srgbClr val="595959"/>
                </a:solidFill>
              </a:ln>
            </p:spPr>
            <p:txBody>
              <a:bodyPr wrap="square" lIns="0" tIns="0" rIns="0" bIns="0" rtlCol="0"/>
              <a:lstStyle/>
              <a:p/>
            </p:txBody>
          </p:sp>
          <p:sp>
            <p:nvSpPr>
              <p:cNvPr id="8" name="object 7"/>
              <p:cNvSpPr/>
              <p:nvPr/>
            </p:nvSpPr>
            <p:spPr>
              <a:xfrm>
                <a:off x="1524000" y="2791463"/>
                <a:ext cx="1533525" cy="380365"/>
              </a:xfrm>
              <a:custGeom>
                <a:avLst/>
                <a:gdLst/>
                <a:ahLst/>
                <a:cxnLst/>
                <a:rect l="l" t="t" r="r" b="b"/>
                <a:pathLst>
                  <a:path w="1533525" h="380364">
                    <a:moveTo>
                      <a:pt x="0" y="379911"/>
                    </a:moveTo>
                    <a:lnTo>
                      <a:pt x="1533354" y="0"/>
                    </a:lnTo>
                  </a:path>
                </a:pathLst>
              </a:custGeom>
              <a:ln w="19049">
                <a:solidFill>
                  <a:srgbClr val="37761C"/>
                </a:solidFill>
              </a:ln>
            </p:spPr>
            <p:txBody>
              <a:bodyPr wrap="square" lIns="0" tIns="0" rIns="0" bIns="0" rtlCol="0"/>
              <a:lstStyle/>
              <a:p/>
            </p:txBody>
          </p:sp>
          <p:pic>
            <p:nvPicPr>
              <p:cNvPr id="9" name="object 8"/>
              <p:cNvPicPr/>
              <p:nvPr/>
            </p:nvPicPr>
            <p:blipFill>
              <a:blip r:embed="rId3" cstate="print"/>
              <a:stretch>
                <a:fillRect/>
              </a:stretch>
            </p:blipFill>
            <p:spPr>
              <a:xfrm>
                <a:off x="3040262" y="2751396"/>
                <a:ext cx="110530" cy="80134"/>
              </a:xfrm>
              <a:prstGeom prst="rect">
                <a:avLst/>
              </a:prstGeom>
            </p:spPr>
          </p:pic>
          <p:sp>
            <p:nvSpPr>
              <p:cNvPr id="10" name="object 9"/>
              <p:cNvSpPr/>
              <p:nvPr/>
            </p:nvSpPr>
            <p:spPr>
              <a:xfrm>
                <a:off x="1599424" y="1195450"/>
                <a:ext cx="1622425" cy="484505"/>
              </a:xfrm>
              <a:custGeom>
                <a:avLst/>
                <a:gdLst/>
                <a:ahLst/>
                <a:cxnLst/>
                <a:rect l="l" t="t" r="r" b="b"/>
                <a:pathLst>
                  <a:path w="1622425" h="484505">
                    <a:moveTo>
                      <a:pt x="0" y="0"/>
                    </a:moveTo>
                    <a:lnTo>
                      <a:pt x="1622080" y="484488"/>
                    </a:lnTo>
                  </a:path>
                </a:pathLst>
              </a:custGeom>
              <a:ln w="19049">
                <a:solidFill>
                  <a:srgbClr val="37761C"/>
                </a:solidFill>
              </a:ln>
            </p:spPr>
            <p:txBody>
              <a:bodyPr wrap="square" lIns="0" tIns="0" rIns="0" bIns="0" rtlCol="0"/>
              <a:lstStyle/>
              <a:p/>
            </p:txBody>
          </p:sp>
          <p:pic>
            <p:nvPicPr>
              <p:cNvPr id="11" name="object 10"/>
              <p:cNvPicPr/>
              <p:nvPr/>
            </p:nvPicPr>
            <p:blipFill>
              <a:blip r:embed="rId4" cstate="print"/>
              <a:stretch>
                <a:fillRect/>
              </a:stretch>
            </p:blipFill>
            <p:spPr>
              <a:xfrm>
                <a:off x="3202975" y="1640264"/>
                <a:ext cx="110889" cy="79348"/>
              </a:xfrm>
              <a:prstGeom prst="rect">
                <a:avLst/>
              </a:prstGeom>
            </p:spPr>
          </p:pic>
          <p:sp>
            <p:nvSpPr>
              <p:cNvPr id="12" name="object 11"/>
              <p:cNvSpPr/>
              <p:nvPr/>
            </p:nvSpPr>
            <p:spPr>
              <a:xfrm>
                <a:off x="6259699" y="2347600"/>
                <a:ext cx="1405890" cy="0"/>
              </a:xfrm>
              <a:custGeom>
                <a:avLst/>
                <a:gdLst/>
                <a:ahLst/>
                <a:cxnLst/>
                <a:rect l="l" t="t" r="r" b="b"/>
                <a:pathLst>
                  <a:path w="1405890">
                    <a:moveTo>
                      <a:pt x="0" y="0"/>
                    </a:moveTo>
                    <a:lnTo>
                      <a:pt x="1405799" y="0"/>
                    </a:lnTo>
                  </a:path>
                </a:pathLst>
              </a:custGeom>
              <a:ln w="19049">
                <a:solidFill>
                  <a:srgbClr val="37761C"/>
                </a:solidFill>
              </a:ln>
            </p:spPr>
            <p:txBody>
              <a:bodyPr wrap="square" lIns="0" tIns="0" rIns="0" bIns="0" rtlCol="0"/>
              <a:lstStyle/>
              <a:p/>
            </p:txBody>
          </p:sp>
          <p:pic>
            <p:nvPicPr>
              <p:cNvPr id="13" name="object 12"/>
              <p:cNvPicPr/>
              <p:nvPr/>
            </p:nvPicPr>
            <p:blipFill>
              <a:blip r:embed="rId5" cstate="print"/>
              <a:stretch>
                <a:fillRect/>
              </a:stretch>
            </p:blipFill>
            <p:spPr>
              <a:xfrm>
                <a:off x="7655974" y="2306609"/>
                <a:ext cx="105500" cy="81980"/>
              </a:xfrm>
              <a:prstGeom prst="rect">
                <a:avLst/>
              </a:prstGeom>
            </p:spPr>
          </p:pic>
          <p:pic>
            <p:nvPicPr>
              <p:cNvPr id="14" name="object 13"/>
              <p:cNvPicPr/>
              <p:nvPr/>
            </p:nvPicPr>
            <p:blipFill>
              <a:blip r:embed="rId6" cstate="print"/>
              <a:stretch>
                <a:fillRect/>
              </a:stretch>
            </p:blipFill>
            <p:spPr>
              <a:xfrm>
                <a:off x="1398708" y="861852"/>
                <a:ext cx="304799" cy="304799"/>
              </a:xfrm>
              <a:prstGeom prst="rect">
                <a:avLst/>
              </a:prstGeom>
            </p:spPr>
          </p:pic>
          <p:sp>
            <p:nvSpPr>
              <p:cNvPr id="15" name="object 14"/>
              <p:cNvSpPr/>
              <p:nvPr/>
            </p:nvSpPr>
            <p:spPr>
              <a:xfrm>
                <a:off x="1389182" y="852327"/>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p:txBody>
          </p:sp>
          <p:pic>
            <p:nvPicPr>
              <p:cNvPr id="16" name="object 15"/>
              <p:cNvPicPr/>
              <p:nvPr/>
            </p:nvPicPr>
            <p:blipFill>
              <a:blip r:embed="rId7" cstate="print"/>
              <a:stretch>
                <a:fillRect/>
              </a:stretch>
            </p:blipFill>
            <p:spPr>
              <a:xfrm>
                <a:off x="1188027" y="2934327"/>
                <a:ext cx="295274" cy="361949"/>
              </a:xfrm>
              <a:prstGeom prst="rect">
                <a:avLst/>
              </a:prstGeom>
            </p:spPr>
          </p:pic>
          <p:sp>
            <p:nvSpPr>
              <p:cNvPr id="17" name="object 16"/>
              <p:cNvSpPr/>
              <p:nvPr/>
            </p:nvSpPr>
            <p:spPr>
              <a:xfrm>
                <a:off x="1178501" y="2924802"/>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p:txBody>
          </p:sp>
          <p:pic>
            <p:nvPicPr>
              <p:cNvPr id="18" name="object 17"/>
              <p:cNvPicPr/>
              <p:nvPr/>
            </p:nvPicPr>
            <p:blipFill>
              <a:blip r:embed="rId8" cstate="print"/>
              <a:stretch>
                <a:fillRect/>
              </a:stretch>
            </p:blipFill>
            <p:spPr>
              <a:xfrm>
                <a:off x="7257763" y="1819488"/>
                <a:ext cx="304799" cy="304799"/>
              </a:xfrm>
              <a:prstGeom prst="rect">
                <a:avLst/>
              </a:prstGeom>
            </p:spPr>
          </p:pic>
          <p:sp>
            <p:nvSpPr>
              <p:cNvPr id="19" name="object 18"/>
              <p:cNvSpPr/>
              <p:nvPr/>
            </p:nvSpPr>
            <p:spPr>
              <a:xfrm>
                <a:off x="7248238" y="1809963"/>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p:txBody>
          </p:sp>
          <p:sp>
            <p:nvSpPr>
              <p:cNvPr id="20" name="object 19"/>
              <p:cNvSpPr/>
              <p:nvPr/>
            </p:nvSpPr>
            <p:spPr>
              <a:xfrm>
                <a:off x="6509175" y="2586025"/>
                <a:ext cx="1234440" cy="0"/>
              </a:xfrm>
              <a:custGeom>
                <a:avLst/>
                <a:gdLst/>
                <a:ahLst/>
                <a:cxnLst/>
                <a:rect l="l" t="t" r="r" b="b"/>
                <a:pathLst>
                  <a:path w="1234440">
                    <a:moveTo>
                      <a:pt x="1234199" y="0"/>
                    </a:moveTo>
                    <a:lnTo>
                      <a:pt x="0" y="0"/>
                    </a:lnTo>
                  </a:path>
                </a:pathLst>
              </a:custGeom>
              <a:ln w="19049">
                <a:solidFill>
                  <a:srgbClr val="FF0000"/>
                </a:solidFill>
              </a:ln>
            </p:spPr>
            <p:txBody>
              <a:bodyPr wrap="square" lIns="0" tIns="0" rIns="0" bIns="0" rtlCol="0"/>
              <a:lstStyle/>
              <a:p/>
            </p:txBody>
          </p:sp>
          <p:pic>
            <p:nvPicPr>
              <p:cNvPr id="21" name="object 20"/>
              <p:cNvPicPr/>
              <p:nvPr/>
            </p:nvPicPr>
            <p:blipFill>
              <a:blip r:embed="rId9" cstate="print"/>
              <a:stretch>
                <a:fillRect/>
              </a:stretch>
            </p:blipFill>
            <p:spPr>
              <a:xfrm>
                <a:off x="6413199" y="2545034"/>
                <a:ext cx="105500" cy="81980"/>
              </a:xfrm>
              <a:prstGeom prst="rect">
                <a:avLst/>
              </a:prstGeom>
            </p:spPr>
          </p:pic>
          <p:pic>
            <p:nvPicPr>
              <p:cNvPr id="22" name="object 21"/>
              <p:cNvPicPr/>
              <p:nvPr/>
            </p:nvPicPr>
            <p:blipFill>
              <a:blip r:embed="rId10" cstate="print"/>
              <a:stretch>
                <a:fillRect/>
              </a:stretch>
            </p:blipFill>
            <p:spPr>
              <a:xfrm>
                <a:off x="7224363" y="2669538"/>
                <a:ext cx="514349" cy="676274"/>
              </a:xfrm>
              <a:prstGeom prst="rect">
                <a:avLst/>
              </a:prstGeom>
            </p:spPr>
          </p:pic>
          <p:sp>
            <p:nvSpPr>
              <p:cNvPr id="23" name="object 22"/>
              <p:cNvSpPr/>
              <p:nvPr/>
            </p:nvSpPr>
            <p:spPr>
              <a:xfrm>
                <a:off x="7214838" y="2660013"/>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p:txBody>
          </p:sp>
          <p:pic>
            <p:nvPicPr>
              <p:cNvPr id="24" name="object 23"/>
              <p:cNvPicPr/>
              <p:nvPr/>
            </p:nvPicPr>
            <p:blipFill>
              <a:blip r:embed="rId11" cstate="print"/>
              <a:stretch>
                <a:fillRect/>
              </a:stretch>
            </p:blipFill>
            <p:spPr>
              <a:xfrm>
                <a:off x="3486461" y="1642067"/>
                <a:ext cx="409574" cy="538068"/>
              </a:xfrm>
              <a:prstGeom prst="rect">
                <a:avLst/>
              </a:prstGeom>
            </p:spPr>
          </p:pic>
          <p:sp>
            <p:nvSpPr>
              <p:cNvPr id="25" name="object 24"/>
              <p:cNvSpPr/>
              <p:nvPr/>
            </p:nvSpPr>
            <p:spPr>
              <a:xfrm>
                <a:off x="3476935" y="1632542"/>
                <a:ext cx="428625" cy="557530"/>
              </a:xfrm>
              <a:custGeom>
                <a:avLst/>
                <a:gdLst/>
                <a:ahLst/>
                <a:cxnLst/>
                <a:rect l="l" t="t" r="r" b="b"/>
                <a:pathLst>
                  <a:path w="428625" h="557530">
                    <a:moveTo>
                      <a:pt x="0" y="0"/>
                    </a:moveTo>
                    <a:lnTo>
                      <a:pt x="428624" y="0"/>
                    </a:lnTo>
                    <a:lnTo>
                      <a:pt x="428624" y="557118"/>
                    </a:lnTo>
                    <a:lnTo>
                      <a:pt x="0" y="557118"/>
                    </a:lnTo>
                    <a:lnTo>
                      <a:pt x="0" y="0"/>
                    </a:lnTo>
                    <a:close/>
                  </a:path>
                </a:pathLst>
              </a:custGeom>
              <a:ln w="19049">
                <a:solidFill>
                  <a:srgbClr val="FF0000"/>
                </a:solidFill>
              </a:ln>
            </p:spPr>
            <p:txBody>
              <a:bodyPr wrap="square" lIns="0" tIns="0" rIns="0" bIns="0" rtlCol="0"/>
              <a:lstStyle/>
              <a:p/>
            </p:txBody>
          </p:sp>
          <p:pic>
            <p:nvPicPr>
              <p:cNvPr id="26" name="object 25"/>
              <p:cNvPicPr/>
              <p:nvPr/>
            </p:nvPicPr>
            <p:blipFill>
              <a:blip r:embed="rId12" cstate="print"/>
              <a:stretch>
                <a:fillRect/>
              </a:stretch>
            </p:blipFill>
            <p:spPr>
              <a:xfrm>
                <a:off x="3515023" y="2435549"/>
                <a:ext cx="352424" cy="606498"/>
              </a:xfrm>
              <a:prstGeom prst="rect">
                <a:avLst/>
              </a:prstGeom>
            </p:spPr>
          </p:pic>
          <p:sp>
            <p:nvSpPr>
              <p:cNvPr id="27" name="object 26"/>
              <p:cNvSpPr/>
              <p:nvPr/>
            </p:nvSpPr>
            <p:spPr>
              <a:xfrm>
                <a:off x="3505497" y="2426024"/>
                <a:ext cx="371475" cy="626110"/>
              </a:xfrm>
              <a:custGeom>
                <a:avLst/>
                <a:gdLst/>
                <a:ahLst/>
                <a:cxnLst/>
                <a:rect l="l" t="t" r="r" b="b"/>
                <a:pathLst>
                  <a:path w="371475" h="626110">
                    <a:moveTo>
                      <a:pt x="0" y="0"/>
                    </a:moveTo>
                    <a:lnTo>
                      <a:pt x="371474" y="0"/>
                    </a:lnTo>
                    <a:lnTo>
                      <a:pt x="371474" y="625548"/>
                    </a:lnTo>
                    <a:lnTo>
                      <a:pt x="0" y="625548"/>
                    </a:lnTo>
                    <a:lnTo>
                      <a:pt x="0" y="0"/>
                    </a:lnTo>
                    <a:close/>
                  </a:path>
                </a:pathLst>
              </a:custGeom>
              <a:ln w="19049">
                <a:solidFill>
                  <a:srgbClr val="FF0000"/>
                </a:solidFill>
              </a:ln>
            </p:spPr>
            <p:txBody>
              <a:bodyPr wrap="square" lIns="0" tIns="0" rIns="0" bIns="0" rtlCol="0"/>
              <a:lstStyle/>
              <a:p/>
            </p:txBody>
          </p:sp>
        </p:grpSp>
        <p:sp>
          <p:nvSpPr>
            <p:cNvPr id="28" name="object 27"/>
            <p:cNvSpPr txBox="1"/>
            <p:nvPr/>
          </p:nvSpPr>
          <p:spPr>
            <a:xfrm>
              <a:off x="5520433" y="2180243"/>
              <a:ext cx="1042035" cy="574040"/>
            </a:xfrm>
            <a:prstGeom prst="rect">
              <a:avLst/>
            </a:prstGeom>
          </p:spPr>
          <p:txBody>
            <a:bodyPr vert="horz" wrap="square" lIns="0" tIns="12700" rIns="0" bIns="0" rtlCol="0">
              <a:spAutoFit/>
            </a:bodyPr>
            <a:lstStyle/>
            <a:p>
              <a:pPr marL="12700" marR="5080" indent="234950">
                <a:lnSpc>
                  <a:spcPct val="100000"/>
                </a:lnSpc>
                <a:spcBef>
                  <a:spcPts val="100"/>
                </a:spcBef>
              </a:pPr>
              <a:r>
                <a:rPr sz="1800" spc="-10" dirty="0">
                  <a:solidFill>
                    <a:srgbClr val="FF0000"/>
                  </a:solidFill>
                  <a:latin typeface="Arial" panose="020B0604020202020204"/>
                  <a:cs typeface="Arial" panose="020B0604020202020204"/>
                </a:rPr>
                <a:t>“local gradients”</a:t>
              </a:r>
              <a:endParaRPr sz="1800">
                <a:latin typeface="Arial" panose="020B0604020202020204"/>
                <a:cs typeface="Arial" panose="020B0604020202020204"/>
              </a:endParaRPr>
            </a:p>
          </p:txBody>
        </p:sp>
        <p:grpSp>
          <p:nvGrpSpPr>
            <p:cNvPr id="29" name="object 28"/>
            <p:cNvGrpSpPr/>
            <p:nvPr/>
          </p:nvGrpSpPr>
          <p:grpSpPr>
            <a:xfrm>
              <a:off x="2685681" y="2562258"/>
              <a:ext cx="1883410" cy="2821940"/>
              <a:chOff x="1421381" y="1290645"/>
              <a:chExt cx="1883410" cy="2821940"/>
            </a:xfrm>
          </p:grpSpPr>
          <p:sp>
            <p:nvSpPr>
              <p:cNvPr id="30" name="object 29"/>
              <p:cNvSpPr/>
              <p:nvPr/>
            </p:nvSpPr>
            <p:spPr>
              <a:xfrm>
                <a:off x="1706632" y="1330419"/>
                <a:ext cx="1588135" cy="2772410"/>
              </a:xfrm>
              <a:custGeom>
                <a:avLst/>
                <a:gdLst/>
                <a:ahLst/>
                <a:cxnLst/>
                <a:rect l="l" t="t" r="r" b="b"/>
                <a:pathLst>
                  <a:path w="1588135" h="2772410">
                    <a:moveTo>
                      <a:pt x="5467" y="2116208"/>
                    </a:moveTo>
                    <a:lnTo>
                      <a:pt x="489667" y="1986608"/>
                    </a:lnTo>
                    <a:lnTo>
                      <a:pt x="665215" y="2642476"/>
                    </a:lnTo>
                    <a:lnTo>
                      <a:pt x="181015" y="2772076"/>
                    </a:lnTo>
                    <a:lnTo>
                      <a:pt x="5467" y="2116208"/>
                    </a:lnTo>
                    <a:close/>
                  </a:path>
                  <a:path w="1588135" h="2772410">
                    <a:moveTo>
                      <a:pt x="1588117" y="454830"/>
                    </a:moveTo>
                    <a:lnTo>
                      <a:pt x="0" y="0"/>
                    </a:lnTo>
                  </a:path>
                </a:pathLst>
              </a:custGeom>
              <a:ln w="19049">
                <a:solidFill>
                  <a:srgbClr val="FF0000"/>
                </a:solidFill>
              </a:ln>
            </p:spPr>
            <p:txBody>
              <a:bodyPr wrap="square" lIns="0" tIns="0" rIns="0" bIns="0" rtlCol="0"/>
              <a:lstStyle/>
              <a:p/>
            </p:txBody>
          </p:sp>
          <p:pic>
            <p:nvPicPr>
              <p:cNvPr id="31" name="object 30"/>
              <p:cNvPicPr/>
              <p:nvPr/>
            </p:nvPicPr>
            <p:blipFill>
              <a:blip r:embed="rId13" cstate="print"/>
              <a:stretch>
                <a:fillRect/>
              </a:stretch>
            </p:blipFill>
            <p:spPr>
              <a:xfrm>
                <a:off x="1613997" y="1290645"/>
                <a:ext cx="110822" cy="79548"/>
              </a:xfrm>
              <a:prstGeom prst="rect">
                <a:avLst/>
              </a:prstGeom>
            </p:spPr>
          </p:pic>
          <p:sp>
            <p:nvSpPr>
              <p:cNvPr id="32" name="object 31"/>
              <p:cNvSpPr/>
              <p:nvPr/>
            </p:nvSpPr>
            <p:spPr>
              <a:xfrm>
                <a:off x="1634451" y="2919563"/>
                <a:ext cx="1541780" cy="404495"/>
              </a:xfrm>
              <a:custGeom>
                <a:avLst/>
                <a:gdLst/>
                <a:ahLst/>
                <a:cxnLst/>
                <a:rect l="l" t="t" r="r" b="b"/>
                <a:pathLst>
                  <a:path w="1541780" h="404495">
                    <a:moveTo>
                      <a:pt x="1541238" y="0"/>
                    </a:moveTo>
                    <a:lnTo>
                      <a:pt x="0" y="404204"/>
                    </a:lnTo>
                  </a:path>
                </a:pathLst>
              </a:custGeom>
              <a:ln w="19049">
                <a:solidFill>
                  <a:srgbClr val="FF0000"/>
                </a:solidFill>
              </a:ln>
            </p:spPr>
            <p:txBody>
              <a:bodyPr wrap="square" lIns="0" tIns="0" rIns="0" bIns="0" rtlCol="0"/>
              <a:lstStyle/>
              <a:p/>
            </p:txBody>
          </p:sp>
          <p:pic>
            <p:nvPicPr>
              <p:cNvPr id="33" name="object 32"/>
              <p:cNvPicPr/>
              <p:nvPr/>
            </p:nvPicPr>
            <p:blipFill>
              <a:blip r:embed="rId14" cstate="print"/>
              <a:stretch>
                <a:fillRect/>
              </a:stretch>
            </p:blipFill>
            <p:spPr>
              <a:xfrm>
                <a:off x="1541303" y="3283807"/>
                <a:ext cx="110654" cy="79922"/>
              </a:xfrm>
              <a:prstGeom prst="rect">
                <a:avLst/>
              </a:prstGeom>
            </p:spPr>
          </p:pic>
          <p:sp>
            <p:nvSpPr>
              <p:cNvPr id="34" name="object 33"/>
              <p:cNvSpPr/>
              <p:nvPr/>
            </p:nvSpPr>
            <p:spPr>
              <a:xfrm>
                <a:off x="1430906" y="1375515"/>
                <a:ext cx="720090" cy="821690"/>
              </a:xfrm>
              <a:custGeom>
                <a:avLst/>
                <a:gdLst/>
                <a:ahLst/>
                <a:cxnLst/>
                <a:rect l="l" t="t" r="r" b="b"/>
                <a:pathLst>
                  <a:path w="720089" h="821689">
                    <a:moveTo>
                      <a:pt x="181613" y="0"/>
                    </a:moveTo>
                    <a:lnTo>
                      <a:pt x="719813" y="144299"/>
                    </a:lnTo>
                    <a:lnTo>
                      <a:pt x="538199" y="821669"/>
                    </a:lnTo>
                    <a:lnTo>
                      <a:pt x="0" y="677369"/>
                    </a:lnTo>
                    <a:lnTo>
                      <a:pt x="181613" y="0"/>
                    </a:lnTo>
                    <a:close/>
                  </a:path>
                </a:pathLst>
              </a:custGeom>
              <a:ln w="19049">
                <a:solidFill>
                  <a:srgbClr val="FF0000"/>
                </a:solidFill>
              </a:ln>
            </p:spPr>
            <p:txBody>
              <a:bodyPr wrap="square" lIns="0" tIns="0" rIns="0" bIns="0" rtlCol="0"/>
              <a:lstStyle/>
              <a:p/>
            </p:txBody>
          </p:sp>
        </p:grpSp>
        <p:sp>
          <p:nvSpPr>
            <p:cNvPr id="35" name="object 34"/>
            <p:cNvSpPr txBox="1"/>
            <p:nvPr/>
          </p:nvSpPr>
          <p:spPr>
            <a:xfrm>
              <a:off x="1251445" y="3496019"/>
              <a:ext cx="138493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0000"/>
                  </a:solidFill>
                  <a:latin typeface="Arial" panose="020B0604020202020204"/>
                  <a:cs typeface="Arial" panose="020B0604020202020204"/>
                </a:rPr>
                <a:t>“Downstream</a:t>
              </a:r>
              <a:endParaRPr sz="1800">
                <a:latin typeface="Arial" panose="020B0604020202020204"/>
                <a:cs typeface="Arial" panose="020B0604020202020204"/>
              </a:endParaRPr>
            </a:p>
          </p:txBody>
        </p:sp>
        <p:sp>
          <p:nvSpPr>
            <p:cNvPr id="36" name="object 35"/>
            <p:cNvSpPr txBox="1"/>
            <p:nvPr/>
          </p:nvSpPr>
          <p:spPr>
            <a:xfrm>
              <a:off x="1422783" y="3770339"/>
              <a:ext cx="104203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0000"/>
                  </a:solidFill>
                  <a:latin typeface="Arial" panose="020B0604020202020204"/>
                  <a:cs typeface="Arial" panose="020B0604020202020204"/>
                </a:rPr>
                <a:t>gradients”</a:t>
              </a:r>
              <a:endParaRPr sz="1800">
                <a:latin typeface="Arial" panose="020B0604020202020204"/>
                <a:cs typeface="Arial" panose="020B0604020202020204"/>
              </a:endParaRPr>
            </a:p>
          </p:txBody>
        </p:sp>
        <p:sp>
          <p:nvSpPr>
            <p:cNvPr id="38" name="object 37"/>
            <p:cNvSpPr txBox="1"/>
            <p:nvPr/>
          </p:nvSpPr>
          <p:spPr>
            <a:xfrm>
              <a:off x="7903875" y="1334537"/>
              <a:ext cx="2226310" cy="590550"/>
            </a:xfrm>
            <a:prstGeom prst="rect">
              <a:avLst/>
            </a:prstGeom>
            <a:ln w="19049">
              <a:solidFill>
                <a:srgbClr val="0000FF"/>
              </a:solidFill>
            </a:ln>
          </p:spPr>
          <p:txBody>
            <a:bodyPr vert="horz" wrap="square" lIns="0" tIns="148590" rIns="0" bIns="0" rtlCol="0">
              <a:spAutoFit/>
            </a:bodyPr>
            <a:lstStyle/>
            <a:p>
              <a:pPr marL="85725">
                <a:lnSpc>
                  <a:spcPct val="100000"/>
                </a:lnSpc>
                <a:spcBef>
                  <a:spcPts val="1170"/>
                </a:spcBef>
              </a:pPr>
              <a:r>
                <a:rPr sz="1800" dirty="0">
                  <a:solidFill>
                    <a:srgbClr val="0000FF"/>
                  </a:solidFill>
                  <a:latin typeface="Arial" panose="020B0604020202020204"/>
                  <a:cs typeface="Arial" panose="020B0604020202020204"/>
                </a:rPr>
                <a:t>Loss</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L</a:t>
              </a:r>
              <a:r>
                <a:rPr sz="1800" spc="-7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still</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a</a:t>
              </a:r>
              <a:r>
                <a:rPr sz="1800" spc="-10" dirty="0">
                  <a:solidFill>
                    <a:srgbClr val="0000FF"/>
                  </a:solidFill>
                  <a:latin typeface="Arial" panose="020B0604020202020204"/>
                  <a:cs typeface="Arial" panose="020B0604020202020204"/>
                </a:rPr>
                <a:t> scalar!</a:t>
              </a:r>
              <a:endParaRPr sz="1800">
                <a:latin typeface="Arial" panose="020B0604020202020204"/>
                <a:cs typeface="Arial" panose="020B0604020202020204"/>
              </a:endParaRPr>
            </a:p>
          </p:txBody>
        </p:sp>
        <p:sp>
          <p:nvSpPr>
            <p:cNvPr id="39" name="object 38"/>
            <p:cNvSpPr txBox="1"/>
            <p:nvPr/>
          </p:nvSpPr>
          <p:spPr>
            <a:xfrm>
              <a:off x="5207938" y="2925403"/>
              <a:ext cx="2010057" cy="628377"/>
            </a:xfrm>
            <a:prstGeom prst="rect">
              <a:avLst/>
            </a:prstGeom>
          </p:spPr>
          <p:txBody>
            <a:bodyPr vert="horz" wrap="square" lIns="0" tIns="12700" rIns="0" bIns="0" rtlCol="0">
              <a:spAutoFit/>
            </a:bodyPr>
            <a:lstStyle/>
            <a:p>
              <a:pPr marL="38100">
                <a:lnSpc>
                  <a:spcPct val="100000"/>
                </a:lnSpc>
                <a:spcBef>
                  <a:spcPts val="100"/>
                </a:spcBef>
              </a:pPr>
              <a:r>
                <a:rPr sz="2000" spc="-10" dirty="0">
                  <a:solidFill>
                    <a:srgbClr val="0000FF"/>
                  </a:solidFill>
                  <a:latin typeface="Arial" panose="020B0604020202020204"/>
                  <a:cs typeface="Arial" panose="020B0604020202020204"/>
                </a:rPr>
                <a:t>[(D</a:t>
              </a:r>
              <a:r>
                <a:rPr sz="1950" spc="-15" baseline="-32000" dirty="0">
                  <a:solidFill>
                    <a:srgbClr val="0000FF"/>
                  </a:solidFill>
                  <a:latin typeface="Arial" panose="020B0604020202020204"/>
                  <a:cs typeface="Arial" panose="020B0604020202020204"/>
                </a:rPr>
                <a:t>x</a:t>
              </a:r>
              <a:r>
                <a:rPr sz="2000" spc="-10" dirty="0">
                  <a:solidFill>
                    <a:srgbClr val="0000FF"/>
                  </a:solidFill>
                  <a:latin typeface="Arial" panose="020B0604020202020204"/>
                  <a:cs typeface="Arial" panose="020B0604020202020204"/>
                </a:rPr>
                <a:t>×M</a:t>
              </a:r>
              <a:r>
                <a:rPr sz="1950" spc="-15" baseline="-32000" dirty="0">
                  <a:solidFill>
                    <a:srgbClr val="0000FF"/>
                  </a:solidFill>
                  <a:latin typeface="Arial" panose="020B0604020202020204"/>
                  <a:cs typeface="Arial" panose="020B0604020202020204"/>
                </a:rPr>
                <a:t>x</a:t>
              </a:r>
              <a:r>
                <a:rPr sz="2000" spc="-10" dirty="0">
                  <a:solidFill>
                    <a:srgbClr val="0000FF"/>
                  </a:solidFill>
                  <a:latin typeface="Arial" panose="020B0604020202020204"/>
                  <a:cs typeface="Arial" panose="020B0604020202020204"/>
                </a:rPr>
                <a:t>)×(D</a:t>
              </a:r>
              <a:r>
                <a:rPr sz="1950" spc="-15" baseline="-32000" dirty="0">
                  <a:solidFill>
                    <a:srgbClr val="0000FF"/>
                  </a:solidFill>
                  <a:latin typeface="Arial" panose="020B0604020202020204"/>
                  <a:cs typeface="Arial" panose="020B0604020202020204"/>
                </a:rPr>
                <a:t>z</a:t>
              </a:r>
              <a:r>
                <a:rPr sz="2000" spc="-10" dirty="0">
                  <a:solidFill>
                    <a:srgbClr val="0000FF"/>
                  </a:solidFill>
                  <a:latin typeface="Arial" panose="020B0604020202020204"/>
                  <a:cs typeface="Arial" panose="020B0604020202020204"/>
                </a:rPr>
                <a:t>×M</a:t>
              </a:r>
              <a:r>
                <a:rPr sz="1950" spc="-15" baseline="-32000" dirty="0">
                  <a:solidFill>
                    <a:srgbClr val="0000FF"/>
                  </a:solidFill>
                  <a:latin typeface="Arial" panose="020B0604020202020204"/>
                  <a:cs typeface="Arial" panose="020B0604020202020204"/>
                </a:rPr>
                <a:t>z</a:t>
              </a:r>
              <a:r>
                <a:rPr sz="2000" spc="-10" dirty="0">
                  <a:solidFill>
                    <a:srgbClr val="0000FF"/>
                  </a:solidFill>
                  <a:latin typeface="Arial" panose="020B0604020202020204"/>
                  <a:cs typeface="Arial" panose="020B0604020202020204"/>
                </a:rPr>
                <a:t>)]</a:t>
              </a:r>
              <a:endParaRPr sz="2000" dirty="0">
                <a:latin typeface="Arial" panose="020B0604020202020204"/>
                <a:cs typeface="Arial" panose="020B0604020202020204"/>
              </a:endParaRPr>
            </a:p>
          </p:txBody>
        </p:sp>
        <p:sp>
          <p:nvSpPr>
            <p:cNvPr id="40" name="object 39"/>
            <p:cNvSpPr txBox="1"/>
            <p:nvPr/>
          </p:nvSpPr>
          <p:spPr>
            <a:xfrm>
              <a:off x="5592228" y="4422218"/>
              <a:ext cx="941069" cy="574040"/>
            </a:xfrm>
            <a:prstGeom prst="rect">
              <a:avLst/>
            </a:prstGeom>
          </p:spPr>
          <p:txBody>
            <a:bodyPr vert="horz" wrap="square" lIns="0" tIns="12700" rIns="0" bIns="0" rtlCol="0">
              <a:spAutoFit/>
            </a:bodyPr>
            <a:lstStyle/>
            <a:p>
              <a:pPr marL="38100" marR="5080" indent="-26035">
                <a:lnSpc>
                  <a:spcPct val="100000"/>
                </a:lnSpc>
                <a:spcBef>
                  <a:spcPts val="100"/>
                </a:spcBef>
              </a:pPr>
              <a:r>
                <a:rPr sz="1800" spc="-10" dirty="0">
                  <a:solidFill>
                    <a:srgbClr val="0000FF"/>
                  </a:solidFill>
                  <a:latin typeface="Arial" panose="020B0604020202020204"/>
                  <a:cs typeface="Arial" panose="020B0604020202020204"/>
                </a:rPr>
                <a:t>Jacobian matrices</a:t>
              </a:r>
              <a:endParaRPr sz="1800">
                <a:latin typeface="Arial" panose="020B0604020202020204"/>
                <a:cs typeface="Arial" panose="020B0604020202020204"/>
              </a:endParaRPr>
            </a:p>
          </p:txBody>
        </p:sp>
        <p:sp>
          <p:nvSpPr>
            <p:cNvPr id="41" name="object 40"/>
            <p:cNvSpPr txBox="1"/>
            <p:nvPr/>
          </p:nvSpPr>
          <p:spPr>
            <a:xfrm>
              <a:off x="7465424" y="4729734"/>
              <a:ext cx="2780665" cy="918844"/>
            </a:xfrm>
            <a:prstGeom prst="rect">
              <a:avLst/>
            </a:prstGeom>
          </p:spPr>
          <p:txBody>
            <a:bodyPr vert="horz" wrap="square" lIns="0" tIns="29845" rIns="0" bIns="0" rtlCol="0">
              <a:spAutoFit/>
            </a:bodyPr>
            <a:lstStyle/>
            <a:p>
              <a:pPr marL="12700" marR="5080" indent="521970">
                <a:lnSpc>
                  <a:spcPct val="106000"/>
                </a:lnSpc>
                <a:spcBef>
                  <a:spcPts val="235"/>
                </a:spcBef>
              </a:pPr>
              <a:r>
                <a:rPr sz="1800" dirty="0">
                  <a:solidFill>
                    <a:srgbClr val="FF0000"/>
                  </a:solidFill>
                  <a:latin typeface="Arial" panose="020B0604020202020204"/>
                  <a:cs typeface="Arial" panose="020B0604020202020204"/>
                </a:rPr>
                <a:t>“Upstream</a:t>
              </a:r>
              <a:r>
                <a:rPr sz="1800" spc="-10" dirty="0">
                  <a:solidFill>
                    <a:srgbClr val="FF0000"/>
                  </a:solidFill>
                  <a:latin typeface="Arial" panose="020B0604020202020204"/>
                  <a:cs typeface="Arial" panose="020B0604020202020204"/>
                </a:rPr>
                <a:t> gradient” </a:t>
              </a:r>
              <a:r>
                <a:rPr sz="1800" dirty="0">
                  <a:solidFill>
                    <a:srgbClr val="0000FF"/>
                  </a:solidFill>
                  <a:latin typeface="Arial" panose="020B0604020202020204"/>
                  <a:cs typeface="Arial" panose="020B0604020202020204"/>
                </a:rPr>
                <a:t>For</a:t>
              </a:r>
              <a:r>
                <a:rPr sz="1800" spc="-3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each</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element</a:t>
              </a:r>
              <a:r>
                <a:rPr sz="1800" spc="-2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of</a:t>
              </a:r>
              <a:r>
                <a:rPr sz="1800" spc="-1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z,</a:t>
              </a:r>
              <a:r>
                <a:rPr sz="1800" spc="-15" dirty="0">
                  <a:solidFill>
                    <a:srgbClr val="0000FF"/>
                  </a:solidFill>
                  <a:latin typeface="Arial" panose="020B0604020202020204"/>
                  <a:cs typeface="Arial" panose="020B0604020202020204"/>
                </a:rPr>
                <a:t> </a:t>
              </a:r>
              <a:r>
                <a:rPr sz="1800" spc="-25" dirty="0">
                  <a:solidFill>
                    <a:srgbClr val="0000FF"/>
                  </a:solidFill>
                  <a:latin typeface="Arial" panose="020B0604020202020204"/>
                  <a:cs typeface="Arial" panose="020B0604020202020204"/>
                </a:rPr>
                <a:t>how </a:t>
              </a:r>
              <a:r>
                <a:rPr sz="1800" dirty="0">
                  <a:solidFill>
                    <a:srgbClr val="0000FF"/>
                  </a:solidFill>
                  <a:latin typeface="Arial" panose="020B0604020202020204"/>
                  <a:cs typeface="Arial" panose="020B0604020202020204"/>
                </a:rPr>
                <a:t>much</a:t>
              </a:r>
              <a:r>
                <a:rPr sz="1800" spc="-2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does</a:t>
              </a:r>
              <a:r>
                <a:rPr sz="1800" spc="-2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it</a:t>
              </a:r>
              <a:r>
                <a:rPr sz="1800" spc="-2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influence</a:t>
              </a:r>
              <a:r>
                <a:rPr sz="1800" spc="-20" dirty="0">
                  <a:solidFill>
                    <a:srgbClr val="0000FF"/>
                  </a:solidFill>
                  <a:latin typeface="Arial" panose="020B0604020202020204"/>
                  <a:cs typeface="Arial" panose="020B0604020202020204"/>
                </a:rPr>
                <a:t> </a:t>
              </a:r>
              <a:r>
                <a:rPr sz="1800" spc="-25" dirty="0">
                  <a:solidFill>
                    <a:srgbClr val="0000FF"/>
                  </a:solidFill>
                  <a:latin typeface="Arial" panose="020B0604020202020204"/>
                  <a:cs typeface="Arial" panose="020B0604020202020204"/>
                </a:rPr>
                <a:t>L?</a:t>
              </a:r>
              <a:endParaRPr sz="1800">
                <a:latin typeface="Arial" panose="020B0604020202020204"/>
                <a:cs typeface="Arial" panose="020B0604020202020204"/>
              </a:endParaRPr>
            </a:p>
          </p:txBody>
        </p:sp>
        <p:sp>
          <p:nvSpPr>
            <p:cNvPr id="42" name="object 41"/>
            <p:cNvSpPr txBox="1"/>
            <p:nvPr/>
          </p:nvSpPr>
          <p:spPr>
            <a:xfrm>
              <a:off x="3952825" y="5185395"/>
              <a:ext cx="3265170" cy="513080"/>
            </a:xfrm>
            <a:prstGeom prst="rect">
              <a:avLst/>
            </a:prstGeom>
          </p:spPr>
          <p:txBody>
            <a:bodyPr vert="horz" wrap="square" lIns="0" tIns="12700" rIns="0" bIns="0" rtlCol="0">
              <a:spAutoFit/>
            </a:bodyPr>
            <a:lstStyle/>
            <a:p>
              <a:pPr marL="12700" marR="5080">
                <a:lnSpc>
                  <a:spcPct val="100000"/>
                </a:lnSpc>
                <a:spcBef>
                  <a:spcPts val="100"/>
                </a:spcBef>
              </a:pPr>
              <a:r>
                <a:rPr sz="1600" dirty="0">
                  <a:solidFill>
                    <a:srgbClr val="0000FF"/>
                  </a:solidFill>
                  <a:latin typeface="Arial" panose="020B0604020202020204"/>
                  <a:cs typeface="Arial" panose="020B0604020202020204"/>
                </a:rPr>
                <a:t>For</a:t>
              </a:r>
              <a:r>
                <a:rPr sz="1600" spc="-30"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each</a:t>
              </a:r>
              <a:r>
                <a:rPr sz="1600" spc="-30"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element</a:t>
              </a:r>
              <a:r>
                <a:rPr sz="1600" spc="-30"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of</a:t>
              </a:r>
              <a:r>
                <a:rPr sz="1600" spc="-30" dirty="0">
                  <a:solidFill>
                    <a:srgbClr val="0000FF"/>
                  </a:solidFill>
                  <a:latin typeface="Arial" panose="020B0604020202020204"/>
                  <a:cs typeface="Arial" panose="020B0604020202020204"/>
                </a:rPr>
                <a:t> </a:t>
              </a:r>
              <a:r>
                <a:rPr sz="1600" spc="-20" dirty="0">
                  <a:solidFill>
                    <a:srgbClr val="0000FF"/>
                  </a:solidFill>
                  <a:latin typeface="Arial" panose="020B0604020202020204"/>
                  <a:cs typeface="Arial" panose="020B0604020202020204"/>
                </a:rPr>
                <a:t>y,</a:t>
              </a:r>
              <a:r>
                <a:rPr sz="1600" spc="-30"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how</a:t>
              </a:r>
              <a:r>
                <a:rPr sz="1600" spc="-30" dirty="0">
                  <a:solidFill>
                    <a:srgbClr val="0000FF"/>
                  </a:solidFill>
                  <a:latin typeface="Arial" panose="020B0604020202020204"/>
                  <a:cs typeface="Arial" panose="020B0604020202020204"/>
                </a:rPr>
                <a:t> </a:t>
              </a:r>
              <a:r>
                <a:rPr sz="1600" spc="-20" dirty="0">
                  <a:solidFill>
                    <a:srgbClr val="0000FF"/>
                  </a:solidFill>
                  <a:latin typeface="Arial" panose="020B0604020202020204"/>
                  <a:cs typeface="Arial" panose="020B0604020202020204"/>
                </a:rPr>
                <a:t>much </a:t>
              </a:r>
              <a:r>
                <a:rPr sz="1600" dirty="0">
                  <a:solidFill>
                    <a:srgbClr val="0000FF"/>
                  </a:solidFill>
                  <a:latin typeface="Arial" panose="020B0604020202020204"/>
                  <a:cs typeface="Arial" panose="020B0604020202020204"/>
                </a:rPr>
                <a:t>does</a:t>
              </a:r>
              <a:r>
                <a:rPr sz="1600" spc="-35"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it</a:t>
              </a:r>
              <a:r>
                <a:rPr sz="1600" spc="-25"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influence</a:t>
              </a:r>
              <a:r>
                <a:rPr sz="1600" spc="-20"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each</a:t>
              </a:r>
              <a:r>
                <a:rPr sz="1600" spc="-25"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element</a:t>
              </a:r>
              <a:r>
                <a:rPr sz="1600" spc="-25" dirty="0">
                  <a:solidFill>
                    <a:srgbClr val="0000FF"/>
                  </a:solidFill>
                  <a:latin typeface="Arial" panose="020B0604020202020204"/>
                  <a:cs typeface="Arial" panose="020B0604020202020204"/>
                </a:rPr>
                <a:t> </a:t>
              </a:r>
              <a:r>
                <a:rPr sz="1600" dirty="0">
                  <a:solidFill>
                    <a:srgbClr val="0000FF"/>
                  </a:solidFill>
                  <a:latin typeface="Arial" panose="020B0604020202020204"/>
                  <a:cs typeface="Arial" panose="020B0604020202020204"/>
                </a:rPr>
                <a:t>of</a:t>
              </a:r>
              <a:r>
                <a:rPr sz="1600" spc="-20" dirty="0">
                  <a:solidFill>
                    <a:srgbClr val="0000FF"/>
                  </a:solidFill>
                  <a:latin typeface="Arial" panose="020B0604020202020204"/>
                  <a:cs typeface="Arial" panose="020B0604020202020204"/>
                </a:rPr>
                <a:t> </a:t>
              </a:r>
              <a:r>
                <a:rPr sz="1600" spc="-25" dirty="0">
                  <a:solidFill>
                    <a:srgbClr val="0000FF"/>
                  </a:solidFill>
                  <a:latin typeface="Arial" panose="020B0604020202020204"/>
                  <a:cs typeface="Arial" panose="020B0604020202020204"/>
                </a:rPr>
                <a:t>z?</a:t>
              </a:r>
              <a:endParaRPr sz="1600">
                <a:latin typeface="Arial" panose="020B0604020202020204"/>
                <a:cs typeface="Arial" panose="020B0604020202020204"/>
              </a:endParaRPr>
            </a:p>
          </p:txBody>
        </p:sp>
        <p:sp>
          <p:nvSpPr>
            <p:cNvPr id="43" name="object 42"/>
            <p:cNvSpPr txBox="1"/>
            <p:nvPr/>
          </p:nvSpPr>
          <p:spPr>
            <a:xfrm>
              <a:off x="2794165" y="3639460"/>
              <a:ext cx="1199515" cy="513080"/>
            </a:xfrm>
            <a:prstGeom prst="rect">
              <a:avLst/>
            </a:prstGeom>
          </p:spPr>
          <p:txBody>
            <a:bodyPr vert="horz" wrap="square" lIns="0" tIns="12700" rIns="0" bIns="0" rtlCol="0">
              <a:spAutoFit/>
            </a:bodyPr>
            <a:lstStyle/>
            <a:p>
              <a:pPr marL="255270" marR="5080" indent="-243205">
                <a:lnSpc>
                  <a:spcPct val="100000"/>
                </a:lnSpc>
                <a:spcBef>
                  <a:spcPts val="100"/>
                </a:spcBef>
              </a:pPr>
              <a:r>
                <a:rPr sz="1600" spc="-10" dirty="0">
                  <a:solidFill>
                    <a:srgbClr val="0000FF"/>
                  </a:solidFill>
                  <a:latin typeface="Arial" panose="020B0604020202020204"/>
                  <a:cs typeface="Arial" panose="020B0604020202020204"/>
                </a:rPr>
                <a:t>Matrix-vector multiply</a:t>
              </a:r>
              <a:endParaRPr sz="1600">
                <a:latin typeface="Arial" panose="020B0604020202020204"/>
                <a:cs typeface="Arial" panose="020B0604020202020204"/>
              </a:endParaRPr>
            </a:p>
          </p:txBody>
        </p:sp>
        <p:sp>
          <p:nvSpPr>
            <p:cNvPr id="44" name="object 43"/>
            <p:cNvSpPr txBox="1"/>
            <p:nvPr/>
          </p:nvSpPr>
          <p:spPr>
            <a:xfrm>
              <a:off x="1143001" y="4164355"/>
              <a:ext cx="1149086" cy="360680"/>
            </a:xfrm>
            <a:prstGeom prst="rect">
              <a:avLst/>
            </a:prstGeom>
          </p:spPr>
          <p:txBody>
            <a:bodyPr vert="horz" wrap="square" lIns="0" tIns="12700" rIns="0" bIns="0" rtlCol="0">
              <a:spAutoFit/>
            </a:bodyPr>
            <a:lstStyle/>
            <a:p>
              <a:pPr marL="38100">
                <a:lnSpc>
                  <a:spcPct val="100000"/>
                </a:lnSpc>
                <a:spcBef>
                  <a:spcPts val="100"/>
                </a:spcBef>
              </a:pPr>
              <a:r>
                <a:rPr sz="2200" spc="-10" dirty="0">
                  <a:solidFill>
                    <a:srgbClr val="0000FF"/>
                  </a:solidFill>
                  <a:latin typeface="Arial" panose="020B0604020202020204"/>
                  <a:cs typeface="Arial" panose="020B0604020202020204"/>
                </a:rPr>
                <a:t>[D</a:t>
              </a:r>
              <a:r>
                <a:rPr sz="2175" spc="-15" baseline="-33000" dirty="0">
                  <a:solidFill>
                    <a:srgbClr val="0000FF"/>
                  </a:solidFill>
                  <a:latin typeface="Arial" panose="020B0604020202020204"/>
                  <a:cs typeface="Arial" panose="020B0604020202020204"/>
                </a:rPr>
                <a:t>y</a:t>
              </a:r>
              <a:r>
                <a:rPr sz="2200" spc="-10" dirty="0">
                  <a:solidFill>
                    <a:srgbClr val="0000FF"/>
                  </a:solidFill>
                  <a:latin typeface="Arial" panose="020B0604020202020204"/>
                  <a:cs typeface="Arial" panose="020B0604020202020204"/>
                </a:rPr>
                <a:t>×M</a:t>
              </a:r>
              <a:r>
                <a:rPr sz="2175" spc="-15" baseline="-33000" dirty="0">
                  <a:solidFill>
                    <a:srgbClr val="0000FF"/>
                  </a:solidFill>
                  <a:latin typeface="Arial" panose="020B0604020202020204"/>
                  <a:cs typeface="Arial" panose="020B0604020202020204"/>
                </a:rPr>
                <a:t>y</a:t>
              </a:r>
              <a:r>
                <a:rPr sz="2200" spc="-10" dirty="0">
                  <a:solidFill>
                    <a:srgbClr val="0000FF"/>
                  </a:solidFill>
                  <a:latin typeface="Arial" panose="020B0604020202020204"/>
                  <a:cs typeface="Arial" panose="020B0604020202020204"/>
                </a:rPr>
                <a:t>]</a:t>
              </a:r>
              <a:endParaRPr sz="2200" dirty="0">
                <a:latin typeface="Arial" panose="020B0604020202020204"/>
                <a:cs typeface="Arial" panose="020B0604020202020204"/>
              </a:endParaRPr>
            </a:p>
          </p:txBody>
        </p:sp>
        <p:sp>
          <p:nvSpPr>
            <p:cNvPr id="45" name="object 44"/>
            <p:cNvSpPr txBox="1"/>
            <p:nvPr/>
          </p:nvSpPr>
          <p:spPr>
            <a:xfrm>
              <a:off x="9062525" y="3018199"/>
              <a:ext cx="1183564" cy="360680"/>
            </a:xfrm>
            <a:prstGeom prst="rect">
              <a:avLst/>
            </a:prstGeom>
          </p:spPr>
          <p:txBody>
            <a:bodyPr vert="horz" wrap="square" lIns="0" tIns="12700" rIns="0" bIns="0" rtlCol="0">
              <a:spAutoFit/>
            </a:bodyPr>
            <a:lstStyle/>
            <a:p>
              <a:pPr marL="38100">
                <a:lnSpc>
                  <a:spcPct val="100000"/>
                </a:lnSpc>
                <a:spcBef>
                  <a:spcPts val="100"/>
                </a:spcBef>
              </a:pPr>
              <a:r>
                <a:rPr sz="2200" spc="-10" dirty="0">
                  <a:solidFill>
                    <a:srgbClr val="0000FF"/>
                  </a:solidFill>
                  <a:latin typeface="Arial" panose="020B0604020202020204"/>
                  <a:cs typeface="Arial" panose="020B0604020202020204"/>
                </a:rPr>
                <a:t>[D</a:t>
              </a:r>
              <a:r>
                <a:rPr sz="2175" spc="-15" baseline="-33000" dirty="0">
                  <a:solidFill>
                    <a:srgbClr val="0000FF"/>
                  </a:solidFill>
                  <a:latin typeface="Arial" panose="020B0604020202020204"/>
                  <a:cs typeface="Arial" panose="020B0604020202020204"/>
                </a:rPr>
                <a:t>z</a:t>
              </a:r>
              <a:r>
                <a:rPr sz="2200" spc="-10" dirty="0">
                  <a:solidFill>
                    <a:srgbClr val="0000FF"/>
                  </a:solidFill>
                  <a:latin typeface="Arial" panose="020B0604020202020204"/>
                  <a:cs typeface="Arial" panose="020B0604020202020204"/>
                </a:rPr>
                <a:t>×M</a:t>
              </a:r>
              <a:r>
                <a:rPr sz="2175" spc="-15" baseline="-33000" dirty="0">
                  <a:solidFill>
                    <a:srgbClr val="0000FF"/>
                  </a:solidFill>
                  <a:latin typeface="Arial" panose="020B0604020202020204"/>
                  <a:cs typeface="Arial" panose="020B0604020202020204"/>
                </a:rPr>
                <a:t>z</a:t>
              </a:r>
              <a:r>
                <a:rPr sz="2200" spc="-10" dirty="0">
                  <a:solidFill>
                    <a:srgbClr val="0000FF"/>
                  </a:solidFill>
                  <a:latin typeface="Arial" panose="020B0604020202020204"/>
                  <a:cs typeface="Arial" panose="020B0604020202020204"/>
                </a:rPr>
                <a:t>]</a:t>
              </a:r>
              <a:endParaRPr sz="2200" dirty="0">
                <a:latin typeface="Arial" panose="020B0604020202020204"/>
                <a:cs typeface="Arial" panose="020B0604020202020204"/>
              </a:endParaRPr>
            </a:p>
          </p:txBody>
        </p:sp>
        <p:sp>
          <p:nvSpPr>
            <p:cNvPr id="46" name="object 45"/>
            <p:cNvSpPr txBox="1"/>
            <p:nvPr/>
          </p:nvSpPr>
          <p:spPr>
            <a:xfrm>
              <a:off x="9144000" y="4114800"/>
              <a:ext cx="1183564" cy="360680"/>
            </a:xfrm>
            <a:prstGeom prst="rect">
              <a:avLst/>
            </a:prstGeom>
          </p:spPr>
          <p:txBody>
            <a:bodyPr vert="horz" wrap="square" lIns="0" tIns="12700" rIns="0" bIns="0" rtlCol="0">
              <a:spAutoFit/>
            </a:bodyPr>
            <a:lstStyle/>
            <a:p>
              <a:pPr marL="38100">
                <a:lnSpc>
                  <a:spcPct val="100000"/>
                </a:lnSpc>
                <a:spcBef>
                  <a:spcPts val="100"/>
                </a:spcBef>
              </a:pPr>
              <a:r>
                <a:rPr sz="2200" spc="-10" dirty="0">
                  <a:solidFill>
                    <a:srgbClr val="0000FF"/>
                  </a:solidFill>
                  <a:latin typeface="Arial" panose="020B0604020202020204"/>
                  <a:cs typeface="Arial" panose="020B0604020202020204"/>
                </a:rPr>
                <a:t>[D</a:t>
              </a:r>
              <a:r>
                <a:rPr sz="2175" spc="-15" baseline="-33000" dirty="0">
                  <a:solidFill>
                    <a:srgbClr val="0000FF"/>
                  </a:solidFill>
                  <a:latin typeface="Arial" panose="020B0604020202020204"/>
                  <a:cs typeface="Arial" panose="020B0604020202020204"/>
                </a:rPr>
                <a:t>z</a:t>
              </a:r>
              <a:r>
                <a:rPr sz="2200" spc="-10" dirty="0">
                  <a:solidFill>
                    <a:srgbClr val="0000FF"/>
                  </a:solidFill>
                  <a:latin typeface="Arial" panose="020B0604020202020204"/>
                  <a:cs typeface="Arial" panose="020B0604020202020204"/>
                </a:rPr>
                <a:t>×M</a:t>
              </a:r>
              <a:r>
                <a:rPr sz="2175" spc="-15" baseline="-33000" dirty="0">
                  <a:solidFill>
                    <a:srgbClr val="0000FF"/>
                  </a:solidFill>
                  <a:latin typeface="Arial" panose="020B0604020202020204"/>
                  <a:cs typeface="Arial" panose="020B0604020202020204"/>
                </a:rPr>
                <a:t>z</a:t>
              </a:r>
              <a:r>
                <a:rPr sz="2200" spc="-10" dirty="0">
                  <a:solidFill>
                    <a:srgbClr val="0000FF"/>
                  </a:solidFill>
                  <a:latin typeface="Arial" panose="020B0604020202020204"/>
                  <a:cs typeface="Arial" panose="020B0604020202020204"/>
                </a:rPr>
                <a:t>]</a:t>
              </a:r>
              <a:endParaRPr sz="2200" dirty="0">
                <a:latin typeface="Arial" panose="020B0604020202020204"/>
                <a:cs typeface="Arial" panose="020B0604020202020204"/>
              </a:endParaRPr>
            </a:p>
          </p:txBody>
        </p:sp>
        <p:sp>
          <p:nvSpPr>
            <p:cNvPr id="47" name="object 46"/>
            <p:cNvSpPr txBox="1"/>
            <p:nvPr/>
          </p:nvSpPr>
          <p:spPr>
            <a:xfrm>
              <a:off x="5207938" y="3748978"/>
              <a:ext cx="2128520" cy="330200"/>
            </a:xfrm>
            <a:prstGeom prst="rect">
              <a:avLst/>
            </a:prstGeom>
          </p:spPr>
          <p:txBody>
            <a:bodyPr vert="horz" wrap="square" lIns="0" tIns="12700" rIns="0" bIns="0" rtlCol="0">
              <a:spAutoFit/>
            </a:bodyPr>
            <a:lstStyle/>
            <a:p>
              <a:pPr marL="38100">
                <a:lnSpc>
                  <a:spcPct val="100000"/>
                </a:lnSpc>
                <a:spcBef>
                  <a:spcPts val="100"/>
                </a:spcBef>
              </a:pPr>
              <a:r>
                <a:rPr sz="2000" spc="-10" dirty="0">
                  <a:solidFill>
                    <a:srgbClr val="0000FF"/>
                  </a:solidFill>
                  <a:latin typeface="Arial" panose="020B0604020202020204"/>
                  <a:cs typeface="Arial" panose="020B0604020202020204"/>
                </a:rPr>
                <a:t>[(D</a:t>
              </a:r>
              <a:r>
                <a:rPr sz="1950" spc="-15" baseline="-32000" dirty="0">
                  <a:solidFill>
                    <a:srgbClr val="0000FF"/>
                  </a:solidFill>
                  <a:latin typeface="Arial" panose="020B0604020202020204"/>
                  <a:cs typeface="Arial" panose="020B0604020202020204"/>
                </a:rPr>
                <a:t>y</a:t>
              </a:r>
              <a:r>
                <a:rPr sz="2000" spc="-10" dirty="0">
                  <a:solidFill>
                    <a:srgbClr val="0000FF"/>
                  </a:solidFill>
                  <a:latin typeface="Arial" panose="020B0604020202020204"/>
                  <a:cs typeface="Arial" panose="020B0604020202020204"/>
                </a:rPr>
                <a:t>×M</a:t>
              </a:r>
              <a:r>
                <a:rPr sz="1950" spc="-15" baseline="-32000" dirty="0">
                  <a:solidFill>
                    <a:srgbClr val="0000FF"/>
                  </a:solidFill>
                  <a:latin typeface="Arial" panose="020B0604020202020204"/>
                  <a:cs typeface="Arial" panose="020B0604020202020204"/>
                </a:rPr>
                <a:t>y</a:t>
              </a:r>
              <a:r>
                <a:rPr sz="2000" spc="-10" dirty="0">
                  <a:solidFill>
                    <a:srgbClr val="0000FF"/>
                  </a:solidFill>
                  <a:latin typeface="Arial" panose="020B0604020202020204"/>
                  <a:cs typeface="Arial" panose="020B0604020202020204"/>
                </a:rPr>
                <a:t>)×(D</a:t>
              </a:r>
              <a:r>
                <a:rPr sz="1950" spc="-15" baseline="-32000" dirty="0">
                  <a:solidFill>
                    <a:srgbClr val="0000FF"/>
                  </a:solidFill>
                  <a:latin typeface="Arial" panose="020B0604020202020204"/>
                  <a:cs typeface="Arial" panose="020B0604020202020204"/>
                </a:rPr>
                <a:t>z</a:t>
              </a:r>
              <a:r>
                <a:rPr sz="2000" spc="-10" dirty="0">
                  <a:solidFill>
                    <a:srgbClr val="0000FF"/>
                  </a:solidFill>
                  <a:latin typeface="Arial" panose="020B0604020202020204"/>
                  <a:cs typeface="Arial" panose="020B0604020202020204"/>
                </a:rPr>
                <a:t>×M</a:t>
              </a:r>
              <a:r>
                <a:rPr sz="1950" spc="-15" baseline="-32000" dirty="0">
                  <a:solidFill>
                    <a:srgbClr val="0000FF"/>
                  </a:solidFill>
                  <a:latin typeface="Arial" panose="020B0604020202020204"/>
                  <a:cs typeface="Arial" panose="020B0604020202020204"/>
                </a:rPr>
                <a:t>z</a:t>
              </a:r>
              <a:r>
                <a:rPr sz="2000" spc="-10" dirty="0">
                  <a:solidFill>
                    <a:srgbClr val="0000FF"/>
                  </a:solidFill>
                  <a:latin typeface="Arial" panose="020B0604020202020204"/>
                  <a:cs typeface="Arial" panose="020B0604020202020204"/>
                </a:rPr>
                <a:t>)]</a:t>
              </a:r>
              <a:endParaRPr sz="2000">
                <a:latin typeface="Arial" panose="020B0604020202020204"/>
                <a:cs typeface="Arial" panose="020B0604020202020204"/>
              </a:endParaRPr>
            </a:p>
          </p:txBody>
        </p:sp>
        <p:sp>
          <p:nvSpPr>
            <p:cNvPr id="48" name="object 47"/>
            <p:cNvSpPr txBox="1"/>
            <p:nvPr/>
          </p:nvSpPr>
          <p:spPr>
            <a:xfrm>
              <a:off x="1325285" y="2076211"/>
              <a:ext cx="1268706" cy="1046480"/>
            </a:xfrm>
            <a:prstGeom prst="rect">
              <a:avLst/>
            </a:prstGeom>
          </p:spPr>
          <p:txBody>
            <a:bodyPr vert="horz" wrap="square" lIns="0" tIns="12700" rIns="0" bIns="0" rtlCol="0">
              <a:spAutoFit/>
            </a:bodyPr>
            <a:lstStyle/>
            <a:p>
              <a:pPr marL="50800">
                <a:lnSpc>
                  <a:spcPct val="100000"/>
                </a:lnSpc>
                <a:spcBef>
                  <a:spcPts val="100"/>
                </a:spcBef>
              </a:pPr>
              <a:r>
                <a:rPr sz="2200" spc="-10" dirty="0">
                  <a:solidFill>
                    <a:srgbClr val="0000FF"/>
                  </a:solidFill>
                  <a:latin typeface="Arial" panose="020B0604020202020204"/>
                  <a:cs typeface="Arial" panose="020B0604020202020204"/>
                </a:rPr>
                <a:t>[D</a:t>
              </a:r>
              <a:r>
                <a:rPr sz="2175" spc="-15" baseline="-33000" dirty="0">
                  <a:solidFill>
                    <a:srgbClr val="0000FF"/>
                  </a:solidFill>
                  <a:latin typeface="Arial" panose="020B0604020202020204"/>
                  <a:cs typeface="Arial" panose="020B0604020202020204"/>
                </a:rPr>
                <a:t>x</a:t>
              </a:r>
              <a:r>
                <a:rPr sz="2200" spc="-10" dirty="0">
                  <a:solidFill>
                    <a:srgbClr val="0000FF"/>
                  </a:solidFill>
                  <a:latin typeface="Arial" panose="020B0604020202020204"/>
                  <a:cs typeface="Arial" panose="020B0604020202020204"/>
                </a:rPr>
                <a:t>×M</a:t>
              </a:r>
              <a:r>
                <a:rPr sz="2175" spc="-15" baseline="-33000" dirty="0">
                  <a:solidFill>
                    <a:srgbClr val="0000FF"/>
                  </a:solidFill>
                  <a:latin typeface="Arial" panose="020B0604020202020204"/>
                  <a:cs typeface="Arial" panose="020B0604020202020204"/>
                </a:rPr>
                <a:t>x</a:t>
              </a:r>
              <a:r>
                <a:rPr sz="2200" spc="-10" dirty="0">
                  <a:solidFill>
                    <a:srgbClr val="0000FF"/>
                  </a:solidFill>
                  <a:latin typeface="Arial" panose="020B0604020202020204"/>
                  <a:cs typeface="Arial" panose="020B0604020202020204"/>
                </a:rPr>
                <a:t>]</a:t>
              </a:r>
              <a:endParaRPr sz="2200" dirty="0">
                <a:latin typeface="Arial" panose="020B0604020202020204"/>
                <a:cs typeface="Arial" panose="020B0604020202020204"/>
              </a:endParaRPr>
            </a:p>
            <a:p>
              <a:pPr marL="202565">
                <a:lnSpc>
                  <a:spcPct val="100000"/>
                </a:lnSpc>
                <a:spcBef>
                  <a:spcPts val="2760"/>
                </a:spcBef>
              </a:pPr>
              <a:r>
                <a:rPr sz="2200" spc="-10" dirty="0">
                  <a:solidFill>
                    <a:srgbClr val="0000FF"/>
                  </a:solidFill>
                  <a:latin typeface="Arial" panose="020B0604020202020204"/>
                  <a:cs typeface="Arial" panose="020B0604020202020204"/>
                </a:rPr>
                <a:t>[D</a:t>
              </a:r>
              <a:r>
                <a:rPr sz="2175" spc="-15" baseline="-33000" dirty="0">
                  <a:solidFill>
                    <a:srgbClr val="0000FF"/>
                  </a:solidFill>
                  <a:latin typeface="Arial" panose="020B0604020202020204"/>
                  <a:cs typeface="Arial" panose="020B0604020202020204"/>
                </a:rPr>
                <a:t>x</a:t>
              </a:r>
              <a:r>
                <a:rPr sz="2200" spc="-10" dirty="0">
                  <a:solidFill>
                    <a:srgbClr val="0000FF"/>
                  </a:solidFill>
                  <a:latin typeface="Arial" panose="020B0604020202020204"/>
                  <a:cs typeface="Arial" panose="020B0604020202020204"/>
                </a:rPr>
                <a:t>×M</a:t>
              </a:r>
              <a:r>
                <a:rPr sz="2175" spc="-15" baseline="-33000" dirty="0">
                  <a:solidFill>
                    <a:srgbClr val="0000FF"/>
                  </a:solidFill>
                  <a:latin typeface="Arial" panose="020B0604020202020204"/>
                  <a:cs typeface="Arial" panose="020B0604020202020204"/>
                </a:rPr>
                <a:t>x</a:t>
              </a:r>
              <a:r>
                <a:rPr sz="2200" spc="-10" dirty="0">
                  <a:solidFill>
                    <a:srgbClr val="0000FF"/>
                  </a:solidFill>
                  <a:latin typeface="Arial" panose="020B0604020202020204"/>
                  <a:cs typeface="Arial" panose="020B0604020202020204"/>
                </a:rPr>
                <a:t>]</a:t>
              </a:r>
              <a:endParaRPr sz="2200" dirty="0">
                <a:latin typeface="Arial" panose="020B0604020202020204"/>
                <a:cs typeface="Arial" panose="020B0604020202020204"/>
              </a:endParaRPr>
            </a:p>
          </p:txBody>
        </p:sp>
        <p:sp>
          <p:nvSpPr>
            <p:cNvPr id="49" name="object 48"/>
            <p:cNvSpPr txBox="1"/>
            <p:nvPr/>
          </p:nvSpPr>
          <p:spPr>
            <a:xfrm>
              <a:off x="1676401" y="4926355"/>
              <a:ext cx="1149086" cy="360680"/>
            </a:xfrm>
            <a:prstGeom prst="rect">
              <a:avLst/>
            </a:prstGeom>
          </p:spPr>
          <p:txBody>
            <a:bodyPr vert="horz" wrap="square" lIns="0" tIns="12700" rIns="0" bIns="0" rtlCol="0">
              <a:spAutoFit/>
            </a:bodyPr>
            <a:lstStyle/>
            <a:p>
              <a:pPr marL="38100">
                <a:lnSpc>
                  <a:spcPct val="100000"/>
                </a:lnSpc>
                <a:spcBef>
                  <a:spcPts val="100"/>
                </a:spcBef>
              </a:pPr>
              <a:r>
                <a:rPr sz="2200" spc="-10" dirty="0">
                  <a:solidFill>
                    <a:srgbClr val="0000FF"/>
                  </a:solidFill>
                  <a:latin typeface="Arial" panose="020B0604020202020204"/>
                  <a:cs typeface="Arial" panose="020B0604020202020204"/>
                </a:rPr>
                <a:t>[D</a:t>
              </a:r>
              <a:r>
                <a:rPr sz="2175" spc="-15" baseline="-33000" dirty="0">
                  <a:solidFill>
                    <a:srgbClr val="0000FF"/>
                  </a:solidFill>
                  <a:latin typeface="Arial" panose="020B0604020202020204"/>
                  <a:cs typeface="Arial" panose="020B0604020202020204"/>
                </a:rPr>
                <a:t>y</a:t>
              </a:r>
              <a:r>
                <a:rPr sz="2200" spc="-10" dirty="0">
                  <a:solidFill>
                    <a:srgbClr val="0000FF"/>
                  </a:solidFill>
                  <a:latin typeface="Arial" panose="020B0604020202020204"/>
                  <a:cs typeface="Arial" panose="020B0604020202020204"/>
                </a:rPr>
                <a:t>×M</a:t>
              </a:r>
              <a:r>
                <a:rPr sz="2175" spc="-15" baseline="-33000" dirty="0">
                  <a:solidFill>
                    <a:srgbClr val="0000FF"/>
                  </a:solidFill>
                  <a:latin typeface="Arial" panose="020B0604020202020204"/>
                  <a:cs typeface="Arial" panose="020B0604020202020204"/>
                </a:rPr>
                <a:t>y</a:t>
              </a:r>
              <a:r>
                <a:rPr sz="2200" spc="-10" dirty="0">
                  <a:solidFill>
                    <a:srgbClr val="0000FF"/>
                  </a:solidFill>
                  <a:latin typeface="Arial" panose="020B0604020202020204"/>
                  <a:cs typeface="Arial" panose="020B0604020202020204"/>
                </a:rPr>
                <a:t>]</a:t>
              </a:r>
              <a:endParaRPr sz="2200" dirty="0">
                <a:latin typeface="Arial" panose="020B0604020202020204"/>
                <a:cs typeface="Arial" panose="020B0604020202020204"/>
              </a:endParaRPr>
            </a:p>
          </p:txBody>
        </p:sp>
        <p:sp>
          <p:nvSpPr>
            <p:cNvPr id="50" name="object 49"/>
            <p:cNvSpPr txBox="1"/>
            <p:nvPr/>
          </p:nvSpPr>
          <p:spPr>
            <a:xfrm>
              <a:off x="7872199" y="1995123"/>
              <a:ext cx="2159000" cy="574040"/>
            </a:xfrm>
            <a:prstGeom prst="rect">
              <a:avLst/>
            </a:prstGeom>
          </p:spPr>
          <p:txBody>
            <a:bodyPr vert="horz" wrap="square" lIns="0" tIns="12700" rIns="0" bIns="0" rtlCol="0">
              <a:spAutoFit/>
            </a:bodyPr>
            <a:lstStyle/>
            <a:p>
              <a:pPr marL="12700" marR="5080">
                <a:lnSpc>
                  <a:spcPct val="100000"/>
                </a:lnSpc>
                <a:spcBef>
                  <a:spcPts val="100"/>
                </a:spcBef>
              </a:pPr>
              <a:r>
                <a:rPr sz="1800" dirty="0">
                  <a:solidFill>
                    <a:srgbClr val="0000FF"/>
                  </a:solidFill>
                  <a:latin typeface="Arial" panose="020B0604020202020204"/>
                  <a:cs typeface="Arial" panose="020B0604020202020204"/>
                </a:rPr>
                <a:t>dL/dx</a:t>
              </a:r>
              <a:r>
                <a:rPr sz="1800" spc="-3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always</a:t>
              </a:r>
              <a:r>
                <a:rPr sz="1800" spc="-2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has</a:t>
              </a:r>
              <a:r>
                <a:rPr sz="1800" spc="-20" dirty="0">
                  <a:solidFill>
                    <a:srgbClr val="0000FF"/>
                  </a:solidFill>
                  <a:latin typeface="Arial" panose="020B0604020202020204"/>
                  <a:cs typeface="Arial" panose="020B0604020202020204"/>
                </a:rPr>
                <a:t> </a:t>
              </a:r>
              <a:r>
                <a:rPr sz="1800" spc="-25" dirty="0">
                  <a:solidFill>
                    <a:srgbClr val="0000FF"/>
                  </a:solidFill>
                  <a:latin typeface="Arial" panose="020B0604020202020204"/>
                  <a:cs typeface="Arial" panose="020B0604020202020204"/>
                </a:rPr>
                <a:t>the </a:t>
              </a:r>
              <a:r>
                <a:rPr sz="1800" dirty="0">
                  <a:solidFill>
                    <a:srgbClr val="0000FF"/>
                  </a:solidFill>
                  <a:latin typeface="Arial" panose="020B0604020202020204"/>
                  <a:cs typeface="Arial" panose="020B0604020202020204"/>
                </a:rPr>
                <a:t>same</a:t>
              </a:r>
              <a:r>
                <a:rPr sz="1800" spc="-10"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shape</a:t>
              </a:r>
              <a:r>
                <a:rPr sz="1800" spc="-5" dirty="0">
                  <a:solidFill>
                    <a:srgbClr val="0000FF"/>
                  </a:solidFill>
                  <a:latin typeface="Arial" panose="020B0604020202020204"/>
                  <a:cs typeface="Arial" panose="020B0604020202020204"/>
                </a:rPr>
                <a:t> </a:t>
              </a:r>
              <a:r>
                <a:rPr sz="1800" dirty="0">
                  <a:solidFill>
                    <a:srgbClr val="0000FF"/>
                  </a:solidFill>
                  <a:latin typeface="Arial" panose="020B0604020202020204"/>
                  <a:cs typeface="Arial" panose="020B0604020202020204"/>
                </a:rPr>
                <a:t>as</a:t>
              </a:r>
              <a:r>
                <a:rPr sz="1800" spc="-5" dirty="0">
                  <a:solidFill>
                    <a:srgbClr val="0000FF"/>
                  </a:solidFill>
                  <a:latin typeface="Arial" panose="020B0604020202020204"/>
                  <a:cs typeface="Arial" panose="020B0604020202020204"/>
                </a:rPr>
                <a:t> </a:t>
              </a:r>
              <a:r>
                <a:rPr sz="1800" spc="-25" dirty="0">
                  <a:solidFill>
                    <a:srgbClr val="0000FF"/>
                  </a:solidFill>
                  <a:latin typeface="Arial" panose="020B0604020202020204"/>
                  <a:cs typeface="Arial" panose="020B0604020202020204"/>
                </a:rPr>
                <a:t>x!</a:t>
              </a:r>
              <a:endParaRPr sz="1800">
                <a:latin typeface="Arial" panose="020B0604020202020204"/>
                <a:cs typeface="Arial" panose="020B0604020202020204"/>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t>
            </a:r>
            <a:r>
              <a:rPr lang="en-US" spc="-30" dirty="0"/>
              <a:t> </a:t>
            </a:r>
            <a:r>
              <a:rPr lang="en-US" dirty="0"/>
              <a:t>with</a:t>
            </a:r>
            <a:r>
              <a:rPr lang="en-US" spc="-30" dirty="0"/>
              <a:t> </a:t>
            </a:r>
            <a:r>
              <a:rPr lang="en-US" spc="-10" dirty="0"/>
              <a:t>Matrices</a:t>
            </a:r>
            <a:endParaRPr lang="en-US" dirty="0"/>
          </a:p>
        </p:txBody>
      </p:sp>
      <p:sp>
        <p:nvSpPr>
          <p:cNvPr id="4" name="object 3"/>
          <p:cNvSpPr txBox="1"/>
          <p:nvPr/>
        </p:nvSpPr>
        <p:spPr>
          <a:xfrm>
            <a:off x="1879888" y="1814825"/>
            <a:ext cx="1094066"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20204"/>
                <a:cs typeface="Arial" panose="020B0604020202020204"/>
              </a:rPr>
              <a:t>x:</a:t>
            </a:r>
            <a:r>
              <a:rPr sz="2000" spc="-5" dirty="0">
                <a:latin typeface="Arial" panose="020B0604020202020204"/>
                <a:cs typeface="Arial" panose="020B0604020202020204"/>
              </a:rPr>
              <a:t> </a:t>
            </a:r>
            <a:r>
              <a:rPr sz="2000" spc="-10" dirty="0">
                <a:latin typeface="Arial" panose="020B0604020202020204"/>
                <a:cs typeface="Arial" panose="020B0604020202020204"/>
              </a:rPr>
              <a:t>[N×D]</a:t>
            </a:r>
            <a:endParaRPr sz="2000" dirty="0">
              <a:latin typeface="Arial" panose="020B0604020202020204"/>
              <a:cs typeface="Arial" panose="020B0604020202020204"/>
            </a:endParaRPr>
          </a:p>
        </p:txBody>
      </p:sp>
      <p:sp>
        <p:nvSpPr>
          <p:cNvPr id="5" name="object 4"/>
          <p:cNvSpPr txBox="1"/>
          <p:nvPr/>
        </p:nvSpPr>
        <p:spPr>
          <a:xfrm>
            <a:off x="1879887" y="2119625"/>
            <a:ext cx="1238885" cy="635000"/>
          </a:xfrm>
          <a:prstGeom prst="rect">
            <a:avLst/>
          </a:prstGeom>
        </p:spPr>
        <p:txBody>
          <a:bodyPr vert="horz" wrap="square" lIns="0" tIns="12700" rIns="0" bIns="0" rtlCol="0">
            <a:spAutoFit/>
          </a:bodyPr>
          <a:lstStyle/>
          <a:p>
            <a:pPr marL="12700">
              <a:lnSpc>
                <a:spcPct val="100000"/>
              </a:lnSpc>
              <a:spcBef>
                <a:spcPts val="100"/>
              </a:spcBef>
              <a:tabLst>
                <a:tab pos="223520" algn="l"/>
                <a:tab pos="576580" algn="l"/>
                <a:tab pos="857885"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a:t>
            </a:r>
            <a:r>
              <a:rPr sz="2000" b="1" spc="-50" dirty="0">
                <a:solidFill>
                  <a:srgbClr val="6AA84F"/>
                </a:solidFill>
                <a:latin typeface="Arial" panose="020B0604020202020204"/>
                <a:cs typeface="Arial" panose="020B0604020202020204"/>
              </a:rPr>
              <a:t>1</a:t>
            </a:r>
            <a:r>
              <a:rPr sz="2000" b="1" dirty="0">
                <a:solidFill>
                  <a:srgbClr val="6AA84F"/>
                </a:solidFill>
                <a:latin typeface="Arial" panose="020B0604020202020204"/>
                <a:cs typeface="Arial" panose="020B0604020202020204"/>
              </a:rPr>
              <a:t>	</a:t>
            </a:r>
            <a:r>
              <a:rPr sz="2000" dirty="0">
                <a:solidFill>
                  <a:srgbClr val="6AA84F"/>
                </a:solidFill>
                <a:latin typeface="Arial" panose="020B0604020202020204"/>
                <a:cs typeface="Arial" panose="020B0604020202020204"/>
              </a:rPr>
              <a:t>-3</a:t>
            </a:r>
            <a:r>
              <a:rPr sz="2000" spc="-5"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a:p>
            <a:pPr marL="12700">
              <a:lnSpc>
                <a:spcPct val="100000"/>
              </a:lnSpc>
              <a:tabLst>
                <a:tab pos="589915" algn="l"/>
                <a:tab pos="942340" algn="l"/>
              </a:tabLst>
            </a:pPr>
            <a:r>
              <a:rPr sz="2000" dirty="0">
                <a:solidFill>
                  <a:srgbClr val="6AA84F"/>
                </a:solidFill>
                <a:latin typeface="Arial" panose="020B0604020202020204"/>
                <a:cs typeface="Arial" panose="020B0604020202020204"/>
              </a:rPr>
              <a:t>[</a:t>
            </a:r>
            <a:r>
              <a:rPr sz="2000" spc="-5" dirty="0">
                <a:solidFill>
                  <a:srgbClr val="6AA84F"/>
                </a:solidFill>
                <a:latin typeface="Arial" panose="020B0604020202020204"/>
                <a:cs typeface="Arial" panose="020B0604020202020204"/>
              </a:rPr>
              <a:t> </a:t>
            </a:r>
            <a:r>
              <a:rPr sz="2000" dirty="0">
                <a:solidFill>
                  <a:srgbClr val="6AA84F"/>
                </a:solidFill>
                <a:latin typeface="Arial" panose="020B0604020202020204"/>
                <a:cs typeface="Arial" panose="020B0604020202020204"/>
              </a:rPr>
              <a:t>-</a:t>
            </a:r>
            <a:r>
              <a:rPr sz="2000" spc="-50" dirty="0">
                <a:solidFill>
                  <a:srgbClr val="6AA84F"/>
                </a:solidFill>
                <a:latin typeface="Arial" panose="020B0604020202020204"/>
                <a:cs typeface="Arial" panose="020B0604020202020204"/>
              </a:rPr>
              <a:t>3</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4</a:t>
            </a:r>
            <a:r>
              <a:rPr sz="2000" dirty="0">
                <a:solidFill>
                  <a:srgbClr val="6AA84F"/>
                </a:solidFill>
                <a:latin typeface="Arial" panose="020B0604020202020204"/>
                <a:cs typeface="Arial" panose="020B0604020202020204"/>
              </a:rPr>
              <a:t>	2</a:t>
            </a:r>
            <a:r>
              <a:rPr sz="2000" spc="-5"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p:txBody>
      </p:sp>
      <p:sp>
        <p:nvSpPr>
          <p:cNvPr id="6" name="object 5"/>
          <p:cNvSpPr txBox="1"/>
          <p:nvPr/>
        </p:nvSpPr>
        <p:spPr>
          <a:xfrm>
            <a:off x="1879887" y="2801503"/>
            <a:ext cx="1136245"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20204"/>
                <a:cs typeface="Arial" panose="020B0604020202020204"/>
              </a:rPr>
              <a:t>w:</a:t>
            </a:r>
            <a:r>
              <a:rPr sz="2000" spc="-10" dirty="0">
                <a:latin typeface="Arial" panose="020B0604020202020204"/>
                <a:cs typeface="Arial" panose="020B0604020202020204"/>
              </a:rPr>
              <a:t> [D×M]</a:t>
            </a:r>
            <a:endParaRPr sz="2000" dirty="0">
              <a:latin typeface="Arial" panose="020B0604020202020204"/>
              <a:cs typeface="Arial" panose="020B0604020202020204"/>
            </a:endParaRPr>
          </a:p>
        </p:txBody>
      </p:sp>
      <p:graphicFrame>
        <p:nvGraphicFramePr>
          <p:cNvPr id="7" name="object 6"/>
          <p:cNvGraphicFramePr>
            <a:graphicFrameLocks noGrp="1"/>
          </p:cNvGraphicFramePr>
          <p:nvPr/>
        </p:nvGraphicFramePr>
        <p:xfrm>
          <a:off x="1825504" y="3143063"/>
          <a:ext cx="1346199" cy="892810"/>
        </p:xfrm>
        <a:graphic>
          <a:graphicData uri="http://schemas.openxmlformats.org/drawingml/2006/table">
            <a:tbl>
              <a:tblPr firstRow="1" bandRow="1">
                <a:tableStyleId>{2D5ABB26-0587-4C30-8999-92F81FD0307C}</a:tableStyleId>
              </a:tblPr>
              <a:tblGrid>
                <a:gridCol w="175895"/>
                <a:gridCol w="281939"/>
                <a:gridCol w="281940"/>
                <a:gridCol w="606425"/>
              </a:tblGrid>
              <a:tr h="294005">
                <a:tc>
                  <a:txBody>
                    <a:bodyPr/>
                    <a:lstStyle/>
                    <a:p>
                      <a:pPr marL="31750">
                        <a:lnSpc>
                          <a:spcPts val="2210"/>
                        </a:lnSpc>
                      </a:pPr>
                      <a:r>
                        <a:rPr sz="200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a:txBody>
                  <a:tcPr marL="0" marR="0" marT="0" marB="0"/>
                </a:tc>
                <a:tc>
                  <a:txBody>
                    <a:bodyPr/>
                    <a:lstStyle/>
                    <a:p>
                      <a:pPr algn="ctr">
                        <a:lnSpc>
                          <a:spcPts val="2210"/>
                        </a:lnSpc>
                      </a:pPr>
                      <a:r>
                        <a:rPr sz="2000" dirty="0">
                          <a:solidFill>
                            <a:srgbClr val="6AA84F"/>
                          </a:solidFill>
                          <a:latin typeface="Arial" panose="020B0604020202020204"/>
                          <a:cs typeface="Arial" panose="020B0604020202020204"/>
                        </a:rPr>
                        <a:t>3</a:t>
                      </a:r>
                      <a:endParaRPr sz="2000">
                        <a:latin typeface="Arial" panose="020B0604020202020204"/>
                        <a:cs typeface="Arial" panose="020B0604020202020204"/>
                      </a:endParaRPr>
                    </a:p>
                  </a:txBody>
                  <a:tcPr marL="0" marR="0" marT="0" marB="0"/>
                </a:tc>
                <a:tc>
                  <a:txBody>
                    <a:bodyPr/>
                    <a:lstStyle/>
                    <a:p>
                      <a:pPr algn="ctr">
                        <a:lnSpc>
                          <a:spcPts val="2210"/>
                        </a:lnSpc>
                      </a:pPr>
                      <a:r>
                        <a:rPr sz="2000" dirty="0">
                          <a:solidFill>
                            <a:srgbClr val="6AA84F"/>
                          </a:solidFill>
                          <a:latin typeface="Arial" panose="020B0604020202020204"/>
                          <a:cs typeface="Arial" panose="020B0604020202020204"/>
                        </a:rPr>
                        <a:t>2</a:t>
                      </a:r>
                      <a:endParaRPr sz="2000">
                        <a:latin typeface="Arial" panose="020B0604020202020204"/>
                        <a:cs typeface="Arial" panose="020B0604020202020204"/>
                      </a:endParaRPr>
                    </a:p>
                  </a:txBody>
                  <a:tcPr marL="0" marR="0" marT="0" marB="0"/>
                </a:tc>
                <a:tc>
                  <a:txBody>
                    <a:bodyPr/>
                    <a:lstStyle/>
                    <a:p>
                      <a:pPr marR="24130" algn="r">
                        <a:lnSpc>
                          <a:spcPts val="2210"/>
                        </a:lnSpc>
                      </a:pPr>
                      <a:r>
                        <a:rPr sz="2000" dirty="0">
                          <a:solidFill>
                            <a:srgbClr val="6AA84F"/>
                          </a:solidFill>
                          <a:latin typeface="Arial" panose="020B0604020202020204"/>
                          <a:cs typeface="Arial" panose="020B0604020202020204"/>
                        </a:rPr>
                        <a:t>1</a:t>
                      </a:r>
                      <a:r>
                        <a:rPr sz="2000" spc="-5" dirty="0">
                          <a:solidFill>
                            <a:srgbClr val="6AA84F"/>
                          </a:solidFill>
                          <a:latin typeface="Arial" panose="020B0604020202020204"/>
                          <a:cs typeface="Arial" panose="020B0604020202020204"/>
                        </a:rPr>
                        <a:t> </a:t>
                      </a:r>
                      <a:r>
                        <a:rPr sz="2000" dirty="0">
                          <a:solidFill>
                            <a:srgbClr val="6AA84F"/>
                          </a:solidFill>
                          <a:latin typeface="Arial" panose="020B0604020202020204"/>
                          <a:cs typeface="Arial" panose="020B0604020202020204"/>
                        </a:rPr>
                        <a:t>-</a:t>
                      </a:r>
                      <a:r>
                        <a:rPr sz="2000" spc="-25" dirty="0">
                          <a:solidFill>
                            <a:srgbClr val="6AA84F"/>
                          </a:solidFill>
                          <a:latin typeface="Arial" panose="020B0604020202020204"/>
                          <a:cs typeface="Arial" panose="020B0604020202020204"/>
                        </a:rPr>
                        <a:t>1]</a:t>
                      </a:r>
                      <a:endParaRPr sz="2000">
                        <a:latin typeface="Arial" panose="020B0604020202020204"/>
                        <a:cs typeface="Arial" panose="020B0604020202020204"/>
                      </a:endParaRPr>
                    </a:p>
                  </a:txBody>
                  <a:tcPr marL="0" marR="0" marT="0" marB="0"/>
                </a:tc>
              </a:tr>
              <a:tr h="304800">
                <a:tc>
                  <a:txBody>
                    <a:bodyPr/>
                    <a:lstStyle/>
                    <a:p>
                      <a:pPr marL="38735">
                        <a:lnSpc>
                          <a:spcPts val="2295"/>
                        </a:lnSpc>
                      </a:pPr>
                      <a:r>
                        <a:rPr sz="200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a:txBody>
                  <a:tcPr marL="0" marR="0" marT="0" marB="0"/>
                </a:tc>
                <a:tc>
                  <a:txBody>
                    <a:bodyPr/>
                    <a:lstStyle/>
                    <a:p>
                      <a:pPr marL="6350" algn="ctr">
                        <a:lnSpc>
                          <a:spcPts val="2295"/>
                        </a:lnSpc>
                      </a:pPr>
                      <a:r>
                        <a:rPr sz="2000" dirty="0">
                          <a:solidFill>
                            <a:srgbClr val="6AA84F"/>
                          </a:solidFill>
                          <a:latin typeface="Arial" panose="020B0604020202020204"/>
                          <a:cs typeface="Arial" panose="020B0604020202020204"/>
                        </a:rPr>
                        <a:t>2</a:t>
                      </a:r>
                      <a:endParaRPr sz="2000">
                        <a:latin typeface="Arial" panose="020B0604020202020204"/>
                        <a:cs typeface="Arial" panose="020B0604020202020204"/>
                      </a:endParaRPr>
                    </a:p>
                  </a:txBody>
                  <a:tcPr marL="0" marR="0" marT="0" marB="0"/>
                </a:tc>
                <a:tc>
                  <a:txBody>
                    <a:bodyPr/>
                    <a:lstStyle/>
                    <a:p>
                      <a:pPr marL="6985" algn="ctr">
                        <a:lnSpc>
                          <a:spcPts val="2295"/>
                        </a:lnSpc>
                      </a:pPr>
                      <a:r>
                        <a:rPr sz="2000" dirty="0">
                          <a:solidFill>
                            <a:srgbClr val="6AA84F"/>
                          </a:solidFill>
                          <a:latin typeface="Arial" panose="020B0604020202020204"/>
                          <a:cs typeface="Arial" panose="020B0604020202020204"/>
                        </a:rPr>
                        <a:t>1</a:t>
                      </a:r>
                      <a:endParaRPr sz="2000">
                        <a:latin typeface="Arial" panose="020B0604020202020204"/>
                        <a:cs typeface="Arial" panose="020B0604020202020204"/>
                      </a:endParaRPr>
                    </a:p>
                  </a:txBody>
                  <a:tcPr marL="0" marR="0" marT="0" marB="0"/>
                </a:tc>
                <a:tc>
                  <a:txBody>
                    <a:bodyPr/>
                    <a:lstStyle/>
                    <a:p>
                      <a:pPr marR="31115" algn="r">
                        <a:lnSpc>
                          <a:spcPts val="2295"/>
                        </a:lnSpc>
                        <a:tabLst>
                          <a:tab pos="281305" algn="l"/>
                        </a:tabLst>
                      </a:pPr>
                      <a:r>
                        <a:rPr sz="2000" spc="-50" dirty="0">
                          <a:solidFill>
                            <a:srgbClr val="6AA84F"/>
                          </a:solidFill>
                          <a:latin typeface="Arial" panose="020B0604020202020204"/>
                          <a:cs typeface="Arial" panose="020B0604020202020204"/>
                        </a:rPr>
                        <a:t>3</a:t>
                      </a:r>
                      <a:r>
                        <a:rPr sz="2000" dirty="0">
                          <a:solidFill>
                            <a:srgbClr val="6AA84F"/>
                          </a:solidFill>
                          <a:latin typeface="Arial" panose="020B0604020202020204"/>
                          <a:cs typeface="Arial" panose="020B0604020202020204"/>
                        </a:rPr>
                        <a:t>	</a:t>
                      </a:r>
                      <a:r>
                        <a:rPr sz="2000" spc="-25" dirty="0">
                          <a:solidFill>
                            <a:srgbClr val="6AA84F"/>
                          </a:solidFill>
                          <a:latin typeface="Arial" panose="020B0604020202020204"/>
                          <a:cs typeface="Arial" panose="020B0604020202020204"/>
                        </a:rPr>
                        <a:t>2]</a:t>
                      </a:r>
                      <a:endParaRPr sz="2000">
                        <a:latin typeface="Arial" panose="020B0604020202020204"/>
                        <a:cs typeface="Arial" panose="020B0604020202020204"/>
                      </a:endParaRPr>
                    </a:p>
                  </a:txBody>
                  <a:tcPr marL="0" marR="0" marT="0" marB="0"/>
                </a:tc>
              </a:tr>
              <a:tr h="294005">
                <a:tc>
                  <a:txBody>
                    <a:bodyPr/>
                    <a:lstStyle/>
                    <a:p>
                      <a:pPr marL="31750">
                        <a:lnSpc>
                          <a:spcPts val="2215"/>
                        </a:lnSpc>
                      </a:pPr>
                      <a:r>
                        <a:rPr sz="200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a:txBody>
                  <a:tcPr marL="0" marR="0" marT="0" marB="0"/>
                </a:tc>
                <a:tc>
                  <a:txBody>
                    <a:bodyPr/>
                    <a:lstStyle/>
                    <a:p>
                      <a:pPr algn="ctr">
                        <a:lnSpc>
                          <a:spcPts val="2215"/>
                        </a:lnSpc>
                      </a:pPr>
                      <a:r>
                        <a:rPr sz="2000" dirty="0">
                          <a:solidFill>
                            <a:srgbClr val="6AA84F"/>
                          </a:solidFill>
                          <a:latin typeface="Arial" panose="020B0604020202020204"/>
                          <a:cs typeface="Arial" panose="020B0604020202020204"/>
                        </a:rPr>
                        <a:t>3</a:t>
                      </a:r>
                      <a:endParaRPr sz="2000">
                        <a:latin typeface="Arial" panose="020B0604020202020204"/>
                        <a:cs typeface="Arial" panose="020B0604020202020204"/>
                      </a:endParaRPr>
                    </a:p>
                  </a:txBody>
                  <a:tcPr marL="0" marR="0" marT="0" marB="0"/>
                </a:tc>
                <a:tc>
                  <a:txBody>
                    <a:bodyPr/>
                    <a:lstStyle/>
                    <a:p>
                      <a:pPr algn="ctr">
                        <a:lnSpc>
                          <a:spcPts val="2215"/>
                        </a:lnSpc>
                      </a:pPr>
                      <a:r>
                        <a:rPr sz="2000" dirty="0">
                          <a:solidFill>
                            <a:srgbClr val="6AA84F"/>
                          </a:solidFill>
                          <a:latin typeface="Arial" panose="020B0604020202020204"/>
                          <a:cs typeface="Arial" panose="020B0604020202020204"/>
                        </a:rPr>
                        <a:t>2</a:t>
                      </a:r>
                      <a:endParaRPr sz="2000">
                        <a:latin typeface="Arial" panose="020B0604020202020204"/>
                        <a:cs typeface="Arial" panose="020B0604020202020204"/>
                      </a:endParaRPr>
                    </a:p>
                  </a:txBody>
                  <a:tcPr marL="0" marR="0" marT="0" marB="0"/>
                </a:tc>
                <a:tc>
                  <a:txBody>
                    <a:bodyPr/>
                    <a:lstStyle/>
                    <a:p>
                      <a:pPr marR="24130" algn="r">
                        <a:lnSpc>
                          <a:spcPts val="2215"/>
                        </a:lnSpc>
                      </a:pPr>
                      <a:r>
                        <a:rPr sz="2000" dirty="0">
                          <a:solidFill>
                            <a:srgbClr val="6AA84F"/>
                          </a:solidFill>
                          <a:latin typeface="Arial" panose="020B0604020202020204"/>
                          <a:cs typeface="Arial" panose="020B0604020202020204"/>
                        </a:rPr>
                        <a:t>1</a:t>
                      </a:r>
                      <a:r>
                        <a:rPr sz="2000" spc="-5" dirty="0">
                          <a:solidFill>
                            <a:srgbClr val="6AA84F"/>
                          </a:solidFill>
                          <a:latin typeface="Arial" panose="020B0604020202020204"/>
                          <a:cs typeface="Arial" panose="020B0604020202020204"/>
                        </a:rPr>
                        <a:t> </a:t>
                      </a:r>
                      <a:r>
                        <a:rPr sz="2000" dirty="0">
                          <a:solidFill>
                            <a:srgbClr val="6AA84F"/>
                          </a:solidFill>
                          <a:latin typeface="Arial" panose="020B0604020202020204"/>
                          <a:cs typeface="Arial" panose="020B0604020202020204"/>
                        </a:rPr>
                        <a:t>-</a:t>
                      </a:r>
                      <a:r>
                        <a:rPr sz="2000" spc="-25" dirty="0">
                          <a:solidFill>
                            <a:srgbClr val="6AA84F"/>
                          </a:solidFill>
                          <a:latin typeface="Arial" panose="020B0604020202020204"/>
                          <a:cs typeface="Arial" panose="020B0604020202020204"/>
                        </a:rPr>
                        <a:t>2]</a:t>
                      </a:r>
                      <a:endParaRPr sz="2000">
                        <a:latin typeface="Arial" panose="020B0604020202020204"/>
                        <a:cs typeface="Arial" panose="020B0604020202020204"/>
                      </a:endParaRPr>
                    </a:p>
                  </a:txBody>
                  <a:tcPr marL="0" marR="0" marT="0" marB="0"/>
                </a:tc>
              </a:tr>
            </a:tbl>
          </a:graphicData>
        </a:graphic>
      </p:graphicFrame>
      <p:sp>
        <p:nvSpPr>
          <p:cNvPr id="8" name="object 7"/>
          <p:cNvSpPr/>
          <p:nvPr/>
        </p:nvSpPr>
        <p:spPr>
          <a:xfrm>
            <a:off x="4670346" y="1773087"/>
            <a:ext cx="2487295" cy="1312545"/>
          </a:xfrm>
          <a:custGeom>
            <a:avLst/>
            <a:gdLst/>
            <a:ahLst/>
            <a:cxnLst/>
            <a:rect l="l" t="t" r="r" b="b"/>
            <a:pathLst>
              <a:path w="2487295" h="1312545">
                <a:moveTo>
                  <a:pt x="2486999" y="1312199"/>
                </a:moveTo>
                <a:lnTo>
                  <a:pt x="0" y="1312199"/>
                </a:lnTo>
                <a:lnTo>
                  <a:pt x="0" y="0"/>
                </a:lnTo>
                <a:lnTo>
                  <a:pt x="2486999" y="0"/>
                </a:lnTo>
                <a:lnTo>
                  <a:pt x="2486999" y="1312199"/>
                </a:lnTo>
                <a:close/>
              </a:path>
            </a:pathLst>
          </a:custGeom>
          <a:solidFill>
            <a:srgbClr val="F3F3F3"/>
          </a:solidFill>
        </p:spPr>
        <p:txBody>
          <a:bodyPr wrap="square" lIns="0" tIns="0" rIns="0" bIns="0" rtlCol="0"/>
          <a:lstStyle/>
          <a:p/>
        </p:txBody>
      </p:sp>
      <p:sp>
        <p:nvSpPr>
          <p:cNvPr id="9" name="object 8"/>
          <p:cNvSpPr txBox="1"/>
          <p:nvPr/>
        </p:nvSpPr>
        <p:spPr>
          <a:xfrm>
            <a:off x="4670346" y="1773087"/>
            <a:ext cx="2487295" cy="1312545"/>
          </a:xfrm>
          <a:prstGeom prst="rect">
            <a:avLst/>
          </a:prstGeom>
          <a:ln w="9524">
            <a:solidFill>
              <a:srgbClr val="595959"/>
            </a:solidFill>
          </a:ln>
        </p:spPr>
        <p:txBody>
          <a:bodyPr vert="horz" wrap="square" lIns="0" tIns="74295" rIns="0" bIns="0" rtlCol="0">
            <a:spAutoFit/>
          </a:bodyPr>
          <a:lstStyle/>
          <a:p>
            <a:pPr marL="350520">
              <a:lnSpc>
                <a:spcPct val="100000"/>
              </a:lnSpc>
              <a:spcBef>
                <a:spcPts val="585"/>
              </a:spcBef>
            </a:pPr>
            <a:r>
              <a:rPr sz="2200" dirty="0">
                <a:latin typeface="Arial" panose="020B0604020202020204"/>
                <a:cs typeface="Arial" panose="020B0604020202020204"/>
              </a:rPr>
              <a:t>Matrix</a:t>
            </a:r>
            <a:r>
              <a:rPr sz="2200" spc="-10" dirty="0">
                <a:latin typeface="Arial" panose="020B0604020202020204"/>
                <a:cs typeface="Arial" panose="020B0604020202020204"/>
              </a:rPr>
              <a:t> Multiply</a:t>
            </a:r>
            <a:endParaRPr sz="2200">
              <a:latin typeface="Arial" panose="020B0604020202020204"/>
              <a:cs typeface="Arial" panose="020B0604020202020204"/>
            </a:endParaRPr>
          </a:p>
        </p:txBody>
      </p:sp>
      <p:pic>
        <p:nvPicPr>
          <p:cNvPr id="10" name="object 9"/>
          <p:cNvPicPr/>
          <p:nvPr/>
        </p:nvPicPr>
        <p:blipFill>
          <a:blip r:embed="rId1" cstate="print"/>
          <a:stretch>
            <a:fillRect/>
          </a:stretch>
        </p:blipFill>
        <p:spPr>
          <a:xfrm>
            <a:off x="4719109" y="2263413"/>
            <a:ext cx="2389474" cy="707524"/>
          </a:xfrm>
          <a:prstGeom prst="rect">
            <a:avLst/>
          </a:prstGeom>
        </p:spPr>
      </p:pic>
      <p:sp>
        <p:nvSpPr>
          <p:cNvPr id="11" name="object 10"/>
          <p:cNvSpPr txBox="1"/>
          <p:nvPr/>
        </p:nvSpPr>
        <p:spPr>
          <a:xfrm>
            <a:off x="8528100" y="1253453"/>
            <a:ext cx="1535430" cy="939800"/>
          </a:xfrm>
          <a:prstGeom prst="rect">
            <a:avLst/>
          </a:prstGeom>
        </p:spPr>
        <p:txBody>
          <a:bodyPr vert="horz" wrap="square" lIns="0" tIns="12700" rIns="0" bIns="0" rtlCol="0">
            <a:spAutoFit/>
          </a:bodyPr>
          <a:lstStyle/>
          <a:p>
            <a:pPr algn="ctr">
              <a:lnSpc>
                <a:spcPct val="100000"/>
              </a:lnSpc>
              <a:spcBef>
                <a:spcPts val="100"/>
              </a:spcBef>
            </a:pPr>
            <a:r>
              <a:rPr sz="2000" dirty="0">
                <a:latin typeface="Arial" panose="020B0604020202020204"/>
                <a:cs typeface="Arial" panose="020B0604020202020204"/>
              </a:rPr>
              <a:t>y:</a:t>
            </a:r>
            <a:r>
              <a:rPr sz="2000" spc="-5" dirty="0">
                <a:latin typeface="Arial" panose="020B0604020202020204"/>
                <a:cs typeface="Arial" panose="020B0604020202020204"/>
              </a:rPr>
              <a:t> </a:t>
            </a:r>
            <a:r>
              <a:rPr sz="2000" spc="-10" dirty="0">
                <a:latin typeface="Arial" panose="020B0604020202020204"/>
                <a:cs typeface="Arial" panose="020B0604020202020204"/>
              </a:rPr>
              <a:t>[N×M]</a:t>
            </a:r>
            <a:endParaRPr sz="2000">
              <a:latin typeface="Arial" panose="020B0604020202020204"/>
              <a:cs typeface="Arial" panose="020B0604020202020204"/>
            </a:endParaRPr>
          </a:p>
          <a:p>
            <a:pPr algn="ctr">
              <a:lnSpc>
                <a:spcPct val="100000"/>
              </a:lnSpc>
              <a:tabLst>
                <a:tab pos="493395" algn="l"/>
                <a:tab pos="775335" algn="l"/>
                <a:tab pos="1141730" algn="l"/>
              </a:tabLst>
            </a:pPr>
            <a:r>
              <a:rPr sz="2000" spc="-25" dirty="0">
                <a:solidFill>
                  <a:srgbClr val="6AA84F"/>
                </a:solidFill>
                <a:latin typeface="Arial" panose="020B0604020202020204"/>
                <a:cs typeface="Arial" panose="020B0604020202020204"/>
              </a:rPr>
              <a:t>[</a:t>
            </a:r>
            <a:r>
              <a:rPr sz="2000" b="1" spc="-25" dirty="0">
                <a:solidFill>
                  <a:srgbClr val="6AA84F"/>
                </a:solidFill>
                <a:latin typeface="Arial" panose="020B0604020202020204"/>
                <a:cs typeface="Arial" panose="020B0604020202020204"/>
              </a:rPr>
              <a:t>13</a:t>
            </a:r>
            <a:r>
              <a:rPr sz="2000" b="1" dirty="0">
                <a:solidFill>
                  <a:srgbClr val="6AA84F"/>
                </a:solidFill>
                <a:latin typeface="Arial" panose="020B0604020202020204"/>
                <a:cs typeface="Arial" panose="020B0604020202020204"/>
              </a:rPr>
              <a:t>	</a:t>
            </a:r>
            <a:r>
              <a:rPr sz="2000" b="1" spc="-50" dirty="0">
                <a:solidFill>
                  <a:srgbClr val="6AA84F"/>
                </a:solidFill>
                <a:latin typeface="Arial" panose="020B0604020202020204"/>
                <a:cs typeface="Arial" panose="020B0604020202020204"/>
              </a:rPr>
              <a:t>9</a:t>
            </a:r>
            <a:r>
              <a:rPr sz="2000" b="1" dirty="0">
                <a:solidFill>
                  <a:srgbClr val="6AA84F"/>
                </a:solidFill>
                <a:latin typeface="Arial" panose="020B0604020202020204"/>
                <a:cs typeface="Arial" panose="020B0604020202020204"/>
              </a:rPr>
              <a:t>	-</a:t>
            </a:r>
            <a:r>
              <a:rPr sz="2000" b="1" spc="-50" dirty="0">
                <a:solidFill>
                  <a:srgbClr val="6AA84F"/>
                </a:solidFill>
                <a:latin typeface="Arial" panose="020B0604020202020204"/>
                <a:cs typeface="Arial" panose="020B0604020202020204"/>
              </a:rPr>
              <a:t>2</a:t>
            </a:r>
            <a:r>
              <a:rPr sz="2000" b="1" dirty="0">
                <a:solidFill>
                  <a:srgbClr val="6AA84F"/>
                </a:solidFill>
                <a:latin typeface="Arial" panose="020B0604020202020204"/>
                <a:cs typeface="Arial" panose="020B0604020202020204"/>
              </a:rPr>
              <a:t>	-6</a:t>
            </a:r>
            <a:r>
              <a:rPr sz="2000" b="1" spc="-5"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a:p>
            <a:pPr algn="ctr">
              <a:lnSpc>
                <a:spcPct val="100000"/>
              </a:lnSpc>
              <a:tabLst>
                <a:tab pos="210820" algn="l"/>
                <a:tab pos="492125" algn="l"/>
                <a:tab pos="774700" algn="l"/>
                <a:tab pos="1197610"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5</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a:t>
            </a:r>
            <a:r>
              <a:rPr sz="2000" spc="-25" dirty="0">
                <a:solidFill>
                  <a:srgbClr val="6AA84F"/>
                </a:solidFill>
                <a:latin typeface="Arial" panose="020B0604020202020204"/>
                <a:cs typeface="Arial" panose="020B0604020202020204"/>
              </a:rPr>
              <a:t>17</a:t>
            </a:r>
            <a:r>
              <a:rPr sz="2000" dirty="0">
                <a:solidFill>
                  <a:srgbClr val="6AA84F"/>
                </a:solidFill>
                <a:latin typeface="Arial" panose="020B0604020202020204"/>
                <a:cs typeface="Arial" panose="020B0604020202020204"/>
              </a:rPr>
              <a:t>	1</a:t>
            </a:r>
            <a:r>
              <a:rPr sz="2000" spc="-5"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p:txBody>
      </p:sp>
      <p:sp>
        <p:nvSpPr>
          <p:cNvPr id="12" name="object 11"/>
          <p:cNvSpPr txBox="1"/>
          <p:nvPr/>
        </p:nvSpPr>
        <p:spPr>
          <a:xfrm>
            <a:off x="8458200" y="2489200"/>
            <a:ext cx="1605330" cy="939800"/>
          </a:xfrm>
          <a:prstGeom prst="rect">
            <a:avLst/>
          </a:prstGeom>
        </p:spPr>
        <p:txBody>
          <a:bodyPr vert="horz" wrap="square" lIns="0" tIns="12700" rIns="0" bIns="0" rtlCol="0">
            <a:spAutoFit/>
          </a:bodyPr>
          <a:lstStyle/>
          <a:p>
            <a:pPr marL="58420" marR="5080" indent="-46355">
              <a:lnSpc>
                <a:spcPct val="100000"/>
              </a:lnSpc>
              <a:spcBef>
                <a:spcPts val="100"/>
              </a:spcBef>
              <a:tabLst>
                <a:tab pos="269240" algn="l"/>
                <a:tab pos="551180" algn="l"/>
                <a:tab pos="1129030" algn="l"/>
              </a:tabLst>
            </a:pPr>
            <a:r>
              <a:rPr sz="2000" dirty="0">
                <a:latin typeface="Arial" panose="020B0604020202020204"/>
                <a:cs typeface="Arial" panose="020B0604020202020204"/>
              </a:rPr>
              <a:t>dL/dy:</a:t>
            </a:r>
            <a:r>
              <a:rPr sz="2000" spc="-30" dirty="0">
                <a:latin typeface="Arial" panose="020B0604020202020204"/>
                <a:cs typeface="Arial" panose="020B0604020202020204"/>
              </a:rPr>
              <a:t> </a:t>
            </a:r>
            <a:r>
              <a:rPr sz="2000" spc="-10" dirty="0">
                <a:latin typeface="Arial" panose="020B0604020202020204"/>
                <a:cs typeface="Arial" panose="020B0604020202020204"/>
              </a:rPr>
              <a:t>[N×M] </a:t>
            </a:r>
            <a:r>
              <a:rPr sz="2000" spc="-50" dirty="0">
                <a:solidFill>
                  <a:srgbClr val="FF0000"/>
                </a:solidFill>
                <a:latin typeface="Arial" panose="020B0604020202020204"/>
                <a:cs typeface="Arial" panose="020B0604020202020204"/>
              </a:rPr>
              <a:t>[</a:t>
            </a:r>
            <a:r>
              <a:rPr sz="2000"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2</a:t>
            </a:r>
            <a:r>
              <a:rPr sz="2000" dirty="0">
                <a:solidFill>
                  <a:srgbClr val="FF0000"/>
                </a:solidFill>
                <a:latin typeface="Arial" panose="020B0604020202020204"/>
                <a:cs typeface="Arial" panose="020B0604020202020204"/>
              </a:rPr>
              <a:t>	3</a:t>
            </a:r>
            <a:r>
              <a:rPr sz="2000" spc="-5"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a:t>
            </a:r>
            <a:r>
              <a:rPr sz="2000" spc="-50" dirty="0">
                <a:solidFill>
                  <a:srgbClr val="FF0000"/>
                </a:solidFill>
                <a:latin typeface="Arial" panose="020B0604020202020204"/>
                <a:cs typeface="Arial" panose="020B0604020202020204"/>
              </a:rPr>
              <a:t>3</a:t>
            </a:r>
            <a:r>
              <a:rPr sz="2000" dirty="0">
                <a:solidFill>
                  <a:srgbClr val="FF0000"/>
                </a:solidFill>
                <a:latin typeface="Arial" panose="020B0604020202020204"/>
                <a:cs typeface="Arial" panose="020B0604020202020204"/>
              </a:rPr>
              <a:t>	9</a:t>
            </a:r>
            <a:r>
              <a:rPr sz="2000" spc="-5"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a:t>
            </a:r>
            <a:endParaRPr sz="2000" dirty="0">
              <a:latin typeface="Arial" panose="020B0604020202020204"/>
              <a:cs typeface="Arial" panose="020B0604020202020204"/>
            </a:endParaRPr>
          </a:p>
          <a:p>
            <a:pPr marL="58420">
              <a:lnSpc>
                <a:spcPct val="100000"/>
              </a:lnSpc>
              <a:tabLst>
                <a:tab pos="565150" algn="l"/>
                <a:tab pos="847090" algn="l"/>
                <a:tab pos="1129030" algn="l"/>
              </a:tabLst>
            </a:pPr>
            <a:r>
              <a:rPr sz="2000" dirty="0">
                <a:solidFill>
                  <a:srgbClr val="FF0000"/>
                </a:solidFill>
                <a:latin typeface="Arial" panose="020B0604020202020204"/>
                <a:cs typeface="Arial" panose="020B0604020202020204"/>
              </a:rPr>
              <a:t>[</a:t>
            </a:r>
            <a:r>
              <a:rPr sz="2000" spc="-5"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a:t>
            </a:r>
            <a:r>
              <a:rPr sz="2000" spc="-50" dirty="0">
                <a:solidFill>
                  <a:srgbClr val="FF0000"/>
                </a:solidFill>
                <a:latin typeface="Arial" panose="020B0604020202020204"/>
                <a:cs typeface="Arial" panose="020B0604020202020204"/>
              </a:rPr>
              <a:t>8</a:t>
            </a:r>
            <a:r>
              <a:rPr sz="2000"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1</a:t>
            </a:r>
            <a:r>
              <a:rPr sz="2000"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4</a:t>
            </a:r>
            <a:r>
              <a:rPr sz="2000" dirty="0">
                <a:solidFill>
                  <a:srgbClr val="FF0000"/>
                </a:solidFill>
                <a:latin typeface="Arial" panose="020B0604020202020204"/>
                <a:cs typeface="Arial" panose="020B0604020202020204"/>
              </a:rPr>
              <a:t>	6</a:t>
            </a:r>
            <a:r>
              <a:rPr sz="2000" spc="-5"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a:t>
            </a:r>
            <a:endParaRPr sz="2000" dirty="0">
              <a:latin typeface="Arial" panose="020B0604020202020204"/>
              <a:cs typeface="Arial" panose="020B0604020202020204"/>
            </a:endParaRPr>
          </a:p>
        </p:txBody>
      </p:sp>
      <p:grpSp>
        <p:nvGrpSpPr>
          <p:cNvPr id="13" name="object 12"/>
          <p:cNvGrpSpPr/>
          <p:nvPr/>
        </p:nvGrpSpPr>
        <p:grpSpPr>
          <a:xfrm>
            <a:off x="3219683" y="2011292"/>
            <a:ext cx="1159510" cy="41275"/>
            <a:chOff x="1995725" y="874279"/>
            <a:chExt cx="1159510" cy="41275"/>
          </a:xfrm>
        </p:grpSpPr>
        <p:sp>
          <p:nvSpPr>
            <p:cNvPr id="14" name="object 13"/>
            <p:cNvSpPr/>
            <p:nvPr/>
          </p:nvSpPr>
          <p:spPr>
            <a:xfrm>
              <a:off x="1995725" y="894775"/>
              <a:ext cx="1111885" cy="0"/>
            </a:xfrm>
            <a:custGeom>
              <a:avLst/>
              <a:gdLst/>
              <a:ahLst/>
              <a:cxnLst/>
              <a:rect l="l" t="t" r="r" b="b"/>
              <a:pathLst>
                <a:path w="1111885">
                  <a:moveTo>
                    <a:pt x="0" y="0"/>
                  </a:moveTo>
                  <a:lnTo>
                    <a:pt x="1111349" y="0"/>
                  </a:lnTo>
                </a:path>
              </a:pathLst>
            </a:custGeom>
            <a:ln w="9524">
              <a:solidFill>
                <a:srgbClr val="595959"/>
              </a:solidFill>
            </a:ln>
          </p:spPr>
          <p:txBody>
            <a:bodyPr wrap="square" lIns="0" tIns="0" rIns="0" bIns="0" rtlCol="0"/>
            <a:lstStyle/>
            <a:p/>
          </p:txBody>
        </p:sp>
        <p:sp>
          <p:nvSpPr>
            <p:cNvPr id="15" name="object 14"/>
            <p:cNvSpPr/>
            <p:nvPr/>
          </p:nvSpPr>
          <p:spPr>
            <a:xfrm>
              <a:off x="3107075" y="879042"/>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p:txBody>
        </p:sp>
        <p:sp>
          <p:nvSpPr>
            <p:cNvPr id="16" name="object 15"/>
            <p:cNvSpPr/>
            <p:nvPr/>
          </p:nvSpPr>
          <p:spPr>
            <a:xfrm>
              <a:off x="3107075" y="87904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p:txBody>
        </p:sp>
      </p:grpSp>
      <p:grpSp>
        <p:nvGrpSpPr>
          <p:cNvPr id="17" name="object 16"/>
          <p:cNvGrpSpPr/>
          <p:nvPr/>
        </p:nvGrpSpPr>
        <p:grpSpPr>
          <a:xfrm>
            <a:off x="7456119" y="2943867"/>
            <a:ext cx="909319" cy="41275"/>
            <a:chOff x="6232161" y="1806854"/>
            <a:chExt cx="909319" cy="41275"/>
          </a:xfrm>
        </p:grpSpPr>
        <p:sp>
          <p:nvSpPr>
            <p:cNvPr id="18" name="object 17"/>
            <p:cNvSpPr/>
            <p:nvPr/>
          </p:nvSpPr>
          <p:spPr>
            <a:xfrm>
              <a:off x="6280149" y="1827350"/>
              <a:ext cx="861060" cy="0"/>
            </a:xfrm>
            <a:custGeom>
              <a:avLst/>
              <a:gdLst/>
              <a:ahLst/>
              <a:cxnLst/>
              <a:rect l="l" t="t" r="r" b="b"/>
              <a:pathLst>
                <a:path w="861059">
                  <a:moveTo>
                    <a:pt x="0" y="0"/>
                  </a:moveTo>
                  <a:lnTo>
                    <a:pt x="860849" y="0"/>
                  </a:lnTo>
                </a:path>
              </a:pathLst>
            </a:custGeom>
            <a:ln w="9524">
              <a:solidFill>
                <a:srgbClr val="FF0000"/>
              </a:solidFill>
            </a:ln>
          </p:spPr>
          <p:txBody>
            <a:bodyPr wrap="square" lIns="0" tIns="0" rIns="0" bIns="0" rtlCol="0"/>
            <a:lstStyle/>
            <a:p/>
          </p:txBody>
        </p:sp>
        <p:sp>
          <p:nvSpPr>
            <p:cNvPr id="19" name="object 18"/>
            <p:cNvSpPr/>
            <p:nvPr/>
          </p:nvSpPr>
          <p:spPr>
            <a:xfrm>
              <a:off x="6236924" y="1811617"/>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p:txBody>
        </p:sp>
        <p:sp>
          <p:nvSpPr>
            <p:cNvPr id="20" name="object 19"/>
            <p:cNvSpPr/>
            <p:nvPr/>
          </p:nvSpPr>
          <p:spPr>
            <a:xfrm>
              <a:off x="6236924" y="1811617"/>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p:txBody>
        </p:sp>
      </p:grpSp>
      <p:grpSp>
        <p:nvGrpSpPr>
          <p:cNvPr id="21" name="object 20"/>
          <p:cNvGrpSpPr/>
          <p:nvPr/>
        </p:nvGrpSpPr>
        <p:grpSpPr>
          <a:xfrm>
            <a:off x="7454207" y="1945967"/>
            <a:ext cx="878840" cy="41275"/>
            <a:chOff x="6230249" y="808954"/>
            <a:chExt cx="878840" cy="41275"/>
          </a:xfrm>
        </p:grpSpPr>
        <p:sp>
          <p:nvSpPr>
            <p:cNvPr id="22" name="object 21"/>
            <p:cNvSpPr/>
            <p:nvPr/>
          </p:nvSpPr>
          <p:spPr>
            <a:xfrm>
              <a:off x="6230249" y="829449"/>
              <a:ext cx="830580" cy="0"/>
            </a:xfrm>
            <a:custGeom>
              <a:avLst/>
              <a:gdLst/>
              <a:ahLst/>
              <a:cxnLst/>
              <a:rect l="l" t="t" r="r" b="b"/>
              <a:pathLst>
                <a:path w="830579">
                  <a:moveTo>
                    <a:pt x="0" y="0"/>
                  </a:moveTo>
                  <a:lnTo>
                    <a:pt x="830249" y="0"/>
                  </a:lnTo>
                </a:path>
              </a:pathLst>
            </a:custGeom>
            <a:ln w="9524">
              <a:solidFill>
                <a:srgbClr val="595959"/>
              </a:solidFill>
            </a:ln>
          </p:spPr>
          <p:txBody>
            <a:bodyPr wrap="square" lIns="0" tIns="0" rIns="0" bIns="0" rtlCol="0"/>
            <a:lstStyle/>
            <a:p/>
          </p:txBody>
        </p:sp>
        <p:sp>
          <p:nvSpPr>
            <p:cNvPr id="23" name="object 22"/>
            <p:cNvSpPr/>
            <p:nvPr/>
          </p:nvSpPr>
          <p:spPr>
            <a:xfrm>
              <a:off x="7060499" y="813717"/>
              <a:ext cx="43815" cy="31750"/>
            </a:xfrm>
            <a:custGeom>
              <a:avLst/>
              <a:gdLst/>
              <a:ahLst/>
              <a:cxnLst/>
              <a:rect l="l" t="t" r="r" b="b"/>
              <a:pathLst>
                <a:path w="43815" h="31750">
                  <a:moveTo>
                    <a:pt x="0" y="31465"/>
                  </a:moveTo>
                  <a:lnTo>
                    <a:pt x="0" y="0"/>
                  </a:lnTo>
                  <a:lnTo>
                    <a:pt x="43224" y="15732"/>
                  </a:lnTo>
                  <a:lnTo>
                    <a:pt x="0" y="31465"/>
                  </a:lnTo>
                  <a:close/>
                </a:path>
              </a:pathLst>
            </a:custGeom>
            <a:solidFill>
              <a:srgbClr val="595959"/>
            </a:solidFill>
          </p:spPr>
          <p:txBody>
            <a:bodyPr wrap="square" lIns="0" tIns="0" rIns="0" bIns="0" rtlCol="0"/>
            <a:lstStyle/>
            <a:p/>
          </p:txBody>
        </p:sp>
        <p:sp>
          <p:nvSpPr>
            <p:cNvPr id="24" name="object 23"/>
            <p:cNvSpPr/>
            <p:nvPr/>
          </p:nvSpPr>
          <p:spPr>
            <a:xfrm>
              <a:off x="7060499" y="813717"/>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595959"/>
              </a:solidFill>
            </a:ln>
          </p:spPr>
          <p:txBody>
            <a:bodyPr wrap="square" lIns="0" tIns="0" rIns="0" bIns="0" rtlCol="0"/>
            <a:lstStyle/>
            <a:p/>
          </p:txBody>
        </p:sp>
      </p:grpSp>
      <p:grpSp>
        <p:nvGrpSpPr>
          <p:cNvPr id="25" name="object 24"/>
          <p:cNvGrpSpPr/>
          <p:nvPr/>
        </p:nvGrpSpPr>
        <p:grpSpPr>
          <a:xfrm>
            <a:off x="3214920" y="2859989"/>
            <a:ext cx="1149985" cy="258445"/>
            <a:chOff x="1990962" y="1722976"/>
            <a:chExt cx="1149985" cy="258445"/>
          </a:xfrm>
        </p:grpSpPr>
        <p:sp>
          <p:nvSpPr>
            <p:cNvPr id="26" name="object 25"/>
            <p:cNvSpPr/>
            <p:nvPr/>
          </p:nvSpPr>
          <p:spPr>
            <a:xfrm>
              <a:off x="1995725" y="1743128"/>
              <a:ext cx="1097915" cy="233679"/>
            </a:xfrm>
            <a:custGeom>
              <a:avLst/>
              <a:gdLst/>
              <a:ahLst/>
              <a:cxnLst/>
              <a:rect l="l" t="t" r="r" b="b"/>
              <a:pathLst>
                <a:path w="1097914" h="233680">
                  <a:moveTo>
                    <a:pt x="0" y="233224"/>
                  </a:moveTo>
                  <a:lnTo>
                    <a:pt x="1097897" y="0"/>
                  </a:lnTo>
                </a:path>
              </a:pathLst>
            </a:custGeom>
            <a:ln w="9524">
              <a:solidFill>
                <a:srgbClr val="595959"/>
              </a:solidFill>
            </a:ln>
          </p:spPr>
          <p:txBody>
            <a:bodyPr wrap="square" lIns="0" tIns="0" rIns="0" bIns="0" rtlCol="0"/>
            <a:lstStyle/>
            <a:p/>
          </p:txBody>
        </p:sp>
        <p:sp>
          <p:nvSpPr>
            <p:cNvPr id="27" name="object 26"/>
            <p:cNvSpPr/>
            <p:nvPr/>
          </p:nvSpPr>
          <p:spPr>
            <a:xfrm>
              <a:off x="3090353" y="1727738"/>
              <a:ext cx="45720" cy="31115"/>
            </a:xfrm>
            <a:custGeom>
              <a:avLst/>
              <a:gdLst/>
              <a:ahLst/>
              <a:cxnLst/>
              <a:rect l="l" t="t" r="r" b="b"/>
              <a:pathLst>
                <a:path w="45719" h="31114">
                  <a:moveTo>
                    <a:pt x="6538" y="30778"/>
                  </a:moveTo>
                  <a:lnTo>
                    <a:pt x="0" y="0"/>
                  </a:lnTo>
                  <a:lnTo>
                    <a:pt x="45550" y="6407"/>
                  </a:lnTo>
                  <a:lnTo>
                    <a:pt x="6538" y="30778"/>
                  </a:lnTo>
                  <a:close/>
                </a:path>
              </a:pathLst>
            </a:custGeom>
            <a:solidFill>
              <a:srgbClr val="595959"/>
            </a:solidFill>
          </p:spPr>
          <p:txBody>
            <a:bodyPr wrap="square" lIns="0" tIns="0" rIns="0" bIns="0" rtlCol="0"/>
            <a:lstStyle/>
            <a:p/>
          </p:txBody>
        </p:sp>
        <p:sp>
          <p:nvSpPr>
            <p:cNvPr id="28" name="object 27"/>
            <p:cNvSpPr/>
            <p:nvPr/>
          </p:nvSpPr>
          <p:spPr>
            <a:xfrm>
              <a:off x="3090353" y="1727738"/>
              <a:ext cx="45720" cy="31115"/>
            </a:xfrm>
            <a:custGeom>
              <a:avLst/>
              <a:gdLst/>
              <a:ahLst/>
              <a:cxnLst/>
              <a:rect l="l" t="t" r="r" b="b"/>
              <a:pathLst>
                <a:path w="45719" h="31114">
                  <a:moveTo>
                    <a:pt x="6538" y="30778"/>
                  </a:moveTo>
                  <a:lnTo>
                    <a:pt x="45550" y="6407"/>
                  </a:lnTo>
                  <a:lnTo>
                    <a:pt x="0" y="0"/>
                  </a:lnTo>
                  <a:lnTo>
                    <a:pt x="6538" y="30778"/>
                  </a:lnTo>
                  <a:close/>
                </a:path>
              </a:pathLst>
            </a:custGeom>
            <a:ln w="9524">
              <a:solidFill>
                <a:srgbClr val="595959"/>
              </a:solidFill>
            </a:ln>
          </p:spPr>
          <p:txBody>
            <a:bodyPr wrap="square" lIns="0" tIns="0" rIns="0" bIns="0" rtlCol="0"/>
            <a:lstStyle/>
            <a:p/>
          </p:txBody>
        </p:sp>
      </p:grpSp>
      <p:sp>
        <p:nvSpPr>
          <p:cNvPr id="29" name="object 28"/>
          <p:cNvSpPr txBox="1"/>
          <p:nvPr/>
        </p:nvSpPr>
        <p:spPr>
          <a:xfrm>
            <a:off x="3887904" y="3176228"/>
            <a:ext cx="4396553" cy="2190750"/>
          </a:xfrm>
          <a:prstGeom prst="rect">
            <a:avLst/>
          </a:prstGeom>
        </p:spPr>
        <p:txBody>
          <a:bodyPr vert="horz" wrap="square" lIns="0" tIns="12700" rIns="0" bIns="0" rtlCol="0">
            <a:spAutoFit/>
          </a:bodyPr>
          <a:lstStyle/>
          <a:p>
            <a:pPr marL="808990" marR="799465" indent="560070">
              <a:lnSpc>
                <a:spcPct val="100000"/>
              </a:lnSpc>
              <a:spcBef>
                <a:spcPts val="100"/>
              </a:spcBef>
            </a:pPr>
            <a:r>
              <a:rPr sz="2000" b="1" spc="-10" dirty="0">
                <a:latin typeface="Arial" panose="020B0604020202020204"/>
                <a:cs typeface="Arial" panose="020B0604020202020204"/>
              </a:rPr>
              <a:t>Jacobians</a:t>
            </a:r>
            <a:r>
              <a:rPr sz="2000" spc="-10" dirty="0">
                <a:latin typeface="Arial" panose="020B0604020202020204"/>
                <a:cs typeface="Arial" panose="020B0604020202020204"/>
              </a:rPr>
              <a:t>: </a:t>
            </a:r>
            <a:r>
              <a:rPr sz="2000" dirty="0">
                <a:latin typeface="Arial" panose="020B0604020202020204"/>
                <a:cs typeface="Arial" panose="020B0604020202020204"/>
              </a:rPr>
              <a:t>dy/dx:</a:t>
            </a:r>
            <a:r>
              <a:rPr sz="2000" spc="-30" dirty="0">
                <a:latin typeface="Arial" panose="020B0604020202020204"/>
                <a:cs typeface="Arial" panose="020B0604020202020204"/>
              </a:rPr>
              <a:t> </a:t>
            </a:r>
            <a:r>
              <a:rPr sz="2000" spc="-10" dirty="0">
                <a:latin typeface="Arial" panose="020B0604020202020204"/>
                <a:cs typeface="Arial" panose="020B0604020202020204"/>
              </a:rPr>
              <a:t>[(N×D)×(N×M)]</a:t>
            </a:r>
            <a:endParaRPr sz="2000" dirty="0">
              <a:latin typeface="Arial" panose="020B0604020202020204"/>
              <a:cs typeface="Arial" panose="020B0604020202020204"/>
            </a:endParaRPr>
          </a:p>
          <a:p>
            <a:pPr marL="766445">
              <a:lnSpc>
                <a:spcPct val="100000"/>
              </a:lnSpc>
            </a:pPr>
            <a:r>
              <a:rPr sz="2000" dirty="0">
                <a:latin typeface="Arial" panose="020B0604020202020204"/>
                <a:cs typeface="Arial" panose="020B0604020202020204"/>
              </a:rPr>
              <a:t>dy/dw:</a:t>
            </a:r>
            <a:r>
              <a:rPr sz="2000" spc="-30" dirty="0">
                <a:latin typeface="Arial" panose="020B0604020202020204"/>
                <a:cs typeface="Arial" panose="020B0604020202020204"/>
              </a:rPr>
              <a:t> </a:t>
            </a:r>
            <a:r>
              <a:rPr sz="2000" spc="-10" dirty="0">
                <a:latin typeface="Arial" panose="020B0604020202020204"/>
                <a:cs typeface="Arial" panose="020B0604020202020204"/>
              </a:rPr>
              <a:t>[(D×M)×(N×M)]</a:t>
            </a:r>
            <a:endParaRPr sz="2000" dirty="0">
              <a:latin typeface="Arial" panose="020B0604020202020204"/>
              <a:cs typeface="Arial" panose="020B0604020202020204"/>
            </a:endParaRPr>
          </a:p>
          <a:p>
            <a:pPr marL="513715" marR="505460" algn="ctr">
              <a:lnSpc>
                <a:spcPct val="100000"/>
              </a:lnSpc>
              <a:spcBef>
                <a:spcPts val="1205"/>
              </a:spcBef>
            </a:pPr>
            <a:r>
              <a:rPr sz="1800" dirty="0">
                <a:latin typeface="Arial" panose="020B0604020202020204"/>
                <a:cs typeface="Arial" panose="020B0604020202020204"/>
              </a:rPr>
              <a:t>For</a:t>
            </a:r>
            <a:r>
              <a:rPr sz="1800" spc="-25" dirty="0">
                <a:latin typeface="Arial" panose="020B0604020202020204"/>
                <a:cs typeface="Arial" panose="020B0604020202020204"/>
              </a:rPr>
              <a:t> </a:t>
            </a:r>
            <a:r>
              <a:rPr sz="1800" dirty="0">
                <a:latin typeface="Arial" panose="020B0604020202020204"/>
                <a:cs typeface="Arial" panose="020B0604020202020204"/>
              </a:rPr>
              <a:t>a</a:t>
            </a:r>
            <a:r>
              <a:rPr sz="1800" spc="-15" dirty="0">
                <a:latin typeface="Arial" panose="020B0604020202020204"/>
                <a:cs typeface="Arial" panose="020B0604020202020204"/>
              </a:rPr>
              <a:t> </a:t>
            </a:r>
            <a:r>
              <a:rPr sz="1800" dirty="0">
                <a:latin typeface="Arial" panose="020B0604020202020204"/>
                <a:cs typeface="Arial" panose="020B0604020202020204"/>
              </a:rPr>
              <a:t>neural</a:t>
            </a:r>
            <a:r>
              <a:rPr sz="1800" spc="-10" dirty="0">
                <a:latin typeface="Arial" panose="020B0604020202020204"/>
                <a:cs typeface="Arial" panose="020B0604020202020204"/>
              </a:rPr>
              <a:t> </a:t>
            </a:r>
            <a:r>
              <a:rPr sz="1800" dirty="0">
                <a:latin typeface="Arial" panose="020B0604020202020204"/>
                <a:cs typeface="Arial" panose="020B0604020202020204"/>
              </a:rPr>
              <a:t>net</a:t>
            </a:r>
            <a:r>
              <a:rPr sz="1800" spc="-15" dirty="0">
                <a:latin typeface="Arial" panose="020B0604020202020204"/>
                <a:cs typeface="Arial" panose="020B0604020202020204"/>
              </a:rPr>
              <a:t> </a:t>
            </a:r>
            <a:r>
              <a:rPr sz="1800" dirty="0">
                <a:latin typeface="Arial" panose="020B0604020202020204"/>
                <a:cs typeface="Arial" panose="020B0604020202020204"/>
              </a:rPr>
              <a:t>we</a:t>
            </a:r>
            <a:r>
              <a:rPr sz="1800" spc="-15" dirty="0">
                <a:latin typeface="Arial" panose="020B0604020202020204"/>
                <a:cs typeface="Arial" panose="020B0604020202020204"/>
              </a:rPr>
              <a:t> </a:t>
            </a:r>
            <a:r>
              <a:rPr sz="1800" dirty="0">
                <a:latin typeface="Arial" panose="020B0604020202020204"/>
                <a:cs typeface="Arial" panose="020B0604020202020204"/>
              </a:rPr>
              <a:t>may</a:t>
            </a:r>
            <a:r>
              <a:rPr sz="1800" spc="-10" dirty="0">
                <a:latin typeface="Arial" panose="020B0604020202020204"/>
                <a:cs typeface="Arial" panose="020B0604020202020204"/>
              </a:rPr>
              <a:t> </a:t>
            </a:r>
            <a:r>
              <a:rPr sz="1800" spc="-20" dirty="0">
                <a:latin typeface="Arial" panose="020B0604020202020204"/>
                <a:cs typeface="Arial" panose="020B0604020202020204"/>
              </a:rPr>
              <a:t>have </a:t>
            </a:r>
            <a:r>
              <a:rPr sz="1800" dirty="0">
                <a:latin typeface="Arial" panose="020B0604020202020204"/>
                <a:cs typeface="Arial" panose="020B0604020202020204"/>
              </a:rPr>
              <a:t>N=64,</a:t>
            </a:r>
            <a:r>
              <a:rPr sz="1800" spc="-25" dirty="0">
                <a:latin typeface="Arial" panose="020B0604020202020204"/>
                <a:cs typeface="Arial" panose="020B0604020202020204"/>
              </a:rPr>
              <a:t> </a:t>
            </a:r>
            <a:r>
              <a:rPr sz="1800" spc="-10" dirty="0">
                <a:latin typeface="Arial" panose="020B0604020202020204"/>
                <a:cs typeface="Arial" panose="020B0604020202020204"/>
              </a:rPr>
              <a:t>D=M=4096</a:t>
            </a:r>
            <a:endParaRPr sz="1800" dirty="0">
              <a:latin typeface="Arial" panose="020B0604020202020204"/>
              <a:cs typeface="Arial" panose="020B0604020202020204"/>
            </a:endParaRPr>
          </a:p>
          <a:p>
            <a:pPr marL="12065" marR="5080" algn="ctr">
              <a:lnSpc>
                <a:spcPct val="100000"/>
              </a:lnSpc>
            </a:pPr>
            <a:r>
              <a:rPr sz="1800" dirty="0">
                <a:latin typeface="Arial" panose="020B0604020202020204"/>
                <a:cs typeface="Arial" panose="020B0604020202020204"/>
              </a:rPr>
              <a:t>Each</a:t>
            </a:r>
            <a:r>
              <a:rPr sz="1800" spc="-20" dirty="0">
                <a:latin typeface="Arial" panose="020B0604020202020204"/>
                <a:cs typeface="Arial" panose="020B0604020202020204"/>
              </a:rPr>
              <a:t> </a:t>
            </a:r>
            <a:r>
              <a:rPr sz="1800" dirty="0">
                <a:latin typeface="Arial" panose="020B0604020202020204"/>
                <a:cs typeface="Arial" panose="020B0604020202020204"/>
              </a:rPr>
              <a:t>Jacobian</a:t>
            </a:r>
            <a:r>
              <a:rPr sz="1800" spc="-15" dirty="0">
                <a:latin typeface="Arial" panose="020B0604020202020204"/>
                <a:cs typeface="Arial" panose="020B0604020202020204"/>
              </a:rPr>
              <a:t> </a:t>
            </a:r>
            <a:r>
              <a:rPr sz="1800" dirty="0">
                <a:latin typeface="Arial" panose="020B0604020202020204"/>
                <a:cs typeface="Arial" panose="020B0604020202020204"/>
              </a:rPr>
              <a:t>takes</a:t>
            </a:r>
            <a:r>
              <a:rPr sz="1800" spc="-15" dirty="0">
                <a:latin typeface="Arial" panose="020B0604020202020204"/>
                <a:cs typeface="Arial" panose="020B0604020202020204"/>
              </a:rPr>
              <a:t> </a:t>
            </a:r>
            <a:r>
              <a:rPr sz="1800" dirty="0">
                <a:latin typeface="Arial" panose="020B0604020202020204"/>
                <a:cs typeface="Arial" panose="020B0604020202020204"/>
              </a:rPr>
              <a:t>~256</a:t>
            </a:r>
            <a:r>
              <a:rPr sz="1800" spc="-15" dirty="0">
                <a:latin typeface="Arial" panose="020B0604020202020204"/>
                <a:cs typeface="Arial" panose="020B0604020202020204"/>
              </a:rPr>
              <a:t> </a:t>
            </a:r>
            <a:r>
              <a:rPr sz="1800" dirty="0">
                <a:latin typeface="Arial" panose="020B0604020202020204"/>
                <a:cs typeface="Arial" panose="020B0604020202020204"/>
              </a:rPr>
              <a:t>GB</a:t>
            </a:r>
            <a:r>
              <a:rPr sz="1800" spc="-15" dirty="0">
                <a:latin typeface="Arial" panose="020B0604020202020204"/>
                <a:cs typeface="Arial" panose="020B0604020202020204"/>
              </a:rPr>
              <a:t> </a:t>
            </a:r>
            <a:r>
              <a:rPr sz="1800" spc="-25" dirty="0">
                <a:latin typeface="Arial" panose="020B0604020202020204"/>
                <a:cs typeface="Arial" panose="020B0604020202020204"/>
              </a:rPr>
              <a:t>of </a:t>
            </a:r>
            <a:r>
              <a:rPr sz="1800" dirty="0">
                <a:latin typeface="Arial" panose="020B0604020202020204"/>
                <a:cs typeface="Arial" panose="020B0604020202020204"/>
              </a:rPr>
              <a:t>memory!</a:t>
            </a:r>
            <a:r>
              <a:rPr sz="1800" spc="-25" dirty="0">
                <a:latin typeface="Arial" panose="020B0604020202020204"/>
                <a:cs typeface="Arial" panose="020B0604020202020204"/>
              </a:rPr>
              <a:t> </a:t>
            </a:r>
            <a:r>
              <a:rPr sz="1800" dirty="0">
                <a:latin typeface="Arial" panose="020B0604020202020204"/>
                <a:cs typeface="Arial" panose="020B0604020202020204"/>
              </a:rPr>
              <a:t>Must</a:t>
            </a:r>
            <a:r>
              <a:rPr sz="1800" spc="-15" dirty="0">
                <a:latin typeface="Arial" panose="020B0604020202020204"/>
                <a:cs typeface="Arial" panose="020B0604020202020204"/>
              </a:rPr>
              <a:t> </a:t>
            </a:r>
            <a:r>
              <a:rPr sz="1800" dirty="0">
                <a:latin typeface="Arial" panose="020B0604020202020204"/>
                <a:cs typeface="Arial" panose="020B0604020202020204"/>
              </a:rPr>
              <a:t>work</a:t>
            </a:r>
            <a:r>
              <a:rPr sz="1800" spc="-15" dirty="0">
                <a:latin typeface="Arial" panose="020B0604020202020204"/>
                <a:cs typeface="Arial" panose="020B0604020202020204"/>
              </a:rPr>
              <a:t> </a:t>
            </a:r>
            <a:r>
              <a:rPr sz="1800" dirty="0">
                <a:latin typeface="Arial" panose="020B0604020202020204"/>
                <a:cs typeface="Arial" panose="020B0604020202020204"/>
              </a:rPr>
              <a:t>with</a:t>
            </a:r>
            <a:r>
              <a:rPr sz="1800" spc="-15" dirty="0">
                <a:latin typeface="Arial" panose="020B0604020202020204"/>
                <a:cs typeface="Arial" panose="020B0604020202020204"/>
              </a:rPr>
              <a:t> </a:t>
            </a:r>
            <a:r>
              <a:rPr sz="1800" dirty="0">
                <a:latin typeface="Arial" panose="020B0604020202020204"/>
                <a:cs typeface="Arial" panose="020B0604020202020204"/>
              </a:rPr>
              <a:t>them</a:t>
            </a:r>
            <a:r>
              <a:rPr sz="1800" spc="-10" dirty="0">
                <a:latin typeface="Arial" panose="020B0604020202020204"/>
                <a:cs typeface="Arial" panose="020B0604020202020204"/>
              </a:rPr>
              <a:t> implicitly!</a:t>
            </a:r>
            <a:endParaRPr sz="1800" dirty="0">
              <a:latin typeface="Arial" panose="020B0604020202020204"/>
              <a:cs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t>
            </a:r>
            <a:r>
              <a:rPr lang="en-US" spc="-30" dirty="0"/>
              <a:t> </a:t>
            </a:r>
            <a:r>
              <a:rPr lang="en-US" dirty="0"/>
              <a:t>with</a:t>
            </a:r>
            <a:r>
              <a:rPr lang="en-US" spc="-30" dirty="0"/>
              <a:t> </a:t>
            </a:r>
            <a:r>
              <a:rPr lang="en-US" spc="-10" dirty="0"/>
              <a:t>Matrices</a:t>
            </a:r>
            <a:endParaRPr lang="en-US" dirty="0"/>
          </a:p>
        </p:txBody>
      </p:sp>
      <p:grpSp>
        <p:nvGrpSpPr>
          <p:cNvPr id="30" name="Group 29"/>
          <p:cNvGrpSpPr/>
          <p:nvPr/>
        </p:nvGrpSpPr>
        <p:grpSpPr>
          <a:xfrm>
            <a:off x="1828800" y="1233325"/>
            <a:ext cx="8218976" cy="2805275"/>
            <a:chOff x="2073154" y="1507453"/>
            <a:chExt cx="8218976" cy="2805275"/>
          </a:xfrm>
        </p:grpSpPr>
        <p:sp>
          <p:nvSpPr>
            <p:cNvPr id="4" name="object 3"/>
            <p:cNvSpPr txBox="1"/>
            <p:nvPr/>
          </p:nvSpPr>
          <p:spPr>
            <a:xfrm>
              <a:off x="2108488" y="2068825"/>
              <a:ext cx="1094066"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20204"/>
                  <a:cs typeface="Arial" panose="020B0604020202020204"/>
                </a:rPr>
                <a:t>x:</a:t>
              </a:r>
              <a:r>
                <a:rPr sz="2000" spc="-5" dirty="0">
                  <a:latin typeface="Arial" panose="020B0604020202020204"/>
                  <a:cs typeface="Arial" panose="020B0604020202020204"/>
                </a:rPr>
                <a:t> </a:t>
              </a:r>
              <a:r>
                <a:rPr sz="2000" spc="-10" dirty="0">
                  <a:latin typeface="Arial" panose="020B0604020202020204"/>
                  <a:cs typeface="Arial" panose="020B0604020202020204"/>
                </a:rPr>
                <a:t>[N×D]</a:t>
              </a:r>
              <a:endParaRPr sz="2000">
                <a:latin typeface="Arial" panose="020B0604020202020204"/>
                <a:cs typeface="Arial" panose="020B0604020202020204"/>
              </a:endParaRPr>
            </a:p>
          </p:txBody>
        </p:sp>
        <p:sp>
          <p:nvSpPr>
            <p:cNvPr id="5" name="object 4"/>
            <p:cNvSpPr txBox="1"/>
            <p:nvPr/>
          </p:nvSpPr>
          <p:spPr>
            <a:xfrm>
              <a:off x="2108487" y="2373625"/>
              <a:ext cx="1238885" cy="635000"/>
            </a:xfrm>
            <a:prstGeom prst="rect">
              <a:avLst/>
            </a:prstGeom>
          </p:spPr>
          <p:txBody>
            <a:bodyPr vert="horz" wrap="square" lIns="0" tIns="12700" rIns="0" bIns="0" rtlCol="0">
              <a:spAutoFit/>
            </a:bodyPr>
            <a:lstStyle/>
            <a:p>
              <a:pPr marL="12700">
                <a:lnSpc>
                  <a:spcPct val="100000"/>
                </a:lnSpc>
                <a:spcBef>
                  <a:spcPts val="100"/>
                </a:spcBef>
                <a:tabLst>
                  <a:tab pos="223520" algn="l"/>
                  <a:tab pos="576580" algn="l"/>
                  <a:tab pos="857885"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a:t>
              </a:r>
              <a:r>
                <a:rPr sz="2000" b="1" spc="-50" dirty="0">
                  <a:solidFill>
                    <a:srgbClr val="6AA84F"/>
                  </a:solidFill>
                  <a:latin typeface="Arial" panose="020B0604020202020204"/>
                  <a:cs typeface="Arial" panose="020B0604020202020204"/>
                </a:rPr>
                <a:t>1</a:t>
              </a:r>
              <a:r>
                <a:rPr sz="2000" b="1" dirty="0">
                  <a:solidFill>
                    <a:srgbClr val="6AA84F"/>
                  </a:solidFill>
                  <a:latin typeface="Arial" panose="020B0604020202020204"/>
                  <a:cs typeface="Arial" panose="020B0604020202020204"/>
                </a:rPr>
                <a:t>	</a:t>
              </a:r>
              <a:r>
                <a:rPr sz="2000" dirty="0">
                  <a:solidFill>
                    <a:srgbClr val="6AA84F"/>
                  </a:solidFill>
                  <a:latin typeface="Arial" panose="020B0604020202020204"/>
                  <a:cs typeface="Arial" panose="020B0604020202020204"/>
                </a:rPr>
                <a:t>-3</a:t>
              </a:r>
              <a:r>
                <a:rPr sz="2000" spc="-5"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a:p>
              <a:pPr marL="12700">
                <a:lnSpc>
                  <a:spcPct val="100000"/>
                </a:lnSpc>
                <a:tabLst>
                  <a:tab pos="589915" algn="l"/>
                  <a:tab pos="942340" algn="l"/>
                </a:tabLst>
              </a:pPr>
              <a:r>
                <a:rPr sz="2000" dirty="0">
                  <a:solidFill>
                    <a:srgbClr val="6AA84F"/>
                  </a:solidFill>
                  <a:latin typeface="Arial" panose="020B0604020202020204"/>
                  <a:cs typeface="Arial" panose="020B0604020202020204"/>
                </a:rPr>
                <a:t>[</a:t>
              </a:r>
              <a:r>
                <a:rPr sz="2000" spc="-5" dirty="0">
                  <a:solidFill>
                    <a:srgbClr val="6AA84F"/>
                  </a:solidFill>
                  <a:latin typeface="Arial" panose="020B0604020202020204"/>
                  <a:cs typeface="Arial" panose="020B0604020202020204"/>
                </a:rPr>
                <a:t> </a:t>
              </a:r>
              <a:r>
                <a:rPr sz="2000" dirty="0">
                  <a:solidFill>
                    <a:srgbClr val="6AA84F"/>
                  </a:solidFill>
                  <a:latin typeface="Arial" panose="020B0604020202020204"/>
                  <a:cs typeface="Arial" panose="020B0604020202020204"/>
                </a:rPr>
                <a:t>-</a:t>
              </a:r>
              <a:r>
                <a:rPr sz="2000" spc="-50" dirty="0">
                  <a:solidFill>
                    <a:srgbClr val="6AA84F"/>
                  </a:solidFill>
                  <a:latin typeface="Arial" panose="020B0604020202020204"/>
                  <a:cs typeface="Arial" panose="020B0604020202020204"/>
                </a:rPr>
                <a:t>3</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4</a:t>
              </a:r>
              <a:r>
                <a:rPr sz="2000" dirty="0">
                  <a:solidFill>
                    <a:srgbClr val="6AA84F"/>
                  </a:solidFill>
                  <a:latin typeface="Arial" panose="020B0604020202020204"/>
                  <a:cs typeface="Arial" panose="020B0604020202020204"/>
                </a:rPr>
                <a:t>	2</a:t>
              </a:r>
              <a:r>
                <a:rPr sz="2000" spc="-5"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p:txBody>
        </p:sp>
        <p:sp>
          <p:nvSpPr>
            <p:cNvPr id="6" name="object 5"/>
            <p:cNvSpPr txBox="1"/>
            <p:nvPr/>
          </p:nvSpPr>
          <p:spPr>
            <a:xfrm>
              <a:off x="2073154" y="3055503"/>
              <a:ext cx="1308735" cy="1244600"/>
            </a:xfrm>
            <a:prstGeom prst="rect">
              <a:avLst/>
            </a:prstGeom>
          </p:spPr>
          <p:txBody>
            <a:bodyPr vert="horz" wrap="square" lIns="0" tIns="12700" rIns="0" bIns="0" rtlCol="0">
              <a:spAutoFit/>
            </a:bodyPr>
            <a:lstStyle/>
            <a:p>
              <a:pPr marL="150495">
                <a:lnSpc>
                  <a:spcPct val="100000"/>
                </a:lnSpc>
                <a:spcBef>
                  <a:spcPts val="100"/>
                </a:spcBef>
              </a:pPr>
              <a:r>
                <a:rPr sz="2000" dirty="0">
                  <a:latin typeface="Arial" panose="020B0604020202020204"/>
                  <a:cs typeface="Arial" panose="020B0604020202020204"/>
                </a:rPr>
                <a:t>w:</a:t>
              </a:r>
              <a:r>
                <a:rPr sz="2000" spc="-10" dirty="0">
                  <a:latin typeface="Arial" panose="020B0604020202020204"/>
                  <a:cs typeface="Arial" panose="020B0604020202020204"/>
                </a:rPr>
                <a:t> [D×M]</a:t>
              </a:r>
              <a:endParaRPr sz="2000">
                <a:latin typeface="Arial" panose="020B0604020202020204"/>
                <a:cs typeface="Arial" panose="020B0604020202020204"/>
              </a:endParaRPr>
            </a:p>
            <a:p>
              <a:pPr marL="12700">
                <a:lnSpc>
                  <a:spcPct val="100000"/>
                </a:lnSpc>
                <a:tabLst>
                  <a:tab pos="223520" algn="l"/>
                  <a:tab pos="504825" algn="l"/>
                  <a:tab pos="787400"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3</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1</a:t>
              </a:r>
              <a:r>
                <a:rPr sz="2000" spc="-5" dirty="0">
                  <a:solidFill>
                    <a:srgbClr val="6AA84F"/>
                  </a:solidFill>
                  <a:latin typeface="Arial" panose="020B0604020202020204"/>
                  <a:cs typeface="Arial" panose="020B0604020202020204"/>
                </a:rPr>
                <a:t> </a:t>
              </a:r>
              <a:r>
                <a:rPr sz="2000" dirty="0">
                  <a:solidFill>
                    <a:srgbClr val="6AA84F"/>
                  </a:solidFill>
                  <a:latin typeface="Arial" panose="020B0604020202020204"/>
                  <a:cs typeface="Arial" panose="020B0604020202020204"/>
                </a:rPr>
                <a:t>-</a:t>
              </a:r>
              <a:r>
                <a:rPr sz="2000" spc="-25" dirty="0">
                  <a:solidFill>
                    <a:srgbClr val="6AA84F"/>
                  </a:solidFill>
                  <a:latin typeface="Arial" panose="020B0604020202020204"/>
                  <a:cs typeface="Arial" panose="020B0604020202020204"/>
                </a:rPr>
                <a:t>1]</a:t>
              </a:r>
              <a:endParaRPr sz="2000">
                <a:latin typeface="Arial" panose="020B0604020202020204"/>
                <a:cs typeface="Arial" panose="020B0604020202020204"/>
              </a:endParaRPr>
            </a:p>
            <a:p>
              <a:pPr marL="19685">
                <a:lnSpc>
                  <a:spcPct val="100000"/>
                </a:lnSpc>
                <a:tabLst>
                  <a:tab pos="229870" algn="l"/>
                  <a:tab pos="512445" algn="l"/>
                  <a:tab pos="794385" algn="l"/>
                  <a:tab pos="1076325"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a:t>
              </a:r>
              <a:r>
                <a:rPr sz="2000" spc="-60" dirty="0">
                  <a:solidFill>
                    <a:srgbClr val="6AA84F"/>
                  </a:solidFill>
                  <a:latin typeface="Arial" panose="020B0604020202020204"/>
                  <a:cs typeface="Arial" panose="020B0604020202020204"/>
                </a:rPr>
                <a:t>1</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3</a:t>
              </a:r>
              <a:r>
                <a:rPr sz="2000" dirty="0">
                  <a:solidFill>
                    <a:srgbClr val="6AA84F"/>
                  </a:solidFill>
                  <a:latin typeface="Arial" panose="020B0604020202020204"/>
                  <a:cs typeface="Arial" panose="020B0604020202020204"/>
                </a:rPr>
                <a:t>	</a:t>
              </a:r>
              <a:r>
                <a:rPr sz="2000" spc="-25" dirty="0">
                  <a:solidFill>
                    <a:srgbClr val="6AA84F"/>
                  </a:solidFill>
                  <a:latin typeface="Arial" panose="020B0604020202020204"/>
                  <a:cs typeface="Arial" panose="020B0604020202020204"/>
                </a:rPr>
                <a:t>2]</a:t>
              </a:r>
              <a:endParaRPr sz="2000">
                <a:latin typeface="Arial" panose="020B0604020202020204"/>
                <a:cs typeface="Arial" panose="020B0604020202020204"/>
              </a:endParaRPr>
            </a:p>
            <a:p>
              <a:pPr marL="12700">
                <a:lnSpc>
                  <a:spcPct val="100000"/>
                </a:lnSpc>
                <a:tabLst>
                  <a:tab pos="223520" algn="l"/>
                  <a:tab pos="504825" algn="l"/>
                  <a:tab pos="787400"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3</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1</a:t>
              </a:r>
              <a:r>
                <a:rPr sz="2000" spc="-5" dirty="0">
                  <a:solidFill>
                    <a:srgbClr val="6AA84F"/>
                  </a:solidFill>
                  <a:latin typeface="Arial" panose="020B0604020202020204"/>
                  <a:cs typeface="Arial" panose="020B0604020202020204"/>
                </a:rPr>
                <a:t> </a:t>
              </a:r>
              <a:r>
                <a:rPr sz="2000" dirty="0">
                  <a:solidFill>
                    <a:srgbClr val="6AA84F"/>
                  </a:solidFill>
                  <a:latin typeface="Arial" panose="020B0604020202020204"/>
                  <a:cs typeface="Arial" panose="020B0604020202020204"/>
                </a:rPr>
                <a:t>-</a:t>
              </a:r>
              <a:r>
                <a:rPr sz="2000" spc="-25" dirty="0">
                  <a:solidFill>
                    <a:srgbClr val="6AA84F"/>
                  </a:solidFill>
                  <a:latin typeface="Arial" panose="020B0604020202020204"/>
                  <a:cs typeface="Arial" panose="020B0604020202020204"/>
                </a:rPr>
                <a:t>2]</a:t>
              </a:r>
              <a:endParaRPr sz="2000">
                <a:latin typeface="Arial" panose="020B0604020202020204"/>
                <a:cs typeface="Arial" panose="020B0604020202020204"/>
              </a:endParaRPr>
            </a:p>
          </p:txBody>
        </p:sp>
        <p:sp>
          <p:nvSpPr>
            <p:cNvPr id="7" name="object 6"/>
            <p:cNvSpPr/>
            <p:nvPr/>
          </p:nvSpPr>
          <p:spPr>
            <a:xfrm>
              <a:off x="4898946" y="2027087"/>
              <a:ext cx="2487295" cy="1312545"/>
            </a:xfrm>
            <a:custGeom>
              <a:avLst/>
              <a:gdLst/>
              <a:ahLst/>
              <a:cxnLst/>
              <a:rect l="l" t="t" r="r" b="b"/>
              <a:pathLst>
                <a:path w="2487295" h="1312545">
                  <a:moveTo>
                    <a:pt x="2486999" y="1312199"/>
                  </a:moveTo>
                  <a:lnTo>
                    <a:pt x="0" y="1312199"/>
                  </a:lnTo>
                  <a:lnTo>
                    <a:pt x="0" y="0"/>
                  </a:lnTo>
                  <a:lnTo>
                    <a:pt x="2486999" y="0"/>
                  </a:lnTo>
                  <a:lnTo>
                    <a:pt x="2486999" y="1312199"/>
                  </a:lnTo>
                  <a:close/>
                </a:path>
              </a:pathLst>
            </a:custGeom>
            <a:solidFill>
              <a:srgbClr val="F3F3F3"/>
            </a:solidFill>
          </p:spPr>
          <p:txBody>
            <a:bodyPr wrap="square" lIns="0" tIns="0" rIns="0" bIns="0" rtlCol="0"/>
            <a:lstStyle/>
            <a:p/>
          </p:txBody>
        </p:sp>
        <p:sp>
          <p:nvSpPr>
            <p:cNvPr id="8" name="object 7"/>
            <p:cNvSpPr txBox="1"/>
            <p:nvPr/>
          </p:nvSpPr>
          <p:spPr>
            <a:xfrm>
              <a:off x="4898946" y="2027087"/>
              <a:ext cx="2487295" cy="1312545"/>
            </a:xfrm>
            <a:prstGeom prst="rect">
              <a:avLst/>
            </a:prstGeom>
            <a:ln w="9524">
              <a:solidFill>
                <a:srgbClr val="595959"/>
              </a:solidFill>
            </a:ln>
          </p:spPr>
          <p:txBody>
            <a:bodyPr vert="horz" wrap="square" lIns="0" tIns="74295" rIns="0" bIns="0" rtlCol="0">
              <a:spAutoFit/>
            </a:bodyPr>
            <a:lstStyle/>
            <a:p>
              <a:pPr marL="350520">
                <a:lnSpc>
                  <a:spcPct val="100000"/>
                </a:lnSpc>
                <a:spcBef>
                  <a:spcPts val="585"/>
                </a:spcBef>
              </a:pPr>
              <a:r>
                <a:rPr sz="2200" dirty="0">
                  <a:latin typeface="Arial" panose="020B0604020202020204"/>
                  <a:cs typeface="Arial" panose="020B0604020202020204"/>
                </a:rPr>
                <a:t>Matrix</a:t>
              </a:r>
              <a:r>
                <a:rPr sz="2200" spc="-10" dirty="0">
                  <a:latin typeface="Arial" panose="020B0604020202020204"/>
                  <a:cs typeface="Arial" panose="020B0604020202020204"/>
                </a:rPr>
                <a:t> Multiply</a:t>
              </a:r>
              <a:endParaRPr sz="2200">
                <a:latin typeface="Arial" panose="020B0604020202020204"/>
                <a:cs typeface="Arial" panose="020B0604020202020204"/>
              </a:endParaRPr>
            </a:p>
          </p:txBody>
        </p:sp>
        <p:pic>
          <p:nvPicPr>
            <p:cNvPr id="9" name="object 8"/>
            <p:cNvPicPr/>
            <p:nvPr/>
          </p:nvPicPr>
          <p:blipFill>
            <a:blip r:embed="rId1" cstate="print"/>
            <a:stretch>
              <a:fillRect/>
            </a:stretch>
          </p:blipFill>
          <p:spPr>
            <a:xfrm>
              <a:off x="4947709" y="2517413"/>
              <a:ext cx="2389474" cy="707524"/>
            </a:xfrm>
            <a:prstGeom prst="rect">
              <a:avLst/>
            </a:prstGeom>
          </p:spPr>
        </p:pic>
        <p:sp>
          <p:nvSpPr>
            <p:cNvPr id="10" name="object 9"/>
            <p:cNvSpPr txBox="1"/>
            <p:nvPr/>
          </p:nvSpPr>
          <p:spPr>
            <a:xfrm>
              <a:off x="8756700" y="1507453"/>
              <a:ext cx="1535430" cy="939800"/>
            </a:xfrm>
            <a:prstGeom prst="rect">
              <a:avLst/>
            </a:prstGeom>
          </p:spPr>
          <p:txBody>
            <a:bodyPr vert="horz" wrap="square" lIns="0" tIns="12700" rIns="0" bIns="0" rtlCol="0">
              <a:spAutoFit/>
            </a:bodyPr>
            <a:lstStyle/>
            <a:p>
              <a:pPr algn="ctr">
                <a:lnSpc>
                  <a:spcPct val="100000"/>
                </a:lnSpc>
                <a:spcBef>
                  <a:spcPts val="100"/>
                </a:spcBef>
              </a:pPr>
              <a:r>
                <a:rPr sz="2000" dirty="0">
                  <a:latin typeface="Arial" panose="020B0604020202020204"/>
                  <a:cs typeface="Arial" panose="020B0604020202020204"/>
                </a:rPr>
                <a:t>y:</a:t>
              </a:r>
              <a:r>
                <a:rPr sz="2000" spc="-5" dirty="0">
                  <a:latin typeface="Arial" panose="020B0604020202020204"/>
                  <a:cs typeface="Arial" panose="020B0604020202020204"/>
                </a:rPr>
                <a:t> </a:t>
              </a:r>
              <a:r>
                <a:rPr sz="2000" spc="-10" dirty="0">
                  <a:latin typeface="Arial" panose="020B0604020202020204"/>
                  <a:cs typeface="Arial" panose="020B0604020202020204"/>
                </a:rPr>
                <a:t>[N×M]</a:t>
              </a:r>
              <a:endParaRPr sz="2000">
                <a:latin typeface="Arial" panose="020B0604020202020204"/>
                <a:cs typeface="Arial" panose="020B0604020202020204"/>
              </a:endParaRPr>
            </a:p>
            <a:p>
              <a:pPr algn="ctr">
                <a:lnSpc>
                  <a:spcPct val="100000"/>
                </a:lnSpc>
                <a:tabLst>
                  <a:tab pos="493395" algn="l"/>
                  <a:tab pos="775335" algn="l"/>
                  <a:tab pos="1141730" algn="l"/>
                </a:tabLst>
              </a:pPr>
              <a:r>
                <a:rPr sz="2000" spc="-25" dirty="0">
                  <a:solidFill>
                    <a:srgbClr val="6AA84F"/>
                  </a:solidFill>
                  <a:latin typeface="Arial" panose="020B0604020202020204"/>
                  <a:cs typeface="Arial" panose="020B0604020202020204"/>
                </a:rPr>
                <a:t>[</a:t>
              </a:r>
              <a:r>
                <a:rPr sz="2000" b="1" spc="-25" dirty="0">
                  <a:solidFill>
                    <a:srgbClr val="6AA84F"/>
                  </a:solidFill>
                  <a:latin typeface="Arial" panose="020B0604020202020204"/>
                  <a:cs typeface="Arial" panose="020B0604020202020204"/>
                </a:rPr>
                <a:t>13</a:t>
              </a:r>
              <a:r>
                <a:rPr sz="2000" b="1" dirty="0">
                  <a:solidFill>
                    <a:srgbClr val="6AA84F"/>
                  </a:solidFill>
                  <a:latin typeface="Arial" panose="020B0604020202020204"/>
                  <a:cs typeface="Arial" panose="020B0604020202020204"/>
                </a:rPr>
                <a:t>	</a:t>
              </a:r>
              <a:r>
                <a:rPr sz="2000" b="1" spc="-50" dirty="0">
                  <a:solidFill>
                    <a:srgbClr val="6AA84F"/>
                  </a:solidFill>
                  <a:latin typeface="Arial" panose="020B0604020202020204"/>
                  <a:cs typeface="Arial" panose="020B0604020202020204"/>
                </a:rPr>
                <a:t>9</a:t>
              </a:r>
              <a:r>
                <a:rPr sz="2000" b="1" dirty="0">
                  <a:solidFill>
                    <a:srgbClr val="6AA84F"/>
                  </a:solidFill>
                  <a:latin typeface="Arial" panose="020B0604020202020204"/>
                  <a:cs typeface="Arial" panose="020B0604020202020204"/>
                </a:rPr>
                <a:t>	-</a:t>
              </a:r>
              <a:r>
                <a:rPr sz="2000" b="1" spc="-50" dirty="0">
                  <a:solidFill>
                    <a:srgbClr val="6AA84F"/>
                  </a:solidFill>
                  <a:latin typeface="Arial" panose="020B0604020202020204"/>
                  <a:cs typeface="Arial" panose="020B0604020202020204"/>
                </a:rPr>
                <a:t>2</a:t>
              </a:r>
              <a:r>
                <a:rPr sz="2000" b="1" dirty="0">
                  <a:solidFill>
                    <a:srgbClr val="6AA84F"/>
                  </a:solidFill>
                  <a:latin typeface="Arial" panose="020B0604020202020204"/>
                  <a:cs typeface="Arial" panose="020B0604020202020204"/>
                </a:rPr>
                <a:t>	-6</a:t>
              </a:r>
              <a:r>
                <a:rPr sz="2000" b="1" spc="-5"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a:p>
              <a:pPr algn="ctr">
                <a:lnSpc>
                  <a:spcPct val="100000"/>
                </a:lnSpc>
                <a:tabLst>
                  <a:tab pos="210820" algn="l"/>
                  <a:tab pos="492125" algn="l"/>
                  <a:tab pos="774700" algn="l"/>
                  <a:tab pos="1197610"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5</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a:t>
              </a:r>
              <a:r>
                <a:rPr sz="2000" spc="-25" dirty="0">
                  <a:solidFill>
                    <a:srgbClr val="6AA84F"/>
                  </a:solidFill>
                  <a:latin typeface="Arial" panose="020B0604020202020204"/>
                  <a:cs typeface="Arial" panose="020B0604020202020204"/>
                </a:rPr>
                <a:t>17</a:t>
              </a:r>
              <a:r>
                <a:rPr sz="2000" dirty="0">
                  <a:solidFill>
                    <a:srgbClr val="6AA84F"/>
                  </a:solidFill>
                  <a:latin typeface="Arial" panose="020B0604020202020204"/>
                  <a:cs typeface="Arial" panose="020B0604020202020204"/>
                </a:rPr>
                <a:t>	1</a:t>
              </a:r>
              <a:r>
                <a:rPr sz="2000" spc="-5"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p:txBody>
        </p:sp>
        <p:sp>
          <p:nvSpPr>
            <p:cNvPr id="11" name="object 10"/>
            <p:cNvSpPr txBox="1"/>
            <p:nvPr/>
          </p:nvSpPr>
          <p:spPr>
            <a:xfrm>
              <a:off x="8686679" y="2743163"/>
              <a:ext cx="1605280" cy="935990"/>
            </a:xfrm>
            <a:prstGeom prst="rect">
              <a:avLst/>
            </a:prstGeom>
          </p:spPr>
          <p:txBody>
            <a:bodyPr vert="horz" wrap="square" lIns="0" tIns="12700" rIns="0" bIns="0" rtlCol="0">
              <a:spAutoFit/>
            </a:bodyPr>
            <a:lstStyle/>
            <a:p>
              <a:pPr marL="58420" marR="5080" indent="-46355">
                <a:lnSpc>
                  <a:spcPct val="100000"/>
                </a:lnSpc>
                <a:spcBef>
                  <a:spcPts val="100"/>
                </a:spcBef>
                <a:tabLst>
                  <a:tab pos="269240" algn="l"/>
                  <a:tab pos="551180" algn="l"/>
                  <a:tab pos="1129030" algn="l"/>
                </a:tabLst>
              </a:pPr>
              <a:r>
                <a:rPr sz="2000" dirty="0">
                  <a:latin typeface="Arial" panose="020B0604020202020204"/>
                  <a:cs typeface="Arial" panose="020B0604020202020204"/>
                </a:rPr>
                <a:t>dL/dy:</a:t>
              </a:r>
              <a:r>
                <a:rPr sz="2000" spc="-30" dirty="0">
                  <a:latin typeface="Arial" panose="020B0604020202020204"/>
                  <a:cs typeface="Arial" panose="020B0604020202020204"/>
                </a:rPr>
                <a:t> </a:t>
              </a:r>
              <a:r>
                <a:rPr sz="2000" spc="-10" dirty="0">
                  <a:latin typeface="Arial" panose="020B0604020202020204"/>
                  <a:cs typeface="Arial" panose="020B0604020202020204"/>
                </a:rPr>
                <a:t>[N×M] </a:t>
              </a:r>
              <a:r>
                <a:rPr sz="2000" spc="-50" dirty="0">
                  <a:solidFill>
                    <a:srgbClr val="FF0000"/>
                  </a:solidFill>
                  <a:latin typeface="Arial" panose="020B0604020202020204"/>
                  <a:cs typeface="Arial" panose="020B0604020202020204"/>
                </a:rPr>
                <a:t>[</a:t>
              </a:r>
              <a:r>
                <a:rPr sz="2000"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2</a:t>
              </a:r>
              <a:r>
                <a:rPr sz="2000" dirty="0">
                  <a:solidFill>
                    <a:srgbClr val="FF0000"/>
                  </a:solidFill>
                  <a:latin typeface="Arial" panose="020B0604020202020204"/>
                  <a:cs typeface="Arial" panose="020B0604020202020204"/>
                </a:rPr>
                <a:t>	3</a:t>
              </a:r>
              <a:r>
                <a:rPr sz="2000" spc="-5"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a:t>
              </a:r>
              <a:r>
                <a:rPr sz="2000" spc="-50" dirty="0">
                  <a:solidFill>
                    <a:srgbClr val="FF0000"/>
                  </a:solidFill>
                  <a:latin typeface="Arial" panose="020B0604020202020204"/>
                  <a:cs typeface="Arial" panose="020B0604020202020204"/>
                </a:rPr>
                <a:t>3</a:t>
              </a:r>
              <a:r>
                <a:rPr sz="2000" dirty="0">
                  <a:solidFill>
                    <a:srgbClr val="FF0000"/>
                  </a:solidFill>
                  <a:latin typeface="Arial" panose="020B0604020202020204"/>
                  <a:cs typeface="Arial" panose="020B0604020202020204"/>
                </a:rPr>
                <a:t>	9</a:t>
              </a:r>
              <a:r>
                <a:rPr sz="2000" spc="-5"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a:t>
              </a:r>
              <a:endParaRPr sz="2000" dirty="0">
                <a:latin typeface="Arial" panose="020B0604020202020204"/>
                <a:cs typeface="Arial" panose="020B0604020202020204"/>
              </a:endParaRPr>
            </a:p>
            <a:p>
              <a:pPr marL="58420">
                <a:lnSpc>
                  <a:spcPct val="100000"/>
                </a:lnSpc>
                <a:tabLst>
                  <a:tab pos="565150" algn="l"/>
                  <a:tab pos="847090" algn="l"/>
                  <a:tab pos="1129030" algn="l"/>
                </a:tabLst>
              </a:pPr>
              <a:r>
                <a:rPr sz="2000" dirty="0">
                  <a:solidFill>
                    <a:srgbClr val="FF0000"/>
                  </a:solidFill>
                  <a:latin typeface="Arial" panose="020B0604020202020204"/>
                  <a:cs typeface="Arial" panose="020B0604020202020204"/>
                </a:rPr>
                <a:t>[</a:t>
              </a:r>
              <a:r>
                <a:rPr sz="2000" spc="-5"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a:t>
              </a:r>
              <a:r>
                <a:rPr sz="2000" spc="-50" dirty="0">
                  <a:solidFill>
                    <a:srgbClr val="FF0000"/>
                  </a:solidFill>
                  <a:latin typeface="Arial" panose="020B0604020202020204"/>
                  <a:cs typeface="Arial" panose="020B0604020202020204"/>
                </a:rPr>
                <a:t>8</a:t>
              </a:r>
              <a:r>
                <a:rPr sz="2000"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1</a:t>
              </a:r>
              <a:r>
                <a:rPr sz="2000"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4</a:t>
              </a:r>
              <a:r>
                <a:rPr sz="2000" dirty="0">
                  <a:solidFill>
                    <a:srgbClr val="FF0000"/>
                  </a:solidFill>
                  <a:latin typeface="Arial" panose="020B0604020202020204"/>
                  <a:cs typeface="Arial" panose="020B0604020202020204"/>
                </a:rPr>
                <a:t>	6</a:t>
              </a:r>
              <a:r>
                <a:rPr sz="2000" spc="-5"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a:t>
              </a:r>
              <a:endParaRPr sz="2000" dirty="0">
                <a:latin typeface="Arial" panose="020B0604020202020204"/>
                <a:cs typeface="Arial" panose="020B0604020202020204"/>
              </a:endParaRPr>
            </a:p>
          </p:txBody>
        </p:sp>
        <p:grpSp>
          <p:nvGrpSpPr>
            <p:cNvPr id="12" name="object 11"/>
            <p:cNvGrpSpPr/>
            <p:nvPr/>
          </p:nvGrpSpPr>
          <p:grpSpPr>
            <a:xfrm>
              <a:off x="3448283" y="2265292"/>
              <a:ext cx="1159510" cy="41275"/>
              <a:chOff x="1995725" y="874279"/>
              <a:chExt cx="1159510" cy="41275"/>
            </a:xfrm>
          </p:grpSpPr>
          <p:sp>
            <p:nvSpPr>
              <p:cNvPr id="13" name="object 12"/>
              <p:cNvSpPr/>
              <p:nvPr/>
            </p:nvSpPr>
            <p:spPr>
              <a:xfrm>
                <a:off x="1995725" y="894775"/>
                <a:ext cx="1111885" cy="0"/>
              </a:xfrm>
              <a:custGeom>
                <a:avLst/>
                <a:gdLst/>
                <a:ahLst/>
                <a:cxnLst/>
                <a:rect l="l" t="t" r="r" b="b"/>
                <a:pathLst>
                  <a:path w="1111885">
                    <a:moveTo>
                      <a:pt x="0" y="0"/>
                    </a:moveTo>
                    <a:lnTo>
                      <a:pt x="1111349" y="0"/>
                    </a:lnTo>
                  </a:path>
                </a:pathLst>
              </a:custGeom>
              <a:ln w="9524">
                <a:solidFill>
                  <a:srgbClr val="595959"/>
                </a:solidFill>
              </a:ln>
            </p:spPr>
            <p:txBody>
              <a:bodyPr wrap="square" lIns="0" tIns="0" rIns="0" bIns="0" rtlCol="0"/>
              <a:lstStyle/>
              <a:p/>
            </p:txBody>
          </p:sp>
          <p:sp>
            <p:nvSpPr>
              <p:cNvPr id="14" name="object 13"/>
              <p:cNvSpPr/>
              <p:nvPr/>
            </p:nvSpPr>
            <p:spPr>
              <a:xfrm>
                <a:off x="3107075" y="879042"/>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p:txBody>
          </p:sp>
          <p:sp>
            <p:nvSpPr>
              <p:cNvPr id="15" name="object 14"/>
              <p:cNvSpPr/>
              <p:nvPr/>
            </p:nvSpPr>
            <p:spPr>
              <a:xfrm>
                <a:off x="3107075" y="87904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p:txBody>
          </p:sp>
        </p:grpSp>
        <p:grpSp>
          <p:nvGrpSpPr>
            <p:cNvPr id="16" name="object 15"/>
            <p:cNvGrpSpPr/>
            <p:nvPr/>
          </p:nvGrpSpPr>
          <p:grpSpPr>
            <a:xfrm>
              <a:off x="7684719" y="3197867"/>
              <a:ext cx="909319" cy="41275"/>
              <a:chOff x="6232161" y="1806854"/>
              <a:chExt cx="909319" cy="41275"/>
            </a:xfrm>
          </p:grpSpPr>
          <p:sp>
            <p:nvSpPr>
              <p:cNvPr id="17" name="object 16"/>
              <p:cNvSpPr/>
              <p:nvPr/>
            </p:nvSpPr>
            <p:spPr>
              <a:xfrm>
                <a:off x="6280149" y="1827350"/>
                <a:ext cx="861060" cy="0"/>
              </a:xfrm>
              <a:custGeom>
                <a:avLst/>
                <a:gdLst/>
                <a:ahLst/>
                <a:cxnLst/>
                <a:rect l="l" t="t" r="r" b="b"/>
                <a:pathLst>
                  <a:path w="861059">
                    <a:moveTo>
                      <a:pt x="0" y="0"/>
                    </a:moveTo>
                    <a:lnTo>
                      <a:pt x="860849" y="0"/>
                    </a:lnTo>
                  </a:path>
                </a:pathLst>
              </a:custGeom>
              <a:ln w="9524">
                <a:solidFill>
                  <a:srgbClr val="FF0000"/>
                </a:solidFill>
              </a:ln>
            </p:spPr>
            <p:txBody>
              <a:bodyPr wrap="square" lIns="0" tIns="0" rIns="0" bIns="0" rtlCol="0"/>
              <a:lstStyle/>
              <a:p/>
            </p:txBody>
          </p:sp>
          <p:sp>
            <p:nvSpPr>
              <p:cNvPr id="18" name="object 17"/>
              <p:cNvSpPr/>
              <p:nvPr/>
            </p:nvSpPr>
            <p:spPr>
              <a:xfrm>
                <a:off x="6236924" y="1811617"/>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p:txBody>
          </p:sp>
          <p:sp>
            <p:nvSpPr>
              <p:cNvPr id="19" name="object 18"/>
              <p:cNvSpPr/>
              <p:nvPr/>
            </p:nvSpPr>
            <p:spPr>
              <a:xfrm>
                <a:off x="6236924" y="1811617"/>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p:txBody>
          </p:sp>
        </p:grpSp>
        <p:grpSp>
          <p:nvGrpSpPr>
            <p:cNvPr id="20" name="object 19"/>
            <p:cNvGrpSpPr/>
            <p:nvPr/>
          </p:nvGrpSpPr>
          <p:grpSpPr>
            <a:xfrm>
              <a:off x="7682807" y="2199967"/>
              <a:ext cx="878840" cy="41275"/>
              <a:chOff x="6230249" y="808954"/>
              <a:chExt cx="878840" cy="41275"/>
            </a:xfrm>
          </p:grpSpPr>
          <p:sp>
            <p:nvSpPr>
              <p:cNvPr id="21" name="object 20"/>
              <p:cNvSpPr/>
              <p:nvPr/>
            </p:nvSpPr>
            <p:spPr>
              <a:xfrm>
                <a:off x="6230249" y="829449"/>
                <a:ext cx="830580" cy="0"/>
              </a:xfrm>
              <a:custGeom>
                <a:avLst/>
                <a:gdLst/>
                <a:ahLst/>
                <a:cxnLst/>
                <a:rect l="l" t="t" r="r" b="b"/>
                <a:pathLst>
                  <a:path w="830579">
                    <a:moveTo>
                      <a:pt x="0" y="0"/>
                    </a:moveTo>
                    <a:lnTo>
                      <a:pt x="830249" y="0"/>
                    </a:lnTo>
                  </a:path>
                </a:pathLst>
              </a:custGeom>
              <a:ln w="9524">
                <a:solidFill>
                  <a:srgbClr val="595959"/>
                </a:solidFill>
              </a:ln>
            </p:spPr>
            <p:txBody>
              <a:bodyPr wrap="square" lIns="0" tIns="0" rIns="0" bIns="0" rtlCol="0"/>
              <a:lstStyle/>
              <a:p/>
            </p:txBody>
          </p:sp>
          <p:sp>
            <p:nvSpPr>
              <p:cNvPr id="22" name="object 21"/>
              <p:cNvSpPr/>
              <p:nvPr/>
            </p:nvSpPr>
            <p:spPr>
              <a:xfrm>
                <a:off x="7060499" y="813717"/>
                <a:ext cx="43815" cy="31750"/>
              </a:xfrm>
              <a:custGeom>
                <a:avLst/>
                <a:gdLst/>
                <a:ahLst/>
                <a:cxnLst/>
                <a:rect l="l" t="t" r="r" b="b"/>
                <a:pathLst>
                  <a:path w="43815" h="31750">
                    <a:moveTo>
                      <a:pt x="0" y="31465"/>
                    </a:moveTo>
                    <a:lnTo>
                      <a:pt x="0" y="0"/>
                    </a:lnTo>
                    <a:lnTo>
                      <a:pt x="43224" y="15732"/>
                    </a:lnTo>
                    <a:lnTo>
                      <a:pt x="0" y="31465"/>
                    </a:lnTo>
                    <a:close/>
                  </a:path>
                </a:pathLst>
              </a:custGeom>
              <a:solidFill>
                <a:srgbClr val="595959"/>
              </a:solidFill>
            </p:spPr>
            <p:txBody>
              <a:bodyPr wrap="square" lIns="0" tIns="0" rIns="0" bIns="0" rtlCol="0"/>
              <a:lstStyle/>
              <a:p/>
            </p:txBody>
          </p:sp>
          <p:sp>
            <p:nvSpPr>
              <p:cNvPr id="23" name="object 22"/>
              <p:cNvSpPr/>
              <p:nvPr/>
            </p:nvSpPr>
            <p:spPr>
              <a:xfrm>
                <a:off x="7060499" y="813717"/>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595959"/>
                </a:solidFill>
              </a:ln>
            </p:spPr>
            <p:txBody>
              <a:bodyPr wrap="square" lIns="0" tIns="0" rIns="0" bIns="0" rtlCol="0"/>
              <a:lstStyle/>
              <a:p/>
            </p:txBody>
          </p:sp>
        </p:grpSp>
        <p:sp>
          <p:nvSpPr>
            <p:cNvPr id="24" name="object 23"/>
            <p:cNvSpPr txBox="1"/>
            <p:nvPr/>
          </p:nvSpPr>
          <p:spPr>
            <a:xfrm>
              <a:off x="4143958" y="3372928"/>
              <a:ext cx="2193925" cy="939800"/>
            </a:xfrm>
            <a:prstGeom prst="rect">
              <a:avLst/>
            </a:prstGeom>
          </p:spPr>
          <p:txBody>
            <a:bodyPr vert="horz" wrap="square" lIns="0" tIns="12700" rIns="0" bIns="0" rtlCol="0">
              <a:spAutoFit/>
            </a:bodyPr>
            <a:lstStyle/>
            <a:p>
              <a:pPr marL="12700" marR="5080">
                <a:lnSpc>
                  <a:spcPct val="100000"/>
                </a:lnSpc>
                <a:spcBef>
                  <a:spcPts val="100"/>
                </a:spcBef>
              </a:pPr>
              <a:r>
                <a:rPr sz="2000" b="1" dirty="0">
                  <a:latin typeface="Arial" panose="020B0604020202020204"/>
                  <a:cs typeface="Arial" panose="020B0604020202020204"/>
                </a:rPr>
                <a:t>Q</a:t>
              </a:r>
              <a:r>
                <a:rPr sz="2000" dirty="0">
                  <a:latin typeface="Arial" panose="020B0604020202020204"/>
                  <a:cs typeface="Arial" panose="020B0604020202020204"/>
                </a:rPr>
                <a:t>:</a:t>
              </a:r>
              <a:r>
                <a:rPr sz="2000" spc="-30" dirty="0">
                  <a:latin typeface="Arial" panose="020B0604020202020204"/>
                  <a:cs typeface="Arial" panose="020B0604020202020204"/>
                </a:rPr>
                <a:t> </a:t>
              </a:r>
              <a:r>
                <a:rPr sz="2000" dirty="0">
                  <a:latin typeface="Arial" panose="020B0604020202020204"/>
                  <a:cs typeface="Arial" panose="020B0604020202020204"/>
                </a:rPr>
                <a:t>What</a:t>
              </a:r>
              <a:r>
                <a:rPr sz="2000" spc="-15" dirty="0">
                  <a:latin typeface="Arial" panose="020B0604020202020204"/>
                  <a:cs typeface="Arial" panose="020B0604020202020204"/>
                </a:rPr>
                <a:t> </a:t>
              </a:r>
              <a:r>
                <a:rPr sz="2000" dirty="0">
                  <a:latin typeface="Arial" panose="020B0604020202020204"/>
                  <a:cs typeface="Arial" panose="020B0604020202020204"/>
                </a:rPr>
                <a:t>parts</a:t>
              </a:r>
              <a:r>
                <a:rPr sz="2000" spc="-15" dirty="0">
                  <a:latin typeface="Arial" panose="020B0604020202020204"/>
                  <a:cs typeface="Arial" panose="020B0604020202020204"/>
                </a:rPr>
                <a:t> </a:t>
              </a:r>
              <a:r>
                <a:rPr sz="2000" dirty="0">
                  <a:latin typeface="Arial" panose="020B0604020202020204"/>
                  <a:cs typeface="Arial" panose="020B0604020202020204"/>
                </a:rPr>
                <a:t>of</a:t>
              </a:r>
              <a:r>
                <a:rPr sz="2000" spc="-15" dirty="0">
                  <a:latin typeface="Arial" panose="020B0604020202020204"/>
                  <a:cs typeface="Arial" panose="020B0604020202020204"/>
                </a:rPr>
                <a:t> </a:t>
              </a:r>
              <a:r>
                <a:rPr sz="2000" spc="-50" dirty="0">
                  <a:latin typeface="Arial" panose="020B0604020202020204"/>
                  <a:cs typeface="Arial" panose="020B0604020202020204"/>
                </a:rPr>
                <a:t>y </a:t>
              </a:r>
              <a:r>
                <a:rPr sz="2000" dirty="0">
                  <a:latin typeface="Arial" panose="020B0604020202020204"/>
                  <a:cs typeface="Arial" panose="020B0604020202020204"/>
                </a:rPr>
                <a:t>are</a:t>
              </a:r>
              <a:r>
                <a:rPr sz="2000" spc="-35" dirty="0">
                  <a:latin typeface="Arial" panose="020B0604020202020204"/>
                  <a:cs typeface="Arial" panose="020B0604020202020204"/>
                </a:rPr>
                <a:t> </a:t>
              </a:r>
              <a:r>
                <a:rPr sz="2000" dirty="0">
                  <a:latin typeface="Arial" panose="020B0604020202020204"/>
                  <a:cs typeface="Arial" panose="020B0604020202020204"/>
                </a:rPr>
                <a:t>affected</a:t>
              </a:r>
              <a:r>
                <a:rPr sz="2000" spc="-35" dirty="0">
                  <a:latin typeface="Arial" panose="020B0604020202020204"/>
                  <a:cs typeface="Arial" panose="020B0604020202020204"/>
                </a:rPr>
                <a:t> </a:t>
              </a:r>
              <a:r>
                <a:rPr sz="2000" dirty="0">
                  <a:latin typeface="Arial" panose="020B0604020202020204"/>
                  <a:cs typeface="Arial" panose="020B0604020202020204"/>
                </a:rPr>
                <a:t>by</a:t>
              </a:r>
              <a:r>
                <a:rPr sz="2000" spc="-30" dirty="0">
                  <a:latin typeface="Arial" panose="020B0604020202020204"/>
                  <a:cs typeface="Arial" panose="020B0604020202020204"/>
                </a:rPr>
                <a:t> </a:t>
              </a:r>
              <a:r>
                <a:rPr sz="2000" spc="-25" dirty="0">
                  <a:latin typeface="Arial" panose="020B0604020202020204"/>
                  <a:cs typeface="Arial" panose="020B0604020202020204"/>
                </a:rPr>
                <a:t>one </a:t>
              </a:r>
              <a:r>
                <a:rPr sz="2000" dirty="0">
                  <a:latin typeface="Arial" panose="020B0604020202020204"/>
                  <a:cs typeface="Arial" panose="020B0604020202020204"/>
                </a:rPr>
                <a:t>element</a:t>
              </a:r>
              <a:r>
                <a:rPr sz="2000" spc="-25" dirty="0">
                  <a:latin typeface="Arial" panose="020B0604020202020204"/>
                  <a:cs typeface="Arial" panose="020B0604020202020204"/>
                </a:rPr>
                <a:t> </a:t>
              </a:r>
              <a:r>
                <a:rPr sz="2000" dirty="0">
                  <a:latin typeface="Arial" panose="020B0604020202020204"/>
                  <a:cs typeface="Arial" panose="020B0604020202020204"/>
                </a:rPr>
                <a:t>of</a:t>
              </a:r>
              <a:r>
                <a:rPr sz="2000" spc="-20" dirty="0">
                  <a:latin typeface="Arial" panose="020B0604020202020204"/>
                  <a:cs typeface="Arial" panose="020B0604020202020204"/>
                </a:rPr>
                <a:t> </a:t>
              </a:r>
              <a:r>
                <a:rPr sz="2000" spc="-25" dirty="0">
                  <a:latin typeface="Arial" panose="020B0604020202020204"/>
                  <a:cs typeface="Arial" panose="020B0604020202020204"/>
                </a:rPr>
                <a:t>x?</a:t>
              </a:r>
              <a:endParaRPr sz="2000">
                <a:latin typeface="Arial" panose="020B0604020202020204"/>
                <a:cs typeface="Arial" panose="020B0604020202020204"/>
              </a:endParaRPr>
            </a:p>
          </p:txBody>
        </p:sp>
        <p:grpSp>
          <p:nvGrpSpPr>
            <p:cNvPr id="25" name="object 24"/>
            <p:cNvGrpSpPr/>
            <p:nvPr/>
          </p:nvGrpSpPr>
          <p:grpSpPr>
            <a:xfrm>
              <a:off x="3443520" y="3113989"/>
              <a:ext cx="1149985" cy="258445"/>
              <a:chOff x="1990962" y="1722976"/>
              <a:chExt cx="1149985" cy="258445"/>
            </a:xfrm>
          </p:grpSpPr>
          <p:sp>
            <p:nvSpPr>
              <p:cNvPr id="26" name="object 25"/>
              <p:cNvSpPr/>
              <p:nvPr/>
            </p:nvSpPr>
            <p:spPr>
              <a:xfrm>
                <a:off x="1995725" y="1743128"/>
                <a:ext cx="1097915" cy="233679"/>
              </a:xfrm>
              <a:custGeom>
                <a:avLst/>
                <a:gdLst/>
                <a:ahLst/>
                <a:cxnLst/>
                <a:rect l="l" t="t" r="r" b="b"/>
                <a:pathLst>
                  <a:path w="1097914" h="233680">
                    <a:moveTo>
                      <a:pt x="0" y="233224"/>
                    </a:moveTo>
                    <a:lnTo>
                      <a:pt x="1097897" y="0"/>
                    </a:lnTo>
                  </a:path>
                </a:pathLst>
              </a:custGeom>
              <a:ln w="9524">
                <a:solidFill>
                  <a:srgbClr val="595959"/>
                </a:solidFill>
              </a:ln>
            </p:spPr>
            <p:txBody>
              <a:bodyPr wrap="square" lIns="0" tIns="0" rIns="0" bIns="0" rtlCol="0"/>
              <a:lstStyle/>
              <a:p/>
            </p:txBody>
          </p:sp>
          <p:sp>
            <p:nvSpPr>
              <p:cNvPr id="27" name="object 26"/>
              <p:cNvSpPr/>
              <p:nvPr/>
            </p:nvSpPr>
            <p:spPr>
              <a:xfrm>
                <a:off x="3090353" y="1727738"/>
                <a:ext cx="45720" cy="31115"/>
              </a:xfrm>
              <a:custGeom>
                <a:avLst/>
                <a:gdLst/>
                <a:ahLst/>
                <a:cxnLst/>
                <a:rect l="l" t="t" r="r" b="b"/>
                <a:pathLst>
                  <a:path w="45719" h="31114">
                    <a:moveTo>
                      <a:pt x="6538" y="30778"/>
                    </a:moveTo>
                    <a:lnTo>
                      <a:pt x="0" y="0"/>
                    </a:lnTo>
                    <a:lnTo>
                      <a:pt x="45550" y="6407"/>
                    </a:lnTo>
                    <a:lnTo>
                      <a:pt x="6538" y="30778"/>
                    </a:lnTo>
                    <a:close/>
                  </a:path>
                </a:pathLst>
              </a:custGeom>
              <a:solidFill>
                <a:srgbClr val="595959"/>
              </a:solidFill>
            </p:spPr>
            <p:txBody>
              <a:bodyPr wrap="square" lIns="0" tIns="0" rIns="0" bIns="0" rtlCol="0"/>
              <a:lstStyle/>
              <a:p/>
            </p:txBody>
          </p:sp>
          <p:sp>
            <p:nvSpPr>
              <p:cNvPr id="28" name="object 27"/>
              <p:cNvSpPr/>
              <p:nvPr/>
            </p:nvSpPr>
            <p:spPr>
              <a:xfrm>
                <a:off x="3090353" y="1727738"/>
                <a:ext cx="45720" cy="31115"/>
              </a:xfrm>
              <a:custGeom>
                <a:avLst/>
                <a:gdLst/>
                <a:ahLst/>
                <a:cxnLst/>
                <a:rect l="l" t="t" r="r" b="b"/>
                <a:pathLst>
                  <a:path w="45719" h="31114">
                    <a:moveTo>
                      <a:pt x="6538" y="30778"/>
                    </a:moveTo>
                    <a:lnTo>
                      <a:pt x="45550" y="6407"/>
                    </a:lnTo>
                    <a:lnTo>
                      <a:pt x="0" y="0"/>
                    </a:lnTo>
                    <a:lnTo>
                      <a:pt x="6538" y="30778"/>
                    </a:lnTo>
                    <a:close/>
                  </a:path>
                </a:pathLst>
              </a:custGeom>
              <a:ln w="9524">
                <a:solidFill>
                  <a:srgbClr val="595959"/>
                </a:solidFill>
              </a:ln>
            </p:spPr>
            <p:txBody>
              <a:bodyPr wrap="square" lIns="0" tIns="0" rIns="0" bIns="0" rtlCol="0"/>
              <a:lstStyle/>
              <a:p/>
            </p:txBody>
          </p:sp>
        </p:grpSp>
        <p:sp>
          <p:nvSpPr>
            <p:cNvPr id="29" name="object 28"/>
            <p:cNvSpPr/>
            <p:nvPr/>
          </p:nvSpPr>
          <p:spPr>
            <a:xfrm>
              <a:off x="2603936" y="2441851"/>
              <a:ext cx="332105" cy="281305"/>
            </a:xfrm>
            <a:custGeom>
              <a:avLst/>
              <a:gdLst/>
              <a:ahLst/>
              <a:cxnLst/>
              <a:rect l="l" t="t" r="r" b="b"/>
              <a:pathLst>
                <a:path w="332105" h="281305">
                  <a:moveTo>
                    <a:pt x="253" y="0"/>
                  </a:moveTo>
                  <a:lnTo>
                    <a:pt x="332053" y="299"/>
                  </a:lnTo>
                  <a:lnTo>
                    <a:pt x="331799" y="280799"/>
                  </a:lnTo>
                  <a:lnTo>
                    <a:pt x="0" y="280499"/>
                  </a:lnTo>
                  <a:lnTo>
                    <a:pt x="253" y="0"/>
                  </a:lnTo>
                  <a:close/>
                </a:path>
              </a:pathLst>
            </a:custGeom>
            <a:ln w="19049">
              <a:solidFill>
                <a:srgbClr val="0000FF"/>
              </a:solidFill>
            </a:ln>
          </p:spPr>
          <p:txBody>
            <a:bodyPr wrap="square" lIns="0" tIns="0" rIns="0" bIns="0" rtlCol="0"/>
            <a:lstStyle/>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t>
            </a:r>
            <a:r>
              <a:rPr lang="en-US" spc="-30" dirty="0"/>
              <a:t> </a:t>
            </a:r>
            <a:r>
              <a:rPr lang="en-US" dirty="0"/>
              <a:t>with</a:t>
            </a:r>
            <a:r>
              <a:rPr lang="en-US" spc="-30" dirty="0"/>
              <a:t> </a:t>
            </a:r>
            <a:r>
              <a:rPr lang="en-US" spc="-10" dirty="0"/>
              <a:t>Matrices</a:t>
            </a:r>
            <a:endParaRPr lang="en-US" dirty="0"/>
          </a:p>
        </p:txBody>
      </p:sp>
      <p:grpSp>
        <p:nvGrpSpPr>
          <p:cNvPr id="38" name="Group 37"/>
          <p:cNvGrpSpPr/>
          <p:nvPr/>
        </p:nvGrpSpPr>
        <p:grpSpPr>
          <a:xfrm>
            <a:off x="1828800" y="1248843"/>
            <a:ext cx="8227128" cy="4237557"/>
            <a:chOff x="2446002" y="1253453"/>
            <a:chExt cx="8227128" cy="4237557"/>
          </a:xfrm>
        </p:grpSpPr>
        <p:sp>
          <p:nvSpPr>
            <p:cNvPr id="4" name="object 3"/>
            <p:cNvSpPr txBox="1"/>
            <p:nvPr/>
          </p:nvSpPr>
          <p:spPr>
            <a:xfrm>
              <a:off x="2446002" y="1814825"/>
              <a:ext cx="1137551"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20204"/>
                  <a:cs typeface="Arial" panose="020B0604020202020204"/>
                </a:rPr>
                <a:t>x:</a:t>
              </a:r>
              <a:r>
                <a:rPr sz="2000" spc="-5" dirty="0">
                  <a:latin typeface="Arial" panose="020B0604020202020204"/>
                  <a:cs typeface="Arial" panose="020B0604020202020204"/>
                </a:rPr>
                <a:t> </a:t>
              </a:r>
              <a:r>
                <a:rPr sz="2000" spc="-10" dirty="0">
                  <a:latin typeface="Arial" panose="020B0604020202020204"/>
                  <a:cs typeface="Arial" panose="020B0604020202020204"/>
                </a:rPr>
                <a:t>[N×D]</a:t>
              </a:r>
              <a:endParaRPr sz="2000" dirty="0">
                <a:latin typeface="Arial" panose="020B0604020202020204"/>
                <a:cs typeface="Arial" panose="020B0604020202020204"/>
              </a:endParaRPr>
            </a:p>
          </p:txBody>
        </p:sp>
        <p:sp>
          <p:nvSpPr>
            <p:cNvPr id="5" name="object 4"/>
            <p:cNvSpPr txBox="1"/>
            <p:nvPr/>
          </p:nvSpPr>
          <p:spPr>
            <a:xfrm>
              <a:off x="2489487" y="2119625"/>
              <a:ext cx="1238885" cy="635000"/>
            </a:xfrm>
            <a:prstGeom prst="rect">
              <a:avLst/>
            </a:prstGeom>
          </p:spPr>
          <p:txBody>
            <a:bodyPr vert="horz" wrap="square" lIns="0" tIns="12700" rIns="0" bIns="0" rtlCol="0">
              <a:spAutoFit/>
            </a:bodyPr>
            <a:lstStyle/>
            <a:p>
              <a:pPr marL="12700">
                <a:lnSpc>
                  <a:spcPct val="100000"/>
                </a:lnSpc>
                <a:spcBef>
                  <a:spcPts val="100"/>
                </a:spcBef>
                <a:tabLst>
                  <a:tab pos="223520" algn="l"/>
                  <a:tab pos="576580" algn="l"/>
                  <a:tab pos="857885"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a:t>
              </a:r>
              <a:r>
                <a:rPr sz="2000" b="1" spc="-50" dirty="0">
                  <a:solidFill>
                    <a:srgbClr val="6AA84F"/>
                  </a:solidFill>
                  <a:latin typeface="Arial" panose="020B0604020202020204"/>
                  <a:cs typeface="Arial" panose="020B0604020202020204"/>
                </a:rPr>
                <a:t>1</a:t>
              </a:r>
              <a:r>
                <a:rPr sz="2000" b="1" dirty="0">
                  <a:solidFill>
                    <a:srgbClr val="6AA84F"/>
                  </a:solidFill>
                  <a:latin typeface="Arial" panose="020B0604020202020204"/>
                  <a:cs typeface="Arial" panose="020B0604020202020204"/>
                </a:rPr>
                <a:t>	</a:t>
              </a:r>
              <a:r>
                <a:rPr sz="2000" dirty="0">
                  <a:solidFill>
                    <a:srgbClr val="6AA84F"/>
                  </a:solidFill>
                  <a:latin typeface="Arial" panose="020B0604020202020204"/>
                  <a:cs typeface="Arial" panose="020B0604020202020204"/>
                </a:rPr>
                <a:t>-3</a:t>
              </a:r>
              <a:r>
                <a:rPr sz="2000" spc="-5"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a:p>
              <a:pPr marL="12700">
                <a:lnSpc>
                  <a:spcPct val="100000"/>
                </a:lnSpc>
                <a:tabLst>
                  <a:tab pos="589915" algn="l"/>
                  <a:tab pos="942340" algn="l"/>
                </a:tabLst>
              </a:pPr>
              <a:r>
                <a:rPr sz="2000" dirty="0">
                  <a:solidFill>
                    <a:srgbClr val="6AA84F"/>
                  </a:solidFill>
                  <a:latin typeface="Arial" panose="020B0604020202020204"/>
                  <a:cs typeface="Arial" panose="020B0604020202020204"/>
                </a:rPr>
                <a:t>[</a:t>
              </a:r>
              <a:r>
                <a:rPr sz="2000" spc="-5" dirty="0">
                  <a:solidFill>
                    <a:srgbClr val="6AA84F"/>
                  </a:solidFill>
                  <a:latin typeface="Arial" panose="020B0604020202020204"/>
                  <a:cs typeface="Arial" panose="020B0604020202020204"/>
                </a:rPr>
                <a:t> </a:t>
              </a:r>
              <a:r>
                <a:rPr sz="2000" dirty="0">
                  <a:solidFill>
                    <a:srgbClr val="6AA84F"/>
                  </a:solidFill>
                  <a:latin typeface="Arial" panose="020B0604020202020204"/>
                  <a:cs typeface="Arial" panose="020B0604020202020204"/>
                </a:rPr>
                <a:t>-</a:t>
              </a:r>
              <a:r>
                <a:rPr sz="2000" spc="-50" dirty="0">
                  <a:solidFill>
                    <a:srgbClr val="6AA84F"/>
                  </a:solidFill>
                  <a:latin typeface="Arial" panose="020B0604020202020204"/>
                  <a:cs typeface="Arial" panose="020B0604020202020204"/>
                </a:rPr>
                <a:t>3</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4</a:t>
              </a:r>
              <a:r>
                <a:rPr sz="2000" dirty="0">
                  <a:solidFill>
                    <a:srgbClr val="6AA84F"/>
                  </a:solidFill>
                  <a:latin typeface="Arial" panose="020B0604020202020204"/>
                  <a:cs typeface="Arial" panose="020B0604020202020204"/>
                </a:rPr>
                <a:t>	2</a:t>
              </a:r>
              <a:r>
                <a:rPr sz="2000" spc="-5"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p:txBody>
        </p:sp>
        <p:sp>
          <p:nvSpPr>
            <p:cNvPr id="6" name="object 5"/>
            <p:cNvSpPr txBox="1"/>
            <p:nvPr/>
          </p:nvSpPr>
          <p:spPr>
            <a:xfrm>
              <a:off x="2454154" y="2801503"/>
              <a:ext cx="1308735" cy="1244600"/>
            </a:xfrm>
            <a:prstGeom prst="rect">
              <a:avLst/>
            </a:prstGeom>
          </p:spPr>
          <p:txBody>
            <a:bodyPr vert="horz" wrap="square" lIns="0" tIns="12700" rIns="0" bIns="0" rtlCol="0">
              <a:spAutoFit/>
            </a:bodyPr>
            <a:lstStyle/>
            <a:p>
              <a:pPr marL="150495">
                <a:lnSpc>
                  <a:spcPct val="100000"/>
                </a:lnSpc>
                <a:spcBef>
                  <a:spcPts val="100"/>
                </a:spcBef>
              </a:pPr>
              <a:r>
                <a:rPr sz="2000" dirty="0">
                  <a:latin typeface="Arial" panose="020B0604020202020204"/>
                  <a:cs typeface="Arial" panose="020B0604020202020204"/>
                </a:rPr>
                <a:t>w:</a:t>
              </a:r>
              <a:r>
                <a:rPr sz="2000" spc="-10" dirty="0">
                  <a:latin typeface="Arial" panose="020B0604020202020204"/>
                  <a:cs typeface="Arial" panose="020B0604020202020204"/>
                </a:rPr>
                <a:t> [D×M]</a:t>
              </a:r>
              <a:endParaRPr sz="2000">
                <a:latin typeface="Arial" panose="020B0604020202020204"/>
                <a:cs typeface="Arial" panose="020B0604020202020204"/>
              </a:endParaRPr>
            </a:p>
            <a:p>
              <a:pPr marL="12700">
                <a:lnSpc>
                  <a:spcPct val="100000"/>
                </a:lnSpc>
                <a:tabLst>
                  <a:tab pos="223520" algn="l"/>
                  <a:tab pos="504825" algn="l"/>
                  <a:tab pos="787400"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3</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1</a:t>
              </a:r>
              <a:r>
                <a:rPr sz="2000" spc="-5" dirty="0">
                  <a:solidFill>
                    <a:srgbClr val="6AA84F"/>
                  </a:solidFill>
                  <a:latin typeface="Arial" panose="020B0604020202020204"/>
                  <a:cs typeface="Arial" panose="020B0604020202020204"/>
                </a:rPr>
                <a:t> </a:t>
              </a:r>
              <a:r>
                <a:rPr sz="2000" dirty="0">
                  <a:solidFill>
                    <a:srgbClr val="6AA84F"/>
                  </a:solidFill>
                  <a:latin typeface="Arial" panose="020B0604020202020204"/>
                  <a:cs typeface="Arial" panose="020B0604020202020204"/>
                </a:rPr>
                <a:t>-</a:t>
              </a:r>
              <a:r>
                <a:rPr sz="2000" spc="-25" dirty="0">
                  <a:solidFill>
                    <a:srgbClr val="6AA84F"/>
                  </a:solidFill>
                  <a:latin typeface="Arial" panose="020B0604020202020204"/>
                  <a:cs typeface="Arial" panose="020B0604020202020204"/>
                </a:rPr>
                <a:t>1]</a:t>
              </a:r>
              <a:endParaRPr sz="2000">
                <a:latin typeface="Arial" panose="020B0604020202020204"/>
                <a:cs typeface="Arial" panose="020B0604020202020204"/>
              </a:endParaRPr>
            </a:p>
            <a:p>
              <a:pPr marL="19685">
                <a:lnSpc>
                  <a:spcPct val="100000"/>
                </a:lnSpc>
                <a:tabLst>
                  <a:tab pos="229870" algn="l"/>
                  <a:tab pos="512445" algn="l"/>
                  <a:tab pos="794385" algn="l"/>
                  <a:tab pos="1076325"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a:t>
              </a:r>
              <a:r>
                <a:rPr sz="2000" spc="-60" dirty="0">
                  <a:solidFill>
                    <a:srgbClr val="6AA84F"/>
                  </a:solidFill>
                  <a:latin typeface="Arial" panose="020B0604020202020204"/>
                  <a:cs typeface="Arial" panose="020B0604020202020204"/>
                </a:rPr>
                <a:t>1</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3</a:t>
              </a:r>
              <a:r>
                <a:rPr sz="2000" dirty="0">
                  <a:solidFill>
                    <a:srgbClr val="6AA84F"/>
                  </a:solidFill>
                  <a:latin typeface="Arial" panose="020B0604020202020204"/>
                  <a:cs typeface="Arial" panose="020B0604020202020204"/>
                </a:rPr>
                <a:t>	</a:t>
              </a:r>
              <a:r>
                <a:rPr sz="2000" spc="-25" dirty="0">
                  <a:solidFill>
                    <a:srgbClr val="6AA84F"/>
                  </a:solidFill>
                  <a:latin typeface="Arial" panose="020B0604020202020204"/>
                  <a:cs typeface="Arial" panose="020B0604020202020204"/>
                </a:rPr>
                <a:t>2]</a:t>
              </a:r>
              <a:endParaRPr sz="2000">
                <a:latin typeface="Arial" panose="020B0604020202020204"/>
                <a:cs typeface="Arial" panose="020B0604020202020204"/>
              </a:endParaRPr>
            </a:p>
            <a:p>
              <a:pPr marL="12700">
                <a:lnSpc>
                  <a:spcPct val="100000"/>
                </a:lnSpc>
                <a:tabLst>
                  <a:tab pos="223520" algn="l"/>
                  <a:tab pos="504825" algn="l"/>
                  <a:tab pos="787400"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3</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1</a:t>
              </a:r>
              <a:r>
                <a:rPr sz="2000" spc="-5" dirty="0">
                  <a:solidFill>
                    <a:srgbClr val="6AA84F"/>
                  </a:solidFill>
                  <a:latin typeface="Arial" panose="020B0604020202020204"/>
                  <a:cs typeface="Arial" panose="020B0604020202020204"/>
                </a:rPr>
                <a:t> </a:t>
              </a:r>
              <a:r>
                <a:rPr sz="2000" dirty="0">
                  <a:solidFill>
                    <a:srgbClr val="6AA84F"/>
                  </a:solidFill>
                  <a:latin typeface="Arial" panose="020B0604020202020204"/>
                  <a:cs typeface="Arial" panose="020B0604020202020204"/>
                </a:rPr>
                <a:t>-</a:t>
              </a:r>
              <a:r>
                <a:rPr sz="2000" spc="-25" dirty="0">
                  <a:solidFill>
                    <a:srgbClr val="6AA84F"/>
                  </a:solidFill>
                  <a:latin typeface="Arial" panose="020B0604020202020204"/>
                  <a:cs typeface="Arial" panose="020B0604020202020204"/>
                </a:rPr>
                <a:t>2]</a:t>
              </a:r>
              <a:endParaRPr sz="2000">
                <a:latin typeface="Arial" panose="020B0604020202020204"/>
                <a:cs typeface="Arial" panose="020B0604020202020204"/>
              </a:endParaRPr>
            </a:p>
          </p:txBody>
        </p:sp>
        <p:sp>
          <p:nvSpPr>
            <p:cNvPr id="7" name="object 6"/>
            <p:cNvSpPr/>
            <p:nvPr/>
          </p:nvSpPr>
          <p:spPr>
            <a:xfrm>
              <a:off x="5279946" y="1773087"/>
              <a:ext cx="2487295" cy="1312545"/>
            </a:xfrm>
            <a:custGeom>
              <a:avLst/>
              <a:gdLst/>
              <a:ahLst/>
              <a:cxnLst/>
              <a:rect l="l" t="t" r="r" b="b"/>
              <a:pathLst>
                <a:path w="2487295" h="1312545">
                  <a:moveTo>
                    <a:pt x="2486999" y="1312199"/>
                  </a:moveTo>
                  <a:lnTo>
                    <a:pt x="0" y="1312199"/>
                  </a:lnTo>
                  <a:lnTo>
                    <a:pt x="0" y="0"/>
                  </a:lnTo>
                  <a:lnTo>
                    <a:pt x="2486999" y="0"/>
                  </a:lnTo>
                  <a:lnTo>
                    <a:pt x="2486999" y="1312199"/>
                  </a:lnTo>
                  <a:close/>
                </a:path>
              </a:pathLst>
            </a:custGeom>
            <a:solidFill>
              <a:srgbClr val="F3F3F3"/>
            </a:solidFill>
          </p:spPr>
          <p:txBody>
            <a:bodyPr wrap="square" lIns="0" tIns="0" rIns="0" bIns="0" rtlCol="0"/>
            <a:lstStyle/>
            <a:p/>
          </p:txBody>
        </p:sp>
        <p:sp>
          <p:nvSpPr>
            <p:cNvPr id="8" name="object 7"/>
            <p:cNvSpPr txBox="1"/>
            <p:nvPr/>
          </p:nvSpPr>
          <p:spPr>
            <a:xfrm>
              <a:off x="5279946" y="1773087"/>
              <a:ext cx="2487295" cy="1312545"/>
            </a:xfrm>
            <a:prstGeom prst="rect">
              <a:avLst/>
            </a:prstGeom>
            <a:ln w="9524">
              <a:solidFill>
                <a:srgbClr val="595959"/>
              </a:solidFill>
            </a:ln>
          </p:spPr>
          <p:txBody>
            <a:bodyPr vert="horz" wrap="square" lIns="0" tIns="74295" rIns="0" bIns="0" rtlCol="0">
              <a:spAutoFit/>
            </a:bodyPr>
            <a:lstStyle/>
            <a:p>
              <a:pPr marL="350520">
                <a:lnSpc>
                  <a:spcPct val="100000"/>
                </a:lnSpc>
                <a:spcBef>
                  <a:spcPts val="585"/>
                </a:spcBef>
              </a:pPr>
              <a:r>
                <a:rPr sz="2200" dirty="0">
                  <a:latin typeface="Arial" panose="020B0604020202020204"/>
                  <a:cs typeface="Arial" panose="020B0604020202020204"/>
                </a:rPr>
                <a:t>Matrix</a:t>
              </a:r>
              <a:r>
                <a:rPr sz="2200" spc="-10" dirty="0">
                  <a:latin typeface="Arial" panose="020B0604020202020204"/>
                  <a:cs typeface="Arial" panose="020B0604020202020204"/>
                </a:rPr>
                <a:t> Multiply</a:t>
              </a:r>
              <a:endParaRPr sz="2200">
                <a:latin typeface="Arial" panose="020B0604020202020204"/>
                <a:cs typeface="Arial" panose="020B0604020202020204"/>
              </a:endParaRPr>
            </a:p>
          </p:txBody>
        </p:sp>
        <p:pic>
          <p:nvPicPr>
            <p:cNvPr id="9" name="object 8"/>
            <p:cNvPicPr/>
            <p:nvPr/>
          </p:nvPicPr>
          <p:blipFill>
            <a:blip r:embed="rId1" cstate="print"/>
            <a:stretch>
              <a:fillRect/>
            </a:stretch>
          </p:blipFill>
          <p:spPr>
            <a:xfrm>
              <a:off x="5328709" y="2263413"/>
              <a:ext cx="2389474" cy="707524"/>
            </a:xfrm>
            <a:prstGeom prst="rect">
              <a:avLst/>
            </a:prstGeom>
          </p:spPr>
        </p:pic>
        <p:sp>
          <p:nvSpPr>
            <p:cNvPr id="10" name="object 9"/>
            <p:cNvSpPr txBox="1"/>
            <p:nvPr/>
          </p:nvSpPr>
          <p:spPr>
            <a:xfrm>
              <a:off x="9137700" y="1253453"/>
              <a:ext cx="1535430" cy="939800"/>
            </a:xfrm>
            <a:prstGeom prst="rect">
              <a:avLst/>
            </a:prstGeom>
          </p:spPr>
          <p:txBody>
            <a:bodyPr vert="horz" wrap="square" lIns="0" tIns="12700" rIns="0" bIns="0" rtlCol="0">
              <a:spAutoFit/>
            </a:bodyPr>
            <a:lstStyle/>
            <a:p>
              <a:pPr algn="ctr">
                <a:lnSpc>
                  <a:spcPct val="100000"/>
                </a:lnSpc>
                <a:spcBef>
                  <a:spcPts val="100"/>
                </a:spcBef>
              </a:pPr>
              <a:r>
                <a:rPr sz="2000" dirty="0">
                  <a:latin typeface="Arial" panose="020B0604020202020204"/>
                  <a:cs typeface="Arial" panose="020B0604020202020204"/>
                </a:rPr>
                <a:t>y:</a:t>
              </a:r>
              <a:r>
                <a:rPr sz="2000" spc="-5" dirty="0">
                  <a:latin typeface="Arial" panose="020B0604020202020204"/>
                  <a:cs typeface="Arial" panose="020B0604020202020204"/>
                </a:rPr>
                <a:t> </a:t>
              </a:r>
              <a:r>
                <a:rPr sz="2000" spc="-10" dirty="0">
                  <a:latin typeface="Arial" panose="020B0604020202020204"/>
                  <a:cs typeface="Arial" panose="020B0604020202020204"/>
                </a:rPr>
                <a:t>[N×M]</a:t>
              </a:r>
              <a:endParaRPr sz="2000">
                <a:latin typeface="Arial" panose="020B0604020202020204"/>
                <a:cs typeface="Arial" panose="020B0604020202020204"/>
              </a:endParaRPr>
            </a:p>
            <a:p>
              <a:pPr algn="ctr">
                <a:lnSpc>
                  <a:spcPct val="100000"/>
                </a:lnSpc>
                <a:tabLst>
                  <a:tab pos="493395" algn="l"/>
                  <a:tab pos="775335" algn="l"/>
                  <a:tab pos="1141730" algn="l"/>
                </a:tabLst>
              </a:pPr>
              <a:r>
                <a:rPr sz="2000" spc="-25" dirty="0">
                  <a:solidFill>
                    <a:srgbClr val="6AA84F"/>
                  </a:solidFill>
                  <a:latin typeface="Arial" panose="020B0604020202020204"/>
                  <a:cs typeface="Arial" panose="020B0604020202020204"/>
                </a:rPr>
                <a:t>[</a:t>
              </a:r>
              <a:r>
                <a:rPr sz="2000" b="1" spc="-25" dirty="0">
                  <a:solidFill>
                    <a:srgbClr val="6AA84F"/>
                  </a:solidFill>
                  <a:latin typeface="Arial" panose="020B0604020202020204"/>
                  <a:cs typeface="Arial" panose="020B0604020202020204"/>
                </a:rPr>
                <a:t>13</a:t>
              </a:r>
              <a:r>
                <a:rPr sz="2000" b="1" dirty="0">
                  <a:solidFill>
                    <a:srgbClr val="6AA84F"/>
                  </a:solidFill>
                  <a:latin typeface="Arial" panose="020B0604020202020204"/>
                  <a:cs typeface="Arial" panose="020B0604020202020204"/>
                </a:rPr>
                <a:t>	</a:t>
              </a:r>
              <a:r>
                <a:rPr sz="2000" b="1" spc="-50" dirty="0">
                  <a:solidFill>
                    <a:srgbClr val="6AA84F"/>
                  </a:solidFill>
                  <a:latin typeface="Arial" panose="020B0604020202020204"/>
                  <a:cs typeface="Arial" panose="020B0604020202020204"/>
                </a:rPr>
                <a:t>9</a:t>
              </a:r>
              <a:r>
                <a:rPr sz="2000" b="1" dirty="0">
                  <a:solidFill>
                    <a:srgbClr val="6AA84F"/>
                  </a:solidFill>
                  <a:latin typeface="Arial" panose="020B0604020202020204"/>
                  <a:cs typeface="Arial" panose="020B0604020202020204"/>
                </a:rPr>
                <a:t>	-</a:t>
              </a:r>
              <a:r>
                <a:rPr sz="2000" b="1" spc="-50" dirty="0">
                  <a:solidFill>
                    <a:srgbClr val="6AA84F"/>
                  </a:solidFill>
                  <a:latin typeface="Arial" panose="020B0604020202020204"/>
                  <a:cs typeface="Arial" panose="020B0604020202020204"/>
                </a:rPr>
                <a:t>2</a:t>
              </a:r>
              <a:r>
                <a:rPr sz="2000" b="1" dirty="0">
                  <a:solidFill>
                    <a:srgbClr val="6AA84F"/>
                  </a:solidFill>
                  <a:latin typeface="Arial" panose="020B0604020202020204"/>
                  <a:cs typeface="Arial" panose="020B0604020202020204"/>
                </a:rPr>
                <a:t>	-6</a:t>
              </a:r>
              <a:r>
                <a:rPr sz="2000" b="1" spc="-5"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a:p>
              <a:pPr algn="ctr">
                <a:lnSpc>
                  <a:spcPct val="100000"/>
                </a:lnSpc>
                <a:tabLst>
                  <a:tab pos="210820" algn="l"/>
                  <a:tab pos="492125" algn="l"/>
                  <a:tab pos="774700" algn="l"/>
                  <a:tab pos="1197610"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5</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a:t>
              </a:r>
              <a:r>
                <a:rPr sz="2000" spc="-25" dirty="0">
                  <a:solidFill>
                    <a:srgbClr val="6AA84F"/>
                  </a:solidFill>
                  <a:latin typeface="Arial" panose="020B0604020202020204"/>
                  <a:cs typeface="Arial" panose="020B0604020202020204"/>
                </a:rPr>
                <a:t>17</a:t>
              </a:r>
              <a:r>
                <a:rPr sz="2000" dirty="0">
                  <a:solidFill>
                    <a:srgbClr val="6AA84F"/>
                  </a:solidFill>
                  <a:latin typeface="Arial" panose="020B0604020202020204"/>
                  <a:cs typeface="Arial" panose="020B0604020202020204"/>
                </a:rPr>
                <a:t>	1</a:t>
              </a:r>
              <a:r>
                <a:rPr sz="2000" spc="-5"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p:txBody>
        </p:sp>
        <p:sp>
          <p:nvSpPr>
            <p:cNvPr id="11" name="object 10"/>
            <p:cNvSpPr txBox="1"/>
            <p:nvPr/>
          </p:nvSpPr>
          <p:spPr>
            <a:xfrm>
              <a:off x="9067782" y="2489163"/>
              <a:ext cx="1599565" cy="935990"/>
            </a:xfrm>
            <a:prstGeom prst="rect">
              <a:avLst/>
            </a:prstGeom>
          </p:spPr>
          <p:txBody>
            <a:bodyPr vert="horz" wrap="square" lIns="0" tIns="12700" rIns="0" bIns="0" rtlCol="0">
              <a:spAutoFit/>
            </a:bodyPr>
            <a:lstStyle/>
            <a:p>
              <a:pPr marL="58420" marR="5080" indent="-46355">
                <a:lnSpc>
                  <a:spcPct val="100000"/>
                </a:lnSpc>
                <a:spcBef>
                  <a:spcPts val="100"/>
                </a:spcBef>
                <a:tabLst>
                  <a:tab pos="269240" algn="l"/>
                  <a:tab pos="551180" algn="l"/>
                  <a:tab pos="1129030" algn="l"/>
                </a:tabLst>
              </a:pPr>
              <a:r>
                <a:rPr sz="2000" dirty="0">
                  <a:latin typeface="Arial" panose="020B0604020202020204"/>
                  <a:cs typeface="Arial" panose="020B0604020202020204"/>
                </a:rPr>
                <a:t>dL/dy:</a:t>
              </a:r>
              <a:r>
                <a:rPr sz="2000" spc="-30" dirty="0">
                  <a:latin typeface="Arial" panose="020B0604020202020204"/>
                  <a:cs typeface="Arial" panose="020B0604020202020204"/>
                </a:rPr>
                <a:t> </a:t>
              </a:r>
              <a:r>
                <a:rPr sz="2000" spc="-10" dirty="0">
                  <a:latin typeface="Arial" panose="020B0604020202020204"/>
                  <a:cs typeface="Arial" panose="020B0604020202020204"/>
                </a:rPr>
                <a:t>[N×M] </a:t>
              </a:r>
              <a:r>
                <a:rPr sz="2000" spc="-50" dirty="0">
                  <a:solidFill>
                    <a:srgbClr val="FF0000"/>
                  </a:solidFill>
                  <a:latin typeface="Arial" panose="020B0604020202020204"/>
                  <a:cs typeface="Arial" panose="020B0604020202020204"/>
                </a:rPr>
                <a:t>[</a:t>
              </a:r>
              <a:r>
                <a:rPr sz="2000"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2</a:t>
              </a:r>
              <a:r>
                <a:rPr sz="2000" dirty="0">
                  <a:solidFill>
                    <a:srgbClr val="FF0000"/>
                  </a:solidFill>
                  <a:latin typeface="Arial" panose="020B0604020202020204"/>
                  <a:cs typeface="Arial" panose="020B0604020202020204"/>
                </a:rPr>
                <a:t>	3</a:t>
              </a:r>
              <a:r>
                <a:rPr sz="2000" spc="-5"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a:t>
              </a:r>
              <a:r>
                <a:rPr sz="2000" spc="-50" dirty="0">
                  <a:solidFill>
                    <a:srgbClr val="FF0000"/>
                  </a:solidFill>
                  <a:latin typeface="Arial" panose="020B0604020202020204"/>
                  <a:cs typeface="Arial" panose="020B0604020202020204"/>
                </a:rPr>
                <a:t>3</a:t>
              </a:r>
              <a:r>
                <a:rPr sz="2000" dirty="0">
                  <a:solidFill>
                    <a:srgbClr val="FF0000"/>
                  </a:solidFill>
                  <a:latin typeface="Arial" panose="020B0604020202020204"/>
                  <a:cs typeface="Arial" panose="020B0604020202020204"/>
                </a:rPr>
                <a:t>	9</a:t>
              </a:r>
              <a:r>
                <a:rPr sz="2000" spc="-5"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a:t>
              </a:r>
              <a:endParaRPr sz="2000" dirty="0">
                <a:latin typeface="Arial" panose="020B0604020202020204"/>
                <a:cs typeface="Arial" panose="020B0604020202020204"/>
              </a:endParaRPr>
            </a:p>
            <a:p>
              <a:pPr marL="58420">
                <a:lnSpc>
                  <a:spcPct val="100000"/>
                </a:lnSpc>
                <a:tabLst>
                  <a:tab pos="565150" algn="l"/>
                  <a:tab pos="847090" algn="l"/>
                  <a:tab pos="1129030" algn="l"/>
                </a:tabLst>
              </a:pPr>
              <a:r>
                <a:rPr sz="2000" dirty="0">
                  <a:solidFill>
                    <a:srgbClr val="FF0000"/>
                  </a:solidFill>
                  <a:latin typeface="Arial" panose="020B0604020202020204"/>
                  <a:cs typeface="Arial" panose="020B0604020202020204"/>
                </a:rPr>
                <a:t>[</a:t>
              </a:r>
              <a:r>
                <a:rPr sz="2000" spc="-5"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a:t>
              </a:r>
              <a:r>
                <a:rPr sz="2000" spc="-50" dirty="0">
                  <a:solidFill>
                    <a:srgbClr val="FF0000"/>
                  </a:solidFill>
                  <a:latin typeface="Arial" panose="020B0604020202020204"/>
                  <a:cs typeface="Arial" panose="020B0604020202020204"/>
                </a:rPr>
                <a:t>8</a:t>
              </a:r>
              <a:r>
                <a:rPr sz="2000"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1</a:t>
              </a:r>
              <a:r>
                <a:rPr sz="2000"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4</a:t>
              </a:r>
              <a:r>
                <a:rPr sz="2000" dirty="0">
                  <a:solidFill>
                    <a:srgbClr val="FF0000"/>
                  </a:solidFill>
                  <a:latin typeface="Arial" panose="020B0604020202020204"/>
                  <a:cs typeface="Arial" panose="020B0604020202020204"/>
                </a:rPr>
                <a:t>	6</a:t>
              </a:r>
              <a:r>
                <a:rPr sz="2000" spc="-5"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a:t>
              </a:r>
              <a:endParaRPr sz="2000" dirty="0">
                <a:latin typeface="Arial" panose="020B0604020202020204"/>
                <a:cs typeface="Arial" panose="020B0604020202020204"/>
              </a:endParaRPr>
            </a:p>
          </p:txBody>
        </p:sp>
        <p:grpSp>
          <p:nvGrpSpPr>
            <p:cNvPr id="12" name="object 11"/>
            <p:cNvGrpSpPr/>
            <p:nvPr/>
          </p:nvGrpSpPr>
          <p:grpSpPr>
            <a:xfrm>
              <a:off x="3829283" y="2011292"/>
              <a:ext cx="1159510" cy="41275"/>
              <a:chOff x="1995725" y="874279"/>
              <a:chExt cx="1159510" cy="41275"/>
            </a:xfrm>
          </p:grpSpPr>
          <p:sp>
            <p:nvSpPr>
              <p:cNvPr id="13" name="object 12"/>
              <p:cNvSpPr/>
              <p:nvPr/>
            </p:nvSpPr>
            <p:spPr>
              <a:xfrm>
                <a:off x="1995725" y="894775"/>
                <a:ext cx="1111885" cy="0"/>
              </a:xfrm>
              <a:custGeom>
                <a:avLst/>
                <a:gdLst/>
                <a:ahLst/>
                <a:cxnLst/>
                <a:rect l="l" t="t" r="r" b="b"/>
                <a:pathLst>
                  <a:path w="1111885">
                    <a:moveTo>
                      <a:pt x="0" y="0"/>
                    </a:moveTo>
                    <a:lnTo>
                      <a:pt x="1111349" y="0"/>
                    </a:lnTo>
                  </a:path>
                </a:pathLst>
              </a:custGeom>
              <a:ln w="9524">
                <a:solidFill>
                  <a:srgbClr val="595959"/>
                </a:solidFill>
              </a:ln>
            </p:spPr>
            <p:txBody>
              <a:bodyPr wrap="square" lIns="0" tIns="0" rIns="0" bIns="0" rtlCol="0"/>
              <a:lstStyle/>
              <a:p/>
            </p:txBody>
          </p:sp>
          <p:sp>
            <p:nvSpPr>
              <p:cNvPr id="14" name="object 13"/>
              <p:cNvSpPr/>
              <p:nvPr/>
            </p:nvSpPr>
            <p:spPr>
              <a:xfrm>
                <a:off x="3107075" y="879042"/>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p:txBody>
          </p:sp>
          <p:sp>
            <p:nvSpPr>
              <p:cNvPr id="15" name="object 14"/>
              <p:cNvSpPr/>
              <p:nvPr/>
            </p:nvSpPr>
            <p:spPr>
              <a:xfrm>
                <a:off x="3107075" y="87904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p:txBody>
          </p:sp>
        </p:grpSp>
        <p:grpSp>
          <p:nvGrpSpPr>
            <p:cNvPr id="16" name="object 15"/>
            <p:cNvGrpSpPr/>
            <p:nvPr/>
          </p:nvGrpSpPr>
          <p:grpSpPr>
            <a:xfrm>
              <a:off x="8065719" y="2943867"/>
              <a:ext cx="909319" cy="41275"/>
              <a:chOff x="6232161" y="1806854"/>
              <a:chExt cx="909319" cy="41275"/>
            </a:xfrm>
          </p:grpSpPr>
          <p:sp>
            <p:nvSpPr>
              <p:cNvPr id="17" name="object 16"/>
              <p:cNvSpPr/>
              <p:nvPr/>
            </p:nvSpPr>
            <p:spPr>
              <a:xfrm>
                <a:off x="6280149" y="1827350"/>
                <a:ext cx="861060" cy="0"/>
              </a:xfrm>
              <a:custGeom>
                <a:avLst/>
                <a:gdLst/>
                <a:ahLst/>
                <a:cxnLst/>
                <a:rect l="l" t="t" r="r" b="b"/>
                <a:pathLst>
                  <a:path w="861059">
                    <a:moveTo>
                      <a:pt x="0" y="0"/>
                    </a:moveTo>
                    <a:lnTo>
                      <a:pt x="860849" y="0"/>
                    </a:lnTo>
                  </a:path>
                </a:pathLst>
              </a:custGeom>
              <a:ln w="9524">
                <a:solidFill>
                  <a:srgbClr val="FF0000"/>
                </a:solidFill>
              </a:ln>
            </p:spPr>
            <p:txBody>
              <a:bodyPr wrap="square" lIns="0" tIns="0" rIns="0" bIns="0" rtlCol="0"/>
              <a:lstStyle/>
              <a:p/>
            </p:txBody>
          </p:sp>
          <p:sp>
            <p:nvSpPr>
              <p:cNvPr id="18" name="object 17"/>
              <p:cNvSpPr/>
              <p:nvPr/>
            </p:nvSpPr>
            <p:spPr>
              <a:xfrm>
                <a:off x="6236924" y="1811617"/>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p:txBody>
          </p:sp>
          <p:sp>
            <p:nvSpPr>
              <p:cNvPr id="19" name="object 18"/>
              <p:cNvSpPr/>
              <p:nvPr/>
            </p:nvSpPr>
            <p:spPr>
              <a:xfrm>
                <a:off x="6236924" y="1811617"/>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p:txBody>
          </p:sp>
        </p:grpSp>
        <p:grpSp>
          <p:nvGrpSpPr>
            <p:cNvPr id="20" name="object 19"/>
            <p:cNvGrpSpPr/>
            <p:nvPr/>
          </p:nvGrpSpPr>
          <p:grpSpPr>
            <a:xfrm>
              <a:off x="8063807" y="1945967"/>
              <a:ext cx="878840" cy="41275"/>
              <a:chOff x="6230249" y="808954"/>
              <a:chExt cx="878840" cy="41275"/>
            </a:xfrm>
          </p:grpSpPr>
          <p:sp>
            <p:nvSpPr>
              <p:cNvPr id="21" name="object 20"/>
              <p:cNvSpPr/>
              <p:nvPr/>
            </p:nvSpPr>
            <p:spPr>
              <a:xfrm>
                <a:off x="6230249" y="829449"/>
                <a:ext cx="830580" cy="0"/>
              </a:xfrm>
              <a:custGeom>
                <a:avLst/>
                <a:gdLst/>
                <a:ahLst/>
                <a:cxnLst/>
                <a:rect l="l" t="t" r="r" b="b"/>
                <a:pathLst>
                  <a:path w="830579">
                    <a:moveTo>
                      <a:pt x="0" y="0"/>
                    </a:moveTo>
                    <a:lnTo>
                      <a:pt x="830249" y="0"/>
                    </a:lnTo>
                  </a:path>
                </a:pathLst>
              </a:custGeom>
              <a:ln w="9524">
                <a:solidFill>
                  <a:srgbClr val="595959"/>
                </a:solidFill>
              </a:ln>
            </p:spPr>
            <p:txBody>
              <a:bodyPr wrap="square" lIns="0" tIns="0" rIns="0" bIns="0" rtlCol="0"/>
              <a:lstStyle/>
              <a:p/>
            </p:txBody>
          </p:sp>
          <p:sp>
            <p:nvSpPr>
              <p:cNvPr id="22" name="object 21"/>
              <p:cNvSpPr/>
              <p:nvPr/>
            </p:nvSpPr>
            <p:spPr>
              <a:xfrm>
                <a:off x="7060499" y="813717"/>
                <a:ext cx="43815" cy="31750"/>
              </a:xfrm>
              <a:custGeom>
                <a:avLst/>
                <a:gdLst/>
                <a:ahLst/>
                <a:cxnLst/>
                <a:rect l="l" t="t" r="r" b="b"/>
                <a:pathLst>
                  <a:path w="43815" h="31750">
                    <a:moveTo>
                      <a:pt x="0" y="31465"/>
                    </a:moveTo>
                    <a:lnTo>
                      <a:pt x="0" y="0"/>
                    </a:lnTo>
                    <a:lnTo>
                      <a:pt x="43224" y="15732"/>
                    </a:lnTo>
                    <a:lnTo>
                      <a:pt x="0" y="31465"/>
                    </a:lnTo>
                    <a:close/>
                  </a:path>
                </a:pathLst>
              </a:custGeom>
              <a:solidFill>
                <a:srgbClr val="595959"/>
              </a:solidFill>
            </p:spPr>
            <p:txBody>
              <a:bodyPr wrap="square" lIns="0" tIns="0" rIns="0" bIns="0" rtlCol="0"/>
              <a:lstStyle/>
              <a:p/>
            </p:txBody>
          </p:sp>
          <p:sp>
            <p:nvSpPr>
              <p:cNvPr id="23" name="object 22"/>
              <p:cNvSpPr/>
              <p:nvPr/>
            </p:nvSpPr>
            <p:spPr>
              <a:xfrm>
                <a:off x="7060499" y="813717"/>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595959"/>
                </a:solidFill>
              </a:ln>
            </p:spPr>
            <p:txBody>
              <a:bodyPr wrap="square" lIns="0" tIns="0" rIns="0" bIns="0" rtlCol="0"/>
              <a:lstStyle/>
              <a:p/>
            </p:txBody>
          </p:sp>
        </p:grpSp>
        <p:sp>
          <p:nvSpPr>
            <p:cNvPr id="24" name="object 23"/>
            <p:cNvSpPr txBox="1"/>
            <p:nvPr/>
          </p:nvSpPr>
          <p:spPr>
            <a:xfrm>
              <a:off x="4524958" y="3118928"/>
              <a:ext cx="2193925" cy="939800"/>
            </a:xfrm>
            <a:prstGeom prst="rect">
              <a:avLst/>
            </a:prstGeom>
          </p:spPr>
          <p:txBody>
            <a:bodyPr vert="horz" wrap="square" lIns="0" tIns="12700" rIns="0" bIns="0" rtlCol="0">
              <a:spAutoFit/>
            </a:bodyPr>
            <a:lstStyle/>
            <a:p>
              <a:pPr marL="12700" marR="5080">
                <a:lnSpc>
                  <a:spcPct val="100000"/>
                </a:lnSpc>
                <a:spcBef>
                  <a:spcPts val="100"/>
                </a:spcBef>
              </a:pPr>
              <a:r>
                <a:rPr sz="2000" b="1" dirty="0">
                  <a:latin typeface="Arial" panose="020B0604020202020204"/>
                  <a:cs typeface="Arial" panose="020B0604020202020204"/>
                </a:rPr>
                <a:t>Q</a:t>
              </a:r>
              <a:r>
                <a:rPr sz="2000" dirty="0">
                  <a:latin typeface="Arial" panose="020B0604020202020204"/>
                  <a:cs typeface="Arial" panose="020B0604020202020204"/>
                </a:rPr>
                <a:t>:</a:t>
              </a:r>
              <a:r>
                <a:rPr sz="2000" spc="-30" dirty="0">
                  <a:latin typeface="Arial" panose="020B0604020202020204"/>
                  <a:cs typeface="Arial" panose="020B0604020202020204"/>
                </a:rPr>
                <a:t> </a:t>
              </a:r>
              <a:r>
                <a:rPr sz="2000" dirty="0">
                  <a:latin typeface="Arial" panose="020B0604020202020204"/>
                  <a:cs typeface="Arial" panose="020B0604020202020204"/>
                </a:rPr>
                <a:t>What</a:t>
              </a:r>
              <a:r>
                <a:rPr sz="2000" spc="-15" dirty="0">
                  <a:latin typeface="Arial" panose="020B0604020202020204"/>
                  <a:cs typeface="Arial" panose="020B0604020202020204"/>
                </a:rPr>
                <a:t> </a:t>
              </a:r>
              <a:r>
                <a:rPr sz="2000" dirty="0">
                  <a:latin typeface="Arial" panose="020B0604020202020204"/>
                  <a:cs typeface="Arial" panose="020B0604020202020204"/>
                </a:rPr>
                <a:t>parts</a:t>
              </a:r>
              <a:r>
                <a:rPr sz="2000" spc="-15" dirty="0">
                  <a:latin typeface="Arial" panose="020B0604020202020204"/>
                  <a:cs typeface="Arial" panose="020B0604020202020204"/>
                </a:rPr>
                <a:t> </a:t>
              </a:r>
              <a:r>
                <a:rPr sz="2000" dirty="0">
                  <a:latin typeface="Arial" panose="020B0604020202020204"/>
                  <a:cs typeface="Arial" panose="020B0604020202020204"/>
                </a:rPr>
                <a:t>of</a:t>
              </a:r>
              <a:r>
                <a:rPr sz="2000" spc="-15" dirty="0">
                  <a:latin typeface="Arial" panose="020B0604020202020204"/>
                  <a:cs typeface="Arial" panose="020B0604020202020204"/>
                </a:rPr>
                <a:t> </a:t>
              </a:r>
              <a:r>
                <a:rPr sz="2000" spc="-50" dirty="0">
                  <a:latin typeface="Arial" panose="020B0604020202020204"/>
                  <a:cs typeface="Arial" panose="020B0604020202020204"/>
                </a:rPr>
                <a:t>y </a:t>
              </a:r>
              <a:r>
                <a:rPr sz="2000" dirty="0">
                  <a:latin typeface="Arial" panose="020B0604020202020204"/>
                  <a:cs typeface="Arial" panose="020B0604020202020204"/>
                </a:rPr>
                <a:t>are</a:t>
              </a:r>
              <a:r>
                <a:rPr sz="2000" spc="-35" dirty="0">
                  <a:latin typeface="Arial" panose="020B0604020202020204"/>
                  <a:cs typeface="Arial" panose="020B0604020202020204"/>
                </a:rPr>
                <a:t> </a:t>
              </a:r>
              <a:r>
                <a:rPr sz="2000" dirty="0">
                  <a:latin typeface="Arial" panose="020B0604020202020204"/>
                  <a:cs typeface="Arial" panose="020B0604020202020204"/>
                </a:rPr>
                <a:t>affected</a:t>
              </a:r>
              <a:r>
                <a:rPr sz="2000" spc="-35" dirty="0">
                  <a:latin typeface="Arial" panose="020B0604020202020204"/>
                  <a:cs typeface="Arial" panose="020B0604020202020204"/>
                </a:rPr>
                <a:t> </a:t>
              </a:r>
              <a:r>
                <a:rPr sz="2000" dirty="0">
                  <a:latin typeface="Arial" panose="020B0604020202020204"/>
                  <a:cs typeface="Arial" panose="020B0604020202020204"/>
                </a:rPr>
                <a:t>by</a:t>
              </a:r>
              <a:r>
                <a:rPr sz="2000" spc="-30" dirty="0">
                  <a:latin typeface="Arial" panose="020B0604020202020204"/>
                  <a:cs typeface="Arial" panose="020B0604020202020204"/>
                </a:rPr>
                <a:t> </a:t>
              </a:r>
              <a:r>
                <a:rPr sz="2000" spc="-25" dirty="0">
                  <a:latin typeface="Arial" panose="020B0604020202020204"/>
                  <a:cs typeface="Arial" panose="020B0604020202020204"/>
                </a:rPr>
                <a:t>one </a:t>
              </a:r>
              <a:r>
                <a:rPr sz="2000" dirty="0">
                  <a:latin typeface="Arial" panose="020B0604020202020204"/>
                  <a:cs typeface="Arial" panose="020B0604020202020204"/>
                </a:rPr>
                <a:t>element</a:t>
              </a:r>
              <a:r>
                <a:rPr sz="2000" spc="-25" dirty="0">
                  <a:latin typeface="Arial" panose="020B0604020202020204"/>
                  <a:cs typeface="Arial" panose="020B0604020202020204"/>
                </a:rPr>
                <a:t> </a:t>
              </a:r>
              <a:r>
                <a:rPr sz="2000" dirty="0">
                  <a:latin typeface="Arial" panose="020B0604020202020204"/>
                  <a:cs typeface="Arial" panose="020B0604020202020204"/>
                </a:rPr>
                <a:t>of</a:t>
              </a:r>
              <a:r>
                <a:rPr sz="2000" spc="-20" dirty="0">
                  <a:latin typeface="Arial" panose="020B0604020202020204"/>
                  <a:cs typeface="Arial" panose="020B0604020202020204"/>
                </a:rPr>
                <a:t> </a:t>
              </a:r>
              <a:r>
                <a:rPr sz="2000" spc="-25" dirty="0">
                  <a:latin typeface="Arial" panose="020B0604020202020204"/>
                  <a:cs typeface="Arial" panose="020B0604020202020204"/>
                </a:rPr>
                <a:t>x?</a:t>
              </a:r>
              <a:endParaRPr sz="2000">
                <a:latin typeface="Arial" panose="020B0604020202020204"/>
                <a:cs typeface="Arial" panose="020B0604020202020204"/>
              </a:endParaRPr>
            </a:p>
          </p:txBody>
        </p:sp>
        <p:sp>
          <p:nvSpPr>
            <p:cNvPr id="25" name="object 24"/>
            <p:cNvSpPr txBox="1"/>
            <p:nvPr/>
          </p:nvSpPr>
          <p:spPr>
            <a:xfrm>
              <a:off x="4524958" y="4033328"/>
              <a:ext cx="2148840" cy="635000"/>
            </a:xfrm>
            <a:prstGeom prst="rect">
              <a:avLst/>
            </a:prstGeom>
          </p:spPr>
          <p:txBody>
            <a:bodyPr vert="horz" wrap="square" lIns="0" tIns="12700" rIns="0" bIns="0" rtlCol="0">
              <a:spAutoFit/>
            </a:bodyPr>
            <a:lstStyle/>
            <a:p>
              <a:pPr marL="12700" marR="5080">
                <a:lnSpc>
                  <a:spcPct val="100000"/>
                </a:lnSpc>
                <a:spcBef>
                  <a:spcPts val="100"/>
                </a:spcBef>
                <a:tabLst>
                  <a:tab pos="969010" algn="l"/>
                </a:tabLst>
              </a:pPr>
              <a:r>
                <a:rPr sz="2000" b="1" spc="-25" dirty="0">
                  <a:latin typeface="Arial" panose="020B0604020202020204"/>
                  <a:cs typeface="Arial" panose="020B0604020202020204"/>
                </a:rPr>
                <a:t>A</a:t>
              </a:r>
              <a:r>
                <a:rPr sz="2000" spc="-25" dirty="0">
                  <a:latin typeface="Arial" panose="020B0604020202020204"/>
                  <a:cs typeface="Arial" panose="020B0604020202020204"/>
                </a:rPr>
                <a:t>:</a:t>
              </a:r>
              <a:r>
                <a:rPr sz="2000" dirty="0">
                  <a:latin typeface="Arial" panose="020B0604020202020204"/>
                  <a:cs typeface="Arial" panose="020B0604020202020204"/>
                </a:rPr>
                <a:t>	affects</a:t>
              </a:r>
              <a:r>
                <a:rPr sz="2000" spc="-80" dirty="0">
                  <a:latin typeface="Arial" panose="020B0604020202020204"/>
                  <a:cs typeface="Arial" panose="020B0604020202020204"/>
                </a:rPr>
                <a:t> </a:t>
              </a:r>
              <a:r>
                <a:rPr sz="2000" spc="-25" dirty="0">
                  <a:latin typeface="Arial" panose="020B0604020202020204"/>
                  <a:cs typeface="Arial" panose="020B0604020202020204"/>
                </a:rPr>
                <a:t>the </a:t>
              </a:r>
              <a:r>
                <a:rPr sz="2000" dirty="0">
                  <a:latin typeface="Arial" panose="020B0604020202020204"/>
                  <a:cs typeface="Arial" panose="020B0604020202020204"/>
                </a:rPr>
                <a:t>whole</a:t>
              </a:r>
              <a:r>
                <a:rPr sz="2000" spc="-25" dirty="0">
                  <a:latin typeface="Arial" panose="020B0604020202020204"/>
                  <a:cs typeface="Arial" panose="020B0604020202020204"/>
                </a:rPr>
                <a:t> row</a:t>
              </a:r>
              <a:endParaRPr sz="2000">
                <a:latin typeface="Arial" panose="020B0604020202020204"/>
                <a:cs typeface="Arial" panose="020B0604020202020204"/>
              </a:endParaRPr>
            </a:p>
          </p:txBody>
        </p:sp>
        <p:grpSp>
          <p:nvGrpSpPr>
            <p:cNvPr id="26" name="object 25"/>
            <p:cNvGrpSpPr/>
            <p:nvPr/>
          </p:nvGrpSpPr>
          <p:grpSpPr>
            <a:xfrm>
              <a:off x="3824520" y="2859989"/>
              <a:ext cx="1149985" cy="258445"/>
              <a:chOff x="1990962" y="1722976"/>
              <a:chExt cx="1149985" cy="258445"/>
            </a:xfrm>
          </p:grpSpPr>
          <p:sp>
            <p:nvSpPr>
              <p:cNvPr id="27" name="object 26"/>
              <p:cNvSpPr/>
              <p:nvPr/>
            </p:nvSpPr>
            <p:spPr>
              <a:xfrm>
                <a:off x="1995725" y="1743128"/>
                <a:ext cx="1097915" cy="233679"/>
              </a:xfrm>
              <a:custGeom>
                <a:avLst/>
                <a:gdLst/>
                <a:ahLst/>
                <a:cxnLst/>
                <a:rect l="l" t="t" r="r" b="b"/>
                <a:pathLst>
                  <a:path w="1097914" h="233680">
                    <a:moveTo>
                      <a:pt x="0" y="233224"/>
                    </a:moveTo>
                    <a:lnTo>
                      <a:pt x="1097897" y="0"/>
                    </a:lnTo>
                  </a:path>
                </a:pathLst>
              </a:custGeom>
              <a:ln w="9524">
                <a:solidFill>
                  <a:srgbClr val="595959"/>
                </a:solidFill>
              </a:ln>
            </p:spPr>
            <p:txBody>
              <a:bodyPr wrap="square" lIns="0" tIns="0" rIns="0" bIns="0" rtlCol="0"/>
              <a:lstStyle/>
              <a:p/>
            </p:txBody>
          </p:sp>
          <p:sp>
            <p:nvSpPr>
              <p:cNvPr id="28" name="object 27"/>
              <p:cNvSpPr/>
              <p:nvPr/>
            </p:nvSpPr>
            <p:spPr>
              <a:xfrm>
                <a:off x="3090353" y="1727738"/>
                <a:ext cx="45720" cy="31115"/>
              </a:xfrm>
              <a:custGeom>
                <a:avLst/>
                <a:gdLst/>
                <a:ahLst/>
                <a:cxnLst/>
                <a:rect l="l" t="t" r="r" b="b"/>
                <a:pathLst>
                  <a:path w="45719" h="31114">
                    <a:moveTo>
                      <a:pt x="6538" y="30778"/>
                    </a:moveTo>
                    <a:lnTo>
                      <a:pt x="0" y="0"/>
                    </a:lnTo>
                    <a:lnTo>
                      <a:pt x="45550" y="6407"/>
                    </a:lnTo>
                    <a:lnTo>
                      <a:pt x="6538" y="30778"/>
                    </a:lnTo>
                    <a:close/>
                  </a:path>
                </a:pathLst>
              </a:custGeom>
              <a:solidFill>
                <a:srgbClr val="595959"/>
              </a:solidFill>
            </p:spPr>
            <p:txBody>
              <a:bodyPr wrap="square" lIns="0" tIns="0" rIns="0" bIns="0" rtlCol="0"/>
              <a:lstStyle/>
              <a:p/>
            </p:txBody>
          </p:sp>
          <p:sp>
            <p:nvSpPr>
              <p:cNvPr id="29" name="object 28"/>
              <p:cNvSpPr/>
              <p:nvPr/>
            </p:nvSpPr>
            <p:spPr>
              <a:xfrm>
                <a:off x="3090353" y="1727738"/>
                <a:ext cx="45720" cy="31115"/>
              </a:xfrm>
              <a:custGeom>
                <a:avLst/>
                <a:gdLst/>
                <a:ahLst/>
                <a:cxnLst/>
                <a:rect l="l" t="t" r="r" b="b"/>
                <a:pathLst>
                  <a:path w="45719" h="31114">
                    <a:moveTo>
                      <a:pt x="6538" y="30778"/>
                    </a:moveTo>
                    <a:lnTo>
                      <a:pt x="45550" y="6407"/>
                    </a:lnTo>
                    <a:lnTo>
                      <a:pt x="0" y="0"/>
                    </a:lnTo>
                    <a:lnTo>
                      <a:pt x="6538" y="30778"/>
                    </a:lnTo>
                    <a:close/>
                  </a:path>
                </a:pathLst>
              </a:custGeom>
              <a:ln w="9524">
                <a:solidFill>
                  <a:srgbClr val="595959"/>
                </a:solidFill>
              </a:ln>
            </p:spPr>
            <p:txBody>
              <a:bodyPr wrap="square" lIns="0" tIns="0" rIns="0" bIns="0" rtlCol="0"/>
              <a:lstStyle/>
              <a:p/>
            </p:txBody>
          </p:sp>
        </p:grpSp>
        <p:sp>
          <p:nvSpPr>
            <p:cNvPr id="30" name="object 29"/>
            <p:cNvSpPr/>
            <p:nvPr/>
          </p:nvSpPr>
          <p:spPr>
            <a:xfrm>
              <a:off x="2984936" y="2187851"/>
              <a:ext cx="332105" cy="281305"/>
            </a:xfrm>
            <a:custGeom>
              <a:avLst/>
              <a:gdLst/>
              <a:ahLst/>
              <a:cxnLst/>
              <a:rect l="l" t="t" r="r" b="b"/>
              <a:pathLst>
                <a:path w="332105" h="281305">
                  <a:moveTo>
                    <a:pt x="253" y="0"/>
                  </a:moveTo>
                  <a:lnTo>
                    <a:pt x="332053" y="299"/>
                  </a:lnTo>
                  <a:lnTo>
                    <a:pt x="331799" y="280799"/>
                  </a:lnTo>
                  <a:lnTo>
                    <a:pt x="0" y="280499"/>
                  </a:lnTo>
                  <a:lnTo>
                    <a:pt x="253" y="0"/>
                  </a:lnTo>
                  <a:close/>
                </a:path>
              </a:pathLst>
            </a:custGeom>
            <a:ln w="19049">
              <a:solidFill>
                <a:srgbClr val="0000FF"/>
              </a:solidFill>
            </a:ln>
          </p:spPr>
          <p:txBody>
            <a:bodyPr wrap="square" lIns="0" tIns="0" rIns="0" bIns="0" rtlCol="0"/>
            <a:lstStyle/>
            <a:p/>
          </p:txBody>
        </p:sp>
        <p:sp>
          <p:nvSpPr>
            <p:cNvPr id="31" name="object 30"/>
            <p:cNvSpPr/>
            <p:nvPr/>
          </p:nvSpPr>
          <p:spPr>
            <a:xfrm>
              <a:off x="9225621" y="1584126"/>
              <a:ext cx="1334770" cy="305435"/>
            </a:xfrm>
            <a:custGeom>
              <a:avLst/>
              <a:gdLst/>
              <a:ahLst/>
              <a:cxnLst/>
              <a:rect l="l" t="t" r="r" b="b"/>
              <a:pathLst>
                <a:path w="1334770" h="305434">
                  <a:moveTo>
                    <a:pt x="205" y="0"/>
                  </a:moveTo>
                  <a:lnTo>
                    <a:pt x="1334605" y="900"/>
                  </a:lnTo>
                  <a:lnTo>
                    <a:pt x="1334399" y="305100"/>
                  </a:lnTo>
                  <a:lnTo>
                    <a:pt x="0" y="304199"/>
                  </a:lnTo>
                  <a:lnTo>
                    <a:pt x="205" y="0"/>
                  </a:lnTo>
                  <a:close/>
                </a:path>
              </a:pathLst>
            </a:custGeom>
            <a:ln w="19049">
              <a:solidFill>
                <a:srgbClr val="0000FF"/>
              </a:solidFill>
            </a:ln>
          </p:spPr>
          <p:txBody>
            <a:bodyPr wrap="square" lIns="0" tIns="0" rIns="0" bIns="0" rtlCol="0"/>
            <a:lstStyle/>
            <a:p/>
          </p:txBody>
        </p:sp>
        <p:pic>
          <p:nvPicPr>
            <p:cNvPr id="32" name="object 31"/>
            <p:cNvPicPr/>
            <p:nvPr/>
          </p:nvPicPr>
          <p:blipFill>
            <a:blip r:embed="rId2" cstate="print"/>
            <a:stretch>
              <a:fillRect/>
            </a:stretch>
          </p:blipFill>
          <p:spPr>
            <a:xfrm>
              <a:off x="4392107" y="4752326"/>
              <a:ext cx="2799189" cy="738684"/>
            </a:xfrm>
            <a:prstGeom prst="rect">
              <a:avLst/>
            </a:prstGeom>
          </p:spPr>
        </p:pic>
        <p:pic>
          <p:nvPicPr>
            <p:cNvPr id="33" name="object 32"/>
            <p:cNvPicPr/>
            <p:nvPr/>
          </p:nvPicPr>
          <p:blipFill>
            <a:blip r:embed="rId3" cstate="print"/>
            <a:stretch>
              <a:fillRect/>
            </a:stretch>
          </p:blipFill>
          <p:spPr>
            <a:xfrm>
              <a:off x="5760687" y="4418146"/>
              <a:ext cx="437831" cy="269431"/>
            </a:xfrm>
            <a:prstGeom prst="rect">
              <a:avLst/>
            </a:prstGeom>
          </p:spPr>
        </p:pic>
        <p:sp>
          <p:nvSpPr>
            <p:cNvPr id="34" name="object 33"/>
            <p:cNvSpPr/>
            <p:nvPr/>
          </p:nvSpPr>
          <p:spPr>
            <a:xfrm>
              <a:off x="9309532" y="2809413"/>
              <a:ext cx="1047750" cy="316230"/>
            </a:xfrm>
            <a:custGeom>
              <a:avLst/>
              <a:gdLst/>
              <a:ahLst/>
              <a:cxnLst/>
              <a:rect l="l" t="t" r="r" b="b"/>
              <a:pathLst>
                <a:path w="1047750" h="316230">
                  <a:moveTo>
                    <a:pt x="269" y="0"/>
                  </a:moveTo>
                  <a:lnTo>
                    <a:pt x="1047569" y="899"/>
                  </a:lnTo>
                  <a:lnTo>
                    <a:pt x="1047299" y="315899"/>
                  </a:lnTo>
                  <a:lnTo>
                    <a:pt x="0" y="314999"/>
                  </a:lnTo>
                  <a:lnTo>
                    <a:pt x="269" y="0"/>
                  </a:lnTo>
                  <a:close/>
                </a:path>
              </a:pathLst>
            </a:custGeom>
            <a:ln w="19049">
              <a:solidFill>
                <a:srgbClr val="0000FF"/>
              </a:solidFill>
            </a:ln>
          </p:spPr>
          <p:txBody>
            <a:bodyPr wrap="square" lIns="0" tIns="0" rIns="0" bIns="0" rtlCol="0"/>
            <a:lstStyle/>
            <a:p/>
          </p:txBody>
        </p:sp>
        <p:grpSp>
          <p:nvGrpSpPr>
            <p:cNvPr id="35" name="object 34"/>
            <p:cNvGrpSpPr/>
            <p:nvPr/>
          </p:nvGrpSpPr>
          <p:grpSpPr>
            <a:xfrm>
              <a:off x="4836987" y="4094502"/>
              <a:ext cx="622935" cy="262255"/>
              <a:chOff x="3003429" y="2957489"/>
              <a:chExt cx="622935" cy="262255"/>
            </a:xfrm>
          </p:grpSpPr>
          <p:pic>
            <p:nvPicPr>
              <p:cNvPr id="36" name="object 35"/>
              <p:cNvPicPr/>
              <p:nvPr/>
            </p:nvPicPr>
            <p:blipFill>
              <a:blip r:embed="rId4" cstate="print"/>
              <a:stretch>
                <a:fillRect/>
              </a:stretch>
            </p:blipFill>
            <p:spPr>
              <a:xfrm>
                <a:off x="3022479" y="2976539"/>
                <a:ext cx="502645" cy="224024"/>
              </a:xfrm>
              <a:prstGeom prst="rect">
                <a:avLst/>
              </a:prstGeom>
            </p:spPr>
          </p:pic>
          <p:sp>
            <p:nvSpPr>
              <p:cNvPr id="37" name="object 36"/>
              <p:cNvSpPr/>
              <p:nvPr/>
            </p:nvSpPr>
            <p:spPr>
              <a:xfrm>
                <a:off x="3012954" y="2967014"/>
                <a:ext cx="603885" cy="243204"/>
              </a:xfrm>
              <a:custGeom>
                <a:avLst/>
                <a:gdLst/>
                <a:ahLst/>
                <a:cxnLst/>
                <a:rect l="l" t="t" r="r" b="b"/>
                <a:pathLst>
                  <a:path w="603885" h="243205">
                    <a:moveTo>
                      <a:pt x="0" y="0"/>
                    </a:moveTo>
                    <a:lnTo>
                      <a:pt x="603374" y="0"/>
                    </a:lnTo>
                    <a:lnTo>
                      <a:pt x="603374" y="243074"/>
                    </a:lnTo>
                    <a:lnTo>
                      <a:pt x="0" y="243074"/>
                    </a:lnTo>
                    <a:lnTo>
                      <a:pt x="0" y="0"/>
                    </a:lnTo>
                    <a:close/>
                  </a:path>
                </a:pathLst>
              </a:custGeom>
              <a:ln w="19049">
                <a:solidFill>
                  <a:srgbClr val="0000FF"/>
                </a:solidFill>
              </a:ln>
            </p:spPr>
            <p:txBody>
              <a:bodyPr wrap="square" lIns="0" tIns="0" rIns="0" bIns="0" rtlCol="0"/>
              <a:lstStyle/>
              <a:p/>
            </p:txBody>
          </p:sp>
        </p:gr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t>
            </a:r>
            <a:r>
              <a:rPr lang="en-US" spc="-30" dirty="0"/>
              <a:t> </a:t>
            </a:r>
            <a:r>
              <a:rPr lang="en-US" dirty="0"/>
              <a:t>with</a:t>
            </a:r>
            <a:r>
              <a:rPr lang="en-US" spc="-30" dirty="0"/>
              <a:t> </a:t>
            </a:r>
            <a:r>
              <a:rPr lang="en-US" spc="-10" dirty="0"/>
              <a:t>Matrices</a:t>
            </a:r>
            <a:endParaRPr lang="en-US" dirty="0"/>
          </a:p>
        </p:txBody>
      </p:sp>
      <p:grpSp>
        <p:nvGrpSpPr>
          <p:cNvPr id="48" name="Group 47"/>
          <p:cNvGrpSpPr/>
          <p:nvPr/>
        </p:nvGrpSpPr>
        <p:grpSpPr>
          <a:xfrm>
            <a:off x="1839424" y="1219200"/>
            <a:ext cx="8218976" cy="4237557"/>
            <a:chOff x="2377954" y="1253453"/>
            <a:chExt cx="8218976" cy="4237557"/>
          </a:xfrm>
        </p:grpSpPr>
        <p:sp>
          <p:nvSpPr>
            <p:cNvPr id="4" name="object 3"/>
            <p:cNvSpPr txBox="1"/>
            <p:nvPr/>
          </p:nvSpPr>
          <p:spPr>
            <a:xfrm>
              <a:off x="2558028" y="1814825"/>
              <a:ext cx="115157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20204"/>
                  <a:cs typeface="Arial" panose="020B0604020202020204"/>
                </a:rPr>
                <a:t>x:</a:t>
              </a:r>
              <a:r>
                <a:rPr sz="2000" spc="-5" dirty="0">
                  <a:latin typeface="Arial" panose="020B0604020202020204"/>
                  <a:cs typeface="Arial" panose="020B0604020202020204"/>
                </a:rPr>
                <a:t> </a:t>
              </a:r>
              <a:r>
                <a:rPr sz="2000" spc="-10" dirty="0">
                  <a:latin typeface="Arial" panose="020B0604020202020204"/>
                  <a:cs typeface="Arial" panose="020B0604020202020204"/>
                </a:rPr>
                <a:t>[N×D]</a:t>
              </a:r>
              <a:endParaRPr sz="2000" dirty="0">
                <a:latin typeface="Arial" panose="020B0604020202020204"/>
                <a:cs typeface="Arial" panose="020B0604020202020204"/>
              </a:endParaRPr>
            </a:p>
          </p:txBody>
        </p:sp>
        <p:sp>
          <p:nvSpPr>
            <p:cNvPr id="5" name="object 4"/>
            <p:cNvSpPr txBox="1"/>
            <p:nvPr/>
          </p:nvSpPr>
          <p:spPr>
            <a:xfrm>
              <a:off x="2413287" y="2119625"/>
              <a:ext cx="1238885" cy="635000"/>
            </a:xfrm>
            <a:prstGeom prst="rect">
              <a:avLst/>
            </a:prstGeom>
          </p:spPr>
          <p:txBody>
            <a:bodyPr vert="horz" wrap="square" lIns="0" tIns="12700" rIns="0" bIns="0" rtlCol="0">
              <a:spAutoFit/>
            </a:bodyPr>
            <a:lstStyle/>
            <a:p>
              <a:pPr marL="12700">
                <a:lnSpc>
                  <a:spcPct val="100000"/>
                </a:lnSpc>
                <a:spcBef>
                  <a:spcPts val="100"/>
                </a:spcBef>
                <a:tabLst>
                  <a:tab pos="223520" algn="l"/>
                  <a:tab pos="576580" algn="l"/>
                  <a:tab pos="857885"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a:t>
              </a:r>
              <a:r>
                <a:rPr sz="2000" b="1" spc="-50" dirty="0">
                  <a:solidFill>
                    <a:srgbClr val="6AA84F"/>
                  </a:solidFill>
                  <a:latin typeface="Arial" panose="020B0604020202020204"/>
                  <a:cs typeface="Arial" panose="020B0604020202020204"/>
                </a:rPr>
                <a:t>1</a:t>
              </a:r>
              <a:r>
                <a:rPr sz="2000" b="1" dirty="0">
                  <a:solidFill>
                    <a:srgbClr val="6AA84F"/>
                  </a:solidFill>
                  <a:latin typeface="Arial" panose="020B0604020202020204"/>
                  <a:cs typeface="Arial" panose="020B0604020202020204"/>
                </a:rPr>
                <a:t>	</a:t>
              </a:r>
              <a:r>
                <a:rPr sz="2000" dirty="0">
                  <a:solidFill>
                    <a:srgbClr val="6AA84F"/>
                  </a:solidFill>
                  <a:latin typeface="Arial" panose="020B0604020202020204"/>
                  <a:cs typeface="Arial" panose="020B0604020202020204"/>
                </a:rPr>
                <a:t>-3</a:t>
              </a:r>
              <a:r>
                <a:rPr sz="2000" spc="-5"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dirty="0">
                <a:latin typeface="Arial" panose="020B0604020202020204"/>
                <a:cs typeface="Arial" panose="020B0604020202020204"/>
              </a:endParaRPr>
            </a:p>
            <a:p>
              <a:pPr marL="12700">
                <a:lnSpc>
                  <a:spcPct val="100000"/>
                </a:lnSpc>
                <a:tabLst>
                  <a:tab pos="589915" algn="l"/>
                  <a:tab pos="942340" algn="l"/>
                </a:tabLst>
              </a:pPr>
              <a:r>
                <a:rPr sz="2000" dirty="0">
                  <a:solidFill>
                    <a:srgbClr val="6AA84F"/>
                  </a:solidFill>
                  <a:latin typeface="Arial" panose="020B0604020202020204"/>
                  <a:cs typeface="Arial" panose="020B0604020202020204"/>
                </a:rPr>
                <a:t>[</a:t>
              </a:r>
              <a:r>
                <a:rPr sz="2000" spc="-5" dirty="0">
                  <a:solidFill>
                    <a:srgbClr val="6AA84F"/>
                  </a:solidFill>
                  <a:latin typeface="Arial" panose="020B0604020202020204"/>
                  <a:cs typeface="Arial" panose="020B0604020202020204"/>
                </a:rPr>
                <a:t> </a:t>
              </a:r>
              <a:r>
                <a:rPr sz="2000" dirty="0">
                  <a:solidFill>
                    <a:srgbClr val="6AA84F"/>
                  </a:solidFill>
                  <a:latin typeface="Arial" panose="020B0604020202020204"/>
                  <a:cs typeface="Arial" panose="020B0604020202020204"/>
                </a:rPr>
                <a:t>-</a:t>
              </a:r>
              <a:r>
                <a:rPr sz="2000" spc="-50" dirty="0">
                  <a:solidFill>
                    <a:srgbClr val="6AA84F"/>
                  </a:solidFill>
                  <a:latin typeface="Arial" panose="020B0604020202020204"/>
                  <a:cs typeface="Arial" panose="020B0604020202020204"/>
                </a:rPr>
                <a:t>3</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4</a:t>
              </a:r>
              <a:r>
                <a:rPr sz="2000" dirty="0">
                  <a:solidFill>
                    <a:srgbClr val="6AA84F"/>
                  </a:solidFill>
                  <a:latin typeface="Arial" panose="020B0604020202020204"/>
                  <a:cs typeface="Arial" panose="020B0604020202020204"/>
                </a:rPr>
                <a:t>	2</a:t>
              </a:r>
              <a:r>
                <a:rPr sz="2000" spc="-5"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dirty="0">
                <a:latin typeface="Arial" panose="020B0604020202020204"/>
                <a:cs typeface="Arial" panose="020B0604020202020204"/>
              </a:endParaRPr>
            </a:p>
          </p:txBody>
        </p:sp>
        <p:sp>
          <p:nvSpPr>
            <p:cNvPr id="6" name="object 5"/>
            <p:cNvSpPr txBox="1"/>
            <p:nvPr/>
          </p:nvSpPr>
          <p:spPr>
            <a:xfrm>
              <a:off x="2377954" y="2801503"/>
              <a:ext cx="1308735" cy="1244600"/>
            </a:xfrm>
            <a:prstGeom prst="rect">
              <a:avLst/>
            </a:prstGeom>
          </p:spPr>
          <p:txBody>
            <a:bodyPr vert="horz" wrap="square" lIns="0" tIns="12700" rIns="0" bIns="0" rtlCol="0">
              <a:spAutoFit/>
            </a:bodyPr>
            <a:lstStyle/>
            <a:p>
              <a:pPr marL="150495">
                <a:lnSpc>
                  <a:spcPct val="100000"/>
                </a:lnSpc>
                <a:spcBef>
                  <a:spcPts val="100"/>
                </a:spcBef>
              </a:pPr>
              <a:r>
                <a:rPr sz="2000" dirty="0">
                  <a:latin typeface="Arial" panose="020B0604020202020204"/>
                  <a:cs typeface="Arial" panose="020B0604020202020204"/>
                </a:rPr>
                <a:t>w:</a:t>
              </a:r>
              <a:r>
                <a:rPr sz="2000" spc="-10" dirty="0">
                  <a:latin typeface="Arial" panose="020B0604020202020204"/>
                  <a:cs typeface="Arial" panose="020B0604020202020204"/>
                </a:rPr>
                <a:t> [D×M]</a:t>
              </a:r>
              <a:endParaRPr sz="2000">
                <a:latin typeface="Arial" panose="020B0604020202020204"/>
                <a:cs typeface="Arial" panose="020B0604020202020204"/>
              </a:endParaRPr>
            </a:p>
            <a:p>
              <a:pPr marL="12700">
                <a:lnSpc>
                  <a:spcPct val="100000"/>
                </a:lnSpc>
                <a:tabLst>
                  <a:tab pos="223520" algn="l"/>
                  <a:tab pos="504825" algn="l"/>
                  <a:tab pos="787400"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3</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1</a:t>
              </a:r>
              <a:r>
                <a:rPr sz="2000" spc="-5" dirty="0">
                  <a:solidFill>
                    <a:srgbClr val="6AA84F"/>
                  </a:solidFill>
                  <a:latin typeface="Arial" panose="020B0604020202020204"/>
                  <a:cs typeface="Arial" panose="020B0604020202020204"/>
                </a:rPr>
                <a:t> </a:t>
              </a:r>
              <a:r>
                <a:rPr sz="2000" dirty="0">
                  <a:solidFill>
                    <a:srgbClr val="6AA84F"/>
                  </a:solidFill>
                  <a:latin typeface="Arial" panose="020B0604020202020204"/>
                  <a:cs typeface="Arial" panose="020B0604020202020204"/>
                </a:rPr>
                <a:t>-</a:t>
              </a:r>
              <a:r>
                <a:rPr sz="2000" spc="-25" dirty="0">
                  <a:solidFill>
                    <a:srgbClr val="6AA84F"/>
                  </a:solidFill>
                  <a:latin typeface="Arial" panose="020B0604020202020204"/>
                  <a:cs typeface="Arial" panose="020B0604020202020204"/>
                </a:rPr>
                <a:t>1]</a:t>
              </a:r>
              <a:endParaRPr sz="2000">
                <a:latin typeface="Arial" panose="020B0604020202020204"/>
                <a:cs typeface="Arial" panose="020B0604020202020204"/>
              </a:endParaRPr>
            </a:p>
            <a:p>
              <a:pPr marL="19685">
                <a:lnSpc>
                  <a:spcPct val="100000"/>
                </a:lnSpc>
                <a:tabLst>
                  <a:tab pos="229870" algn="l"/>
                  <a:tab pos="512445" algn="l"/>
                  <a:tab pos="794385" algn="l"/>
                  <a:tab pos="1076325"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a:t>
              </a:r>
              <a:r>
                <a:rPr sz="2000" spc="-60" dirty="0">
                  <a:solidFill>
                    <a:srgbClr val="6AA84F"/>
                  </a:solidFill>
                  <a:latin typeface="Arial" panose="020B0604020202020204"/>
                  <a:cs typeface="Arial" panose="020B0604020202020204"/>
                </a:rPr>
                <a:t>1</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3</a:t>
              </a:r>
              <a:r>
                <a:rPr sz="2000" dirty="0">
                  <a:solidFill>
                    <a:srgbClr val="6AA84F"/>
                  </a:solidFill>
                  <a:latin typeface="Arial" panose="020B0604020202020204"/>
                  <a:cs typeface="Arial" panose="020B0604020202020204"/>
                </a:rPr>
                <a:t>	</a:t>
              </a:r>
              <a:r>
                <a:rPr sz="2000" spc="-25" dirty="0">
                  <a:solidFill>
                    <a:srgbClr val="6AA84F"/>
                  </a:solidFill>
                  <a:latin typeface="Arial" panose="020B0604020202020204"/>
                  <a:cs typeface="Arial" panose="020B0604020202020204"/>
                </a:rPr>
                <a:t>2]</a:t>
              </a:r>
              <a:endParaRPr sz="2000">
                <a:latin typeface="Arial" panose="020B0604020202020204"/>
                <a:cs typeface="Arial" panose="020B0604020202020204"/>
              </a:endParaRPr>
            </a:p>
            <a:p>
              <a:pPr marL="12700">
                <a:lnSpc>
                  <a:spcPct val="100000"/>
                </a:lnSpc>
                <a:tabLst>
                  <a:tab pos="223520" algn="l"/>
                  <a:tab pos="504825" algn="l"/>
                  <a:tab pos="787400"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3</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1</a:t>
              </a:r>
              <a:r>
                <a:rPr sz="2000" spc="-5" dirty="0">
                  <a:solidFill>
                    <a:srgbClr val="6AA84F"/>
                  </a:solidFill>
                  <a:latin typeface="Arial" panose="020B0604020202020204"/>
                  <a:cs typeface="Arial" panose="020B0604020202020204"/>
                </a:rPr>
                <a:t> </a:t>
              </a:r>
              <a:r>
                <a:rPr sz="2000" dirty="0">
                  <a:solidFill>
                    <a:srgbClr val="6AA84F"/>
                  </a:solidFill>
                  <a:latin typeface="Arial" panose="020B0604020202020204"/>
                  <a:cs typeface="Arial" panose="020B0604020202020204"/>
                </a:rPr>
                <a:t>-</a:t>
              </a:r>
              <a:r>
                <a:rPr sz="2000" spc="-25" dirty="0">
                  <a:solidFill>
                    <a:srgbClr val="6AA84F"/>
                  </a:solidFill>
                  <a:latin typeface="Arial" panose="020B0604020202020204"/>
                  <a:cs typeface="Arial" panose="020B0604020202020204"/>
                </a:rPr>
                <a:t>2]</a:t>
              </a:r>
              <a:endParaRPr sz="2000">
                <a:latin typeface="Arial" panose="020B0604020202020204"/>
                <a:cs typeface="Arial" panose="020B0604020202020204"/>
              </a:endParaRPr>
            </a:p>
          </p:txBody>
        </p:sp>
        <p:sp>
          <p:nvSpPr>
            <p:cNvPr id="7" name="object 6"/>
            <p:cNvSpPr/>
            <p:nvPr/>
          </p:nvSpPr>
          <p:spPr>
            <a:xfrm>
              <a:off x="5203746" y="1773087"/>
              <a:ext cx="2487295" cy="1312545"/>
            </a:xfrm>
            <a:custGeom>
              <a:avLst/>
              <a:gdLst/>
              <a:ahLst/>
              <a:cxnLst/>
              <a:rect l="l" t="t" r="r" b="b"/>
              <a:pathLst>
                <a:path w="2487295" h="1312545">
                  <a:moveTo>
                    <a:pt x="2486999" y="1312199"/>
                  </a:moveTo>
                  <a:lnTo>
                    <a:pt x="0" y="1312199"/>
                  </a:lnTo>
                  <a:lnTo>
                    <a:pt x="0" y="0"/>
                  </a:lnTo>
                  <a:lnTo>
                    <a:pt x="2486999" y="0"/>
                  </a:lnTo>
                  <a:lnTo>
                    <a:pt x="2486999" y="1312199"/>
                  </a:lnTo>
                  <a:close/>
                </a:path>
              </a:pathLst>
            </a:custGeom>
            <a:solidFill>
              <a:srgbClr val="F3F3F3"/>
            </a:solidFill>
          </p:spPr>
          <p:txBody>
            <a:bodyPr wrap="square" lIns="0" tIns="0" rIns="0" bIns="0" rtlCol="0"/>
            <a:lstStyle/>
            <a:p/>
          </p:txBody>
        </p:sp>
        <p:sp>
          <p:nvSpPr>
            <p:cNvPr id="8" name="object 7"/>
            <p:cNvSpPr txBox="1"/>
            <p:nvPr/>
          </p:nvSpPr>
          <p:spPr>
            <a:xfrm>
              <a:off x="5203746" y="1773087"/>
              <a:ext cx="2487295" cy="1312545"/>
            </a:xfrm>
            <a:prstGeom prst="rect">
              <a:avLst/>
            </a:prstGeom>
            <a:ln w="9524">
              <a:solidFill>
                <a:srgbClr val="595959"/>
              </a:solidFill>
            </a:ln>
          </p:spPr>
          <p:txBody>
            <a:bodyPr vert="horz" wrap="square" lIns="0" tIns="74295" rIns="0" bIns="0" rtlCol="0">
              <a:spAutoFit/>
            </a:bodyPr>
            <a:lstStyle/>
            <a:p>
              <a:pPr marL="350520">
                <a:lnSpc>
                  <a:spcPct val="100000"/>
                </a:lnSpc>
                <a:spcBef>
                  <a:spcPts val="585"/>
                </a:spcBef>
              </a:pPr>
              <a:r>
                <a:rPr sz="2200" dirty="0">
                  <a:latin typeface="Arial" panose="020B0604020202020204"/>
                  <a:cs typeface="Arial" panose="020B0604020202020204"/>
                </a:rPr>
                <a:t>Matrix</a:t>
              </a:r>
              <a:r>
                <a:rPr sz="2200" spc="-10" dirty="0">
                  <a:latin typeface="Arial" panose="020B0604020202020204"/>
                  <a:cs typeface="Arial" panose="020B0604020202020204"/>
                </a:rPr>
                <a:t> Multiply</a:t>
              </a:r>
              <a:endParaRPr sz="2200">
                <a:latin typeface="Arial" panose="020B0604020202020204"/>
                <a:cs typeface="Arial" panose="020B0604020202020204"/>
              </a:endParaRPr>
            </a:p>
          </p:txBody>
        </p:sp>
        <p:pic>
          <p:nvPicPr>
            <p:cNvPr id="9" name="object 8"/>
            <p:cNvPicPr/>
            <p:nvPr/>
          </p:nvPicPr>
          <p:blipFill>
            <a:blip r:embed="rId1" cstate="print"/>
            <a:stretch>
              <a:fillRect/>
            </a:stretch>
          </p:blipFill>
          <p:spPr>
            <a:xfrm>
              <a:off x="5252509" y="2263413"/>
              <a:ext cx="2389474" cy="707524"/>
            </a:xfrm>
            <a:prstGeom prst="rect">
              <a:avLst/>
            </a:prstGeom>
          </p:spPr>
        </p:pic>
        <p:sp>
          <p:nvSpPr>
            <p:cNvPr id="10" name="object 9"/>
            <p:cNvSpPr txBox="1"/>
            <p:nvPr/>
          </p:nvSpPr>
          <p:spPr>
            <a:xfrm>
              <a:off x="9061500" y="1253453"/>
              <a:ext cx="1535430" cy="939800"/>
            </a:xfrm>
            <a:prstGeom prst="rect">
              <a:avLst/>
            </a:prstGeom>
          </p:spPr>
          <p:txBody>
            <a:bodyPr vert="horz" wrap="square" lIns="0" tIns="12700" rIns="0" bIns="0" rtlCol="0">
              <a:spAutoFit/>
            </a:bodyPr>
            <a:lstStyle/>
            <a:p>
              <a:pPr algn="ctr">
                <a:lnSpc>
                  <a:spcPct val="100000"/>
                </a:lnSpc>
                <a:spcBef>
                  <a:spcPts val="100"/>
                </a:spcBef>
              </a:pPr>
              <a:r>
                <a:rPr sz="2000" dirty="0">
                  <a:latin typeface="Arial" panose="020B0604020202020204"/>
                  <a:cs typeface="Arial" panose="020B0604020202020204"/>
                </a:rPr>
                <a:t>y:</a:t>
              </a:r>
              <a:r>
                <a:rPr sz="2000" spc="-5" dirty="0">
                  <a:latin typeface="Arial" panose="020B0604020202020204"/>
                  <a:cs typeface="Arial" panose="020B0604020202020204"/>
                </a:rPr>
                <a:t> </a:t>
              </a:r>
              <a:r>
                <a:rPr sz="2000" spc="-10" dirty="0">
                  <a:latin typeface="Arial" panose="020B0604020202020204"/>
                  <a:cs typeface="Arial" panose="020B0604020202020204"/>
                </a:rPr>
                <a:t>[N×M]</a:t>
              </a:r>
              <a:endParaRPr sz="2000">
                <a:latin typeface="Arial" panose="020B0604020202020204"/>
                <a:cs typeface="Arial" panose="020B0604020202020204"/>
              </a:endParaRPr>
            </a:p>
            <a:p>
              <a:pPr algn="ctr">
                <a:lnSpc>
                  <a:spcPct val="100000"/>
                </a:lnSpc>
                <a:tabLst>
                  <a:tab pos="493395" algn="l"/>
                  <a:tab pos="775335" algn="l"/>
                  <a:tab pos="1141730" algn="l"/>
                </a:tabLst>
              </a:pPr>
              <a:r>
                <a:rPr sz="2000" spc="-25" dirty="0">
                  <a:solidFill>
                    <a:srgbClr val="6AA84F"/>
                  </a:solidFill>
                  <a:latin typeface="Arial" panose="020B0604020202020204"/>
                  <a:cs typeface="Arial" panose="020B0604020202020204"/>
                </a:rPr>
                <a:t>[</a:t>
              </a:r>
              <a:r>
                <a:rPr sz="2000" b="1" spc="-25" dirty="0">
                  <a:solidFill>
                    <a:srgbClr val="6AA84F"/>
                  </a:solidFill>
                  <a:latin typeface="Arial" panose="020B0604020202020204"/>
                  <a:cs typeface="Arial" panose="020B0604020202020204"/>
                </a:rPr>
                <a:t>13</a:t>
              </a:r>
              <a:r>
                <a:rPr sz="2000" b="1" dirty="0">
                  <a:solidFill>
                    <a:srgbClr val="6AA84F"/>
                  </a:solidFill>
                  <a:latin typeface="Arial" panose="020B0604020202020204"/>
                  <a:cs typeface="Arial" panose="020B0604020202020204"/>
                </a:rPr>
                <a:t>	</a:t>
              </a:r>
              <a:r>
                <a:rPr sz="2000" b="1" spc="-50" dirty="0">
                  <a:solidFill>
                    <a:srgbClr val="6AA84F"/>
                  </a:solidFill>
                  <a:latin typeface="Arial" panose="020B0604020202020204"/>
                  <a:cs typeface="Arial" panose="020B0604020202020204"/>
                </a:rPr>
                <a:t>9</a:t>
              </a:r>
              <a:r>
                <a:rPr sz="2000" b="1" dirty="0">
                  <a:solidFill>
                    <a:srgbClr val="6AA84F"/>
                  </a:solidFill>
                  <a:latin typeface="Arial" panose="020B0604020202020204"/>
                  <a:cs typeface="Arial" panose="020B0604020202020204"/>
                </a:rPr>
                <a:t>	-</a:t>
              </a:r>
              <a:r>
                <a:rPr sz="2000" b="1" spc="-50" dirty="0">
                  <a:solidFill>
                    <a:srgbClr val="6AA84F"/>
                  </a:solidFill>
                  <a:latin typeface="Arial" panose="020B0604020202020204"/>
                  <a:cs typeface="Arial" panose="020B0604020202020204"/>
                </a:rPr>
                <a:t>2</a:t>
              </a:r>
              <a:r>
                <a:rPr sz="2000" b="1" dirty="0">
                  <a:solidFill>
                    <a:srgbClr val="6AA84F"/>
                  </a:solidFill>
                  <a:latin typeface="Arial" panose="020B0604020202020204"/>
                  <a:cs typeface="Arial" panose="020B0604020202020204"/>
                </a:rPr>
                <a:t>	-6</a:t>
              </a:r>
              <a:r>
                <a:rPr sz="2000" b="1" spc="-5"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a:p>
              <a:pPr algn="ctr">
                <a:lnSpc>
                  <a:spcPct val="100000"/>
                </a:lnSpc>
                <a:tabLst>
                  <a:tab pos="210820" algn="l"/>
                  <a:tab pos="492125" algn="l"/>
                  <a:tab pos="774700" algn="l"/>
                  <a:tab pos="1197610"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5</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a:t>
              </a:r>
              <a:r>
                <a:rPr sz="2000" spc="-25" dirty="0">
                  <a:solidFill>
                    <a:srgbClr val="6AA84F"/>
                  </a:solidFill>
                  <a:latin typeface="Arial" panose="020B0604020202020204"/>
                  <a:cs typeface="Arial" panose="020B0604020202020204"/>
                </a:rPr>
                <a:t>17</a:t>
              </a:r>
              <a:r>
                <a:rPr sz="2000" dirty="0">
                  <a:solidFill>
                    <a:srgbClr val="6AA84F"/>
                  </a:solidFill>
                  <a:latin typeface="Arial" panose="020B0604020202020204"/>
                  <a:cs typeface="Arial" panose="020B0604020202020204"/>
                </a:rPr>
                <a:t>	1</a:t>
              </a:r>
              <a:r>
                <a:rPr sz="2000" spc="-5"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p:txBody>
        </p:sp>
        <p:sp>
          <p:nvSpPr>
            <p:cNvPr id="11" name="object 10"/>
            <p:cNvSpPr txBox="1"/>
            <p:nvPr/>
          </p:nvSpPr>
          <p:spPr>
            <a:xfrm>
              <a:off x="8991600" y="2489200"/>
              <a:ext cx="1605330" cy="939800"/>
            </a:xfrm>
            <a:prstGeom prst="rect">
              <a:avLst/>
            </a:prstGeom>
          </p:spPr>
          <p:txBody>
            <a:bodyPr vert="horz" wrap="square" lIns="0" tIns="12700" rIns="0" bIns="0" rtlCol="0">
              <a:spAutoFit/>
            </a:bodyPr>
            <a:lstStyle/>
            <a:p>
              <a:pPr marL="58420" marR="5080" indent="-46355">
                <a:lnSpc>
                  <a:spcPct val="100000"/>
                </a:lnSpc>
                <a:spcBef>
                  <a:spcPts val="100"/>
                </a:spcBef>
                <a:tabLst>
                  <a:tab pos="269240" algn="l"/>
                  <a:tab pos="551180" algn="l"/>
                  <a:tab pos="1129030" algn="l"/>
                </a:tabLst>
              </a:pPr>
              <a:r>
                <a:rPr sz="2000" dirty="0">
                  <a:latin typeface="Arial" panose="020B0604020202020204"/>
                  <a:cs typeface="Arial" panose="020B0604020202020204"/>
                </a:rPr>
                <a:t>dL/dy:</a:t>
              </a:r>
              <a:r>
                <a:rPr sz="2000" spc="-30" dirty="0">
                  <a:latin typeface="Arial" panose="020B0604020202020204"/>
                  <a:cs typeface="Arial" panose="020B0604020202020204"/>
                </a:rPr>
                <a:t> </a:t>
              </a:r>
              <a:r>
                <a:rPr sz="2000" spc="-10" dirty="0">
                  <a:latin typeface="Arial" panose="020B0604020202020204"/>
                  <a:cs typeface="Arial" panose="020B0604020202020204"/>
                </a:rPr>
                <a:t>[N×M] </a:t>
              </a:r>
              <a:r>
                <a:rPr sz="2000" spc="-50" dirty="0">
                  <a:solidFill>
                    <a:srgbClr val="FF0000"/>
                  </a:solidFill>
                  <a:latin typeface="Arial" panose="020B0604020202020204"/>
                  <a:cs typeface="Arial" panose="020B0604020202020204"/>
                </a:rPr>
                <a:t>[</a:t>
              </a:r>
              <a:r>
                <a:rPr sz="2000"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2</a:t>
              </a:r>
              <a:r>
                <a:rPr sz="2000" dirty="0">
                  <a:solidFill>
                    <a:srgbClr val="FF0000"/>
                  </a:solidFill>
                  <a:latin typeface="Arial" panose="020B0604020202020204"/>
                  <a:cs typeface="Arial" panose="020B0604020202020204"/>
                </a:rPr>
                <a:t>	3</a:t>
              </a:r>
              <a:r>
                <a:rPr sz="2000" spc="-5"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a:t>
              </a:r>
              <a:r>
                <a:rPr sz="2000" spc="-50" dirty="0">
                  <a:solidFill>
                    <a:srgbClr val="FF0000"/>
                  </a:solidFill>
                  <a:latin typeface="Arial" panose="020B0604020202020204"/>
                  <a:cs typeface="Arial" panose="020B0604020202020204"/>
                </a:rPr>
                <a:t>3</a:t>
              </a:r>
              <a:r>
                <a:rPr sz="2000" dirty="0">
                  <a:solidFill>
                    <a:srgbClr val="FF0000"/>
                  </a:solidFill>
                  <a:latin typeface="Arial" panose="020B0604020202020204"/>
                  <a:cs typeface="Arial" panose="020B0604020202020204"/>
                </a:rPr>
                <a:t>	9</a:t>
              </a:r>
              <a:r>
                <a:rPr sz="2000" spc="-5"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a:t>
              </a:r>
              <a:endParaRPr sz="2000" dirty="0">
                <a:latin typeface="Arial" panose="020B0604020202020204"/>
                <a:cs typeface="Arial" panose="020B0604020202020204"/>
              </a:endParaRPr>
            </a:p>
            <a:p>
              <a:pPr marL="58420">
                <a:lnSpc>
                  <a:spcPct val="100000"/>
                </a:lnSpc>
                <a:tabLst>
                  <a:tab pos="565150" algn="l"/>
                  <a:tab pos="847090" algn="l"/>
                  <a:tab pos="1129030" algn="l"/>
                </a:tabLst>
              </a:pPr>
              <a:r>
                <a:rPr sz="2000" dirty="0">
                  <a:solidFill>
                    <a:srgbClr val="FF0000"/>
                  </a:solidFill>
                  <a:latin typeface="Arial" panose="020B0604020202020204"/>
                  <a:cs typeface="Arial" panose="020B0604020202020204"/>
                </a:rPr>
                <a:t>[</a:t>
              </a:r>
              <a:r>
                <a:rPr sz="2000" spc="-5"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a:t>
              </a:r>
              <a:r>
                <a:rPr sz="2000" spc="-50" dirty="0">
                  <a:solidFill>
                    <a:srgbClr val="FF0000"/>
                  </a:solidFill>
                  <a:latin typeface="Arial" panose="020B0604020202020204"/>
                  <a:cs typeface="Arial" panose="020B0604020202020204"/>
                </a:rPr>
                <a:t>8</a:t>
              </a:r>
              <a:r>
                <a:rPr sz="2000"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1</a:t>
              </a:r>
              <a:r>
                <a:rPr sz="2000"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4</a:t>
              </a:r>
              <a:r>
                <a:rPr sz="2000" dirty="0">
                  <a:solidFill>
                    <a:srgbClr val="FF0000"/>
                  </a:solidFill>
                  <a:latin typeface="Arial" panose="020B0604020202020204"/>
                  <a:cs typeface="Arial" panose="020B0604020202020204"/>
                </a:rPr>
                <a:t>	6</a:t>
              </a:r>
              <a:r>
                <a:rPr sz="2000" spc="-5"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a:t>
              </a:r>
              <a:endParaRPr sz="2000" dirty="0">
                <a:latin typeface="Arial" panose="020B0604020202020204"/>
                <a:cs typeface="Arial" panose="020B0604020202020204"/>
              </a:endParaRPr>
            </a:p>
          </p:txBody>
        </p:sp>
        <p:grpSp>
          <p:nvGrpSpPr>
            <p:cNvPr id="12" name="object 11"/>
            <p:cNvGrpSpPr/>
            <p:nvPr/>
          </p:nvGrpSpPr>
          <p:grpSpPr>
            <a:xfrm>
              <a:off x="3753083" y="2011292"/>
              <a:ext cx="1159510" cy="41275"/>
              <a:chOff x="1995725" y="874279"/>
              <a:chExt cx="1159510" cy="41275"/>
            </a:xfrm>
          </p:grpSpPr>
          <p:sp>
            <p:nvSpPr>
              <p:cNvPr id="13" name="object 12"/>
              <p:cNvSpPr/>
              <p:nvPr/>
            </p:nvSpPr>
            <p:spPr>
              <a:xfrm>
                <a:off x="1995725" y="894775"/>
                <a:ext cx="1111885" cy="0"/>
              </a:xfrm>
              <a:custGeom>
                <a:avLst/>
                <a:gdLst/>
                <a:ahLst/>
                <a:cxnLst/>
                <a:rect l="l" t="t" r="r" b="b"/>
                <a:pathLst>
                  <a:path w="1111885">
                    <a:moveTo>
                      <a:pt x="0" y="0"/>
                    </a:moveTo>
                    <a:lnTo>
                      <a:pt x="1111349" y="0"/>
                    </a:lnTo>
                  </a:path>
                </a:pathLst>
              </a:custGeom>
              <a:ln w="9524">
                <a:solidFill>
                  <a:srgbClr val="595959"/>
                </a:solidFill>
              </a:ln>
            </p:spPr>
            <p:txBody>
              <a:bodyPr wrap="square" lIns="0" tIns="0" rIns="0" bIns="0" rtlCol="0"/>
              <a:lstStyle/>
              <a:p/>
            </p:txBody>
          </p:sp>
          <p:sp>
            <p:nvSpPr>
              <p:cNvPr id="14" name="object 13"/>
              <p:cNvSpPr/>
              <p:nvPr/>
            </p:nvSpPr>
            <p:spPr>
              <a:xfrm>
                <a:off x="3107075" y="879042"/>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p:txBody>
          </p:sp>
          <p:sp>
            <p:nvSpPr>
              <p:cNvPr id="15" name="object 14"/>
              <p:cNvSpPr/>
              <p:nvPr/>
            </p:nvSpPr>
            <p:spPr>
              <a:xfrm>
                <a:off x="3107075" y="87904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p:txBody>
          </p:sp>
        </p:grpSp>
        <p:grpSp>
          <p:nvGrpSpPr>
            <p:cNvPr id="16" name="object 15"/>
            <p:cNvGrpSpPr/>
            <p:nvPr/>
          </p:nvGrpSpPr>
          <p:grpSpPr>
            <a:xfrm>
              <a:off x="7989519" y="2943867"/>
              <a:ext cx="909319" cy="41275"/>
              <a:chOff x="6232161" y="1806854"/>
              <a:chExt cx="909319" cy="41275"/>
            </a:xfrm>
          </p:grpSpPr>
          <p:sp>
            <p:nvSpPr>
              <p:cNvPr id="17" name="object 16"/>
              <p:cNvSpPr/>
              <p:nvPr/>
            </p:nvSpPr>
            <p:spPr>
              <a:xfrm>
                <a:off x="6280149" y="1827350"/>
                <a:ext cx="861060" cy="0"/>
              </a:xfrm>
              <a:custGeom>
                <a:avLst/>
                <a:gdLst/>
                <a:ahLst/>
                <a:cxnLst/>
                <a:rect l="l" t="t" r="r" b="b"/>
                <a:pathLst>
                  <a:path w="861059">
                    <a:moveTo>
                      <a:pt x="0" y="0"/>
                    </a:moveTo>
                    <a:lnTo>
                      <a:pt x="860849" y="0"/>
                    </a:lnTo>
                  </a:path>
                </a:pathLst>
              </a:custGeom>
              <a:ln w="9524">
                <a:solidFill>
                  <a:srgbClr val="FF0000"/>
                </a:solidFill>
              </a:ln>
            </p:spPr>
            <p:txBody>
              <a:bodyPr wrap="square" lIns="0" tIns="0" rIns="0" bIns="0" rtlCol="0"/>
              <a:lstStyle/>
              <a:p/>
            </p:txBody>
          </p:sp>
          <p:sp>
            <p:nvSpPr>
              <p:cNvPr id="18" name="object 17"/>
              <p:cNvSpPr/>
              <p:nvPr/>
            </p:nvSpPr>
            <p:spPr>
              <a:xfrm>
                <a:off x="6236924" y="1811617"/>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p:txBody>
          </p:sp>
          <p:sp>
            <p:nvSpPr>
              <p:cNvPr id="19" name="object 18"/>
              <p:cNvSpPr/>
              <p:nvPr/>
            </p:nvSpPr>
            <p:spPr>
              <a:xfrm>
                <a:off x="6236924" y="1811617"/>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p:txBody>
          </p:sp>
        </p:grpSp>
        <p:grpSp>
          <p:nvGrpSpPr>
            <p:cNvPr id="20" name="object 19"/>
            <p:cNvGrpSpPr/>
            <p:nvPr/>
          </p:nvGrpSpPr>
          <p:grpSpPr>
            <a:xfrm>
              <a:off x="7987607" y="1945967"/>
              <a:ext cx="878840" cy="41275"/>
              <a:chOff x="6230249" y="808954"/>
              <a:chExt cx="878840" cy="41275"/>
            </a:xfrm>
          </p:grpSpPr>
          <p:sp>
            <p:nvSpPr>
              <p:cNvPr id="21" name="object 20"/>
              <p:cNvSpPr/>
              <p:nvPr/>
            </p:nvSpPr>
            <p:spPr>
              <a:xfrm>
                <a:off x="6230249" y="829449"/>
                <a:ext cx="830580" cy="0"/>
              </a:xfrm>
              <a:custGeom>
                <a:avLst/>
                <a:gdLst/>
                <a:ahLst/>
                <a:cxnLst/>
                <a:rect l="l" t="t" r="r" b="b"/>
                <a:pathLst>
                  <a:path w="830579">
                    <a:moveTo>
                      <a:pt x="0" y="0"/>
                    </a:moveTo>
                    <a:lnTo>
                      <a:pt x="830249" y="0"/>
                    </a:lnTo>
                  </a:path>
                </a:pathLst>
              </a:custGeom>
              <a:ln w="9524">
                <a:solidFill>
                  <a:srgbClr val="595959"/>
                </a:solidFill>
              </a:ln>
            </p:spPr>
            <p:txBody>
              <a:bodyPr wrap="square" lIns="0" tIns="0" rIns="0" bIns="0" rtlCol="0"/>
              <a:lstStyle/>
              <a:p/>
            </p:txBody>
          </p:sp>
          <p:sp>
            <p:nvSpPr>
              <p:cNvPr id="22" name="object 21"/>
              <p:cNvSpPr/>
              <p:nvPr/>
            </p:nvSpPr>
            <p:spPr>
              <a:xfrm>
                <a:off x="7060499" y="813717"/>
                <a:ext cx="43815" cy="31750"/>
              </a:xfrm>
              <a:custGeom>
                <a:avLst/>
                <a:gdLst/>
                <a:ahLst/>
                <a:cxnLst/>
                <a:rect l="l" t="t" r="r" b="b"/>
                <a:pathLst>
                  <a:path w="43815" h="31750">
                    <a:moveTo>
                      <a:pt x="0" y="31465"/>
                    </a:moveTo>
                    <a:lnTo>
                      <a:pt x="0" y="0"/>
                    </a:lnTo>
                    <a:lnTo>
                      <a:pt x="43224" y="15732"/>
                    </a:lnTo>
                    <a:lnTo>
                      <a:pt x="0" y="31465"/>
                    </a:lnTo>
                    <a:close/>
                  </a:path>
                </a:pathLst>
              </a:custGeom>
              <a:solidFill>
                <a:srgbClr val="595959"/>
              </a:solidFill>
            </p:spPr>
            <p:txBody>
              <a:bodyPr wrap="square" lIns="0" tIns="0" rIns="0" bIns="0" rtlCol="0"/>
              <a:lstStyle/>
              <a:p/>
            </p:txBody>
          </p:sp>
          <p:sp>
            <p:nvSpPr>
              <p:cNvPr id="23" name="object 22"/>
              <p:cNvSpPr/>
              <p:nvPr/>
            </p:nvSpPr>
            <p:spPr>
              <a:xfrm>
                <a:off x="7060499" y="813717"/>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595959"/>
                </a:solidFill>
              </a:ln>
            </p:spPr>
            <p:txBody>
              <a:bodyPr wrap="square" lIns="0" tIns="0" rIns="0" bIns="0" rtlCol="0"/>
              <a:lstStyle/>
              <a:p/>
            </p:txBody>
          </p:sp>
        </p:grpSp>
        <p:sp>
          <p:nvSpPr>
            <p:cNvPr id="24" name="object 23"/>
            <p:cNvSpPr txBox="1"/>
            <p:nvPr/>
          </p:nvSpPr>
          <p:spPr>
            <a:xfrm>
              <a:off x="4448758" y="3118928"/>
              <a:ext cx="2193925" cy="939800"/>
            </a:xfrm>
            <a:prstGeom prst="rect">
              <a:avLst/>
            </a:prstGeom>
          </p:spPr>
          <p:txBody>
            <a:bodyPr vert="horz" wrap="square" lIns="0" tIns="12700" rIns="0" bIns="0" rtlCol="0">
              <a:spAutoFit/>
            </a:bodyPr>
            <a:lstStyle/>
            <a:p>
              <a:pPr marL="12700" marR="5080">
                <a:lnSpc>
                  <a:spcPct val="100000"/>
                </a:lnSpc>
                <a:spcBef>
                  <a:spcPts val="100"/>
                </a:spcBef>
              </a:pPr>
              <a:r>
                <a:rPr sz="2000" b="1" dirty="0">
                  <a:latin typeface="Arial" panose="020B0604020202020204"/>
                  <a:cs typeface="Arial" panose="020B0604020202020204"/>
                </a:rPr>
                <a:t>Q</a:t>
              </a:r>
              <a:r>
                <a:rPr sz="2000" dirty="0">
                  <a:latin typeface="Arial" panose="020B0604020202020204"/>
                  <a:cs typeface="Arial" panose="020B0604020202020204"/>
                </a:rPr>
                <a:t>:</a:t>
              </a:r>
              <a:r>
                <a:rPr sz="2000" spc="-30" dirty="0">
                  <a:latin typeface="Arial" panose="020B0604020202020204"/>
                  <a:cs typeface="Arial" panose="020B0604020202020204"/>
                </a:rPr>
                <a:t> </a:t>
              </a:r>
              <a:r>
                <a:rPr sz="2000" dirty="0">
                  <a:latin typeface="Arial" panose="020B0604020202020204"/>
                  <a:cs typeface="Arial" panose="020B0604020202020204"/>
                </a:rPr>
                <a:t>What</a:t>
              </a:r>
              <a:r>
                <a:rPr sz="2000" spc="-15" dirty="0">
                  <a:latin typeface="Arial" panose="020B0604020202020204"/>
                  <a:cs typeface="Arial" panose="020B0604020202020204"/>
                </a:rPr>
                <a:t> </a:t>
              </a:r>
              <a:r>
                <a:rPr sz="2000" dirty="0">
                  <a:latin typeface="Arial" panose="020B0604020202020204"/>
                  <a:cs typeface="Arial" panose="020B0604020202020204"/>
                </a:rPr>
                <a:t>parts</a:t>
              </a:r>
              <a:r>
                <a:rPr sz="2000" spc="-15" dirty="0">
                  <a:latin typeface="Arial" panose="020B0604020202020204"/>
                  <a:cs typeface="Arial" panose="020B0604020202020204"/>
                </a:rPr>
                <a:t> </a:t>
              </a:r>
              <a:r>
                <a:rPr sz="2000" dirty="0">
                  <a:latin typeface="Arial" panose="020B0604020202020204"/>
                  <a:cs typeface="Arial" panose="020B0604020202020204"/>
                </a:rPr>
                <a:t>of</a:t>
              </a:r>
              <a:r>
                <a:rPr sz="2000" spc="-15" dirty="0">
                  <a:latin typeface="Arial" panose="020B0604020202020204"/>
                  <a:cs typeface="Arial" panose="020B0604020202020204"/>
                </a:rPr>
                <a:t> </a:t>
              </a:r>
              <a:r>
                <a:rPr sz="2000" spc="-50" dirty="0">
                  <a:latin typeface="Arial" panose="020B0604020202020204"/>
                  <a:cs typeface="Arial" panose="020B0604020202020204"/>
                </a:rPr>
                <a:t>y </a:t>
              </a:r>
              <a:r>
                <a:rPr sz="2000" dirty="0">
                  <a:latin typeface="Arial" panose="020B0604020202020204"/>
                  <a:cs typeface="Arial" panose="020B0604020202020204"/>
                </a:rPr>
                <a:t>are</a:t>
              </a:r>
              <a:r>
                <a:rPr sz="2000" spc="-35" dirty="0">
                  <a:latin typeface="Arial" panose="020B0604020202020204"/>
                  <a:cs typeface="Arial" panose="020B0604020202020204"/>
                </a:rPr>
                <a:t> </a:t>
              </a:r>
              <a:r>
                <a:rPr sz="2000" dirty="0">
                  <a:latin typeface="Arial" panose="020B0604020202020204"/>
                  <a:cs typeface="Arial" panose="020B0604020202020204"/>
                </a:rPr>
                <a:t>affected</a:t>
              </a:r>
              <a:r>
                <a:rPr sz="2000" spc="-35" dirty="0">
                  <a:latin typeface="Arial" panose="020B0604020202020204"/>
                  <a:cs typeface="Arial" panose="020B0604020202020204"/>
                </a:rPr>
                <a:t> </a:t>
              </a:r>
              <a:r>
                <a:rPr sz="2000" dirty="0">
                  <a:latin typeface="Arial" panose="020B0604020202020204"/>
                  <a:cs typeface="Arial" panose="020B0604020202020204"/>
                </a:rPr>
                <a:t>by</a:t>
              </a:r>
              <a:r>
                <a:rPr sz="2000" spc="-30" dirty="0">
                  <a:latin typeface="Arial" panose="020B0604020202020204"/>
                  <a:cs typeface="Arial" panose="020B0604020202020204"/>
                </a:rPr>
                <a:t> </a:t>
              </a:r>
              <a:r>
                <a:rPr sz="2000" spc="-25" dirty="0">
                  <a:latin typeface="Arial" panose="020B0604020202020204"/>
                  <a:cs typeface="Arial" panose="020B0604020202020204"/>
                </a:rPr>
                <a:t>one </a:t>
              </a:r>
              <a:r>
                <a:rPr sz="2000" dirty="0">
                  <a:latin typeface="Arial" panose="020B0604020202020204"/>
                  <a:cs typeface="Arial" panose="020B0604020202020204"/>
                </a:rPr>
                <a:t>element</a:t>
              </a:r>
              <a:r>
                <a:rPr sz="2000" spc="-25" dirty="0">
                  <a:latin typeface="Arial" panose="020B0604020202020204"/>
                  <a:cs typeface="Arial" panose="020B0604020202020204"/>
                </a:rPr>
                <a:t> </a:t>
              </a:r>
              <a:r>
                <a:rPr sz="2000" dirty="0">
                  <a:latin typeface="Arial" panose="020B0604020202020204"/>
                  <a:cs typeface="Arial" panose="020B0604020202020204"/>
                </a:rPr>
                <a:t>of</a:t>
              </a:r>
              <a:r>
                <a:rPr sz="2000" spc="-20" dirty="0">
                  <a:latin typeface="Arial" panose="020B0604020202020204"/>
                  <a:cs typeface="Arial" panose="020B0604020202020204"/>
                </a:rPr>
                <a:t> </a:t>
              </a:r>
              <a:r>
                <a:rPr sz="2000" spc="-25" dirty="0">
                  <a:latin typeface="Arial" panose="020B0604020202020204"/>
                  <a:cs typeface="Arial" panose="020B0604020202020204"/>
                </a:rPr>
                <a:t>x?</a:t>
              </a:r>
              <a:endParaRPr sz="2000">
                <a:latin typeface="Arial" panose="020B0604020202020204"/>
                <a:cs typeface="Arial" panose="020B0604020202020204"/>
              </a:endParaRPr>
            </a:p>
          </p:txBody>
        </p:sp>
        <p:sp>
          <p:nvSpPr>
            <p:cNvPr id="25" name="object 24"/>
            <p:cNvSpPr txBox="1"/>
            <p:nvPr/>
          </p:nvSpPr>
          <p:spPr>
            <a:xfrm>
              <a:off x="4448758" y="4033328"/>
              <a:ext cx="2148840" cy="635000"/>
            </a:xfrm>
            <a:prstGeom prst="rect">
              <a:avLst/>
            </a:prstGeom>
          </p:spPr>
          <p:txBody>
            <a:bodyPr vert="horz" wrap="square" lIns="0" tIns="12700" rIns="0" bIns="0" rtlCol="0">
              <a:spAutoFit/>
            </a:bodyPr>
            <a:lstStyle/>
            <a:p>
              <a:pPr marL="12700" marR="5080">
                <a:lnSpc>
                  <a:spcPct val="100000"/>
                </a:lnSpc>
                <a:spcBef>
                  <a:spcPts val="100"/>
                </a:spcBef>
                <a:tabLst>
                  <a:tab pos="969010" algn="l"/>
                </a:tabLst>
              </a:pPr>
              <a:r>
                <a:rPr sz="2000" b="1" spc="-25" dirty="0">
                  <a:latin typeface="Arial" panose="020B0604020202020204"/>
                  <a:cs typeface="Arial" panose="020B0604020202020204"/>
                </a:rPr>
                <a:t>A</a:t>
              </a:r>
              <a:r>
                <a:rPr sz="2000" spc="-25" dirty="0">
                  <a:latin typeface="Arial" panose="020B0604020202020204"/>
                  <a:cs typeface="Arial" panose="020B0604020202020204"/>
                </a:rPr>
                <a:t>:</a:t>
              </a:r>
              <a:r>
                <a:rPr sz="2000" dirty="0">
                  <a:latin typeface="Arial" panose="020B0604020202020204"/>
                  <a:cs typeface="Arial" panose="020B0604020202020204"/>
                </a:rPr>
                <a:t>	affects</a:t>
              </a:r>
              <a:r>
                <a:rPr sz="2000" spc="-80" dirty="0">
                  <a:latin typeface="Arial" panose="020B0604020202020204"/>
                  <a:cs typeface="Arial" panose="020B0604020202020204"/>
                </a:rPr>
                <a:t> </a:t>
              </a:r>
              <a:r>
                <a:rPr sz="2000" spc="-25" dirty="0">
                  <a:latin typeface="Arial" panose="020B0604020202020204"/>
                  <a:cs typeface="Arial" panose="020B0604020202020204"/>
                </a:rPr>
                <a:t>the </a:t>
              </a:r>
              <a:r>
                <a:rPr sz="2000" dirty="0">
                  <a:latin typeface="Arial" panose="020B0604020202020204"/>
                  <a:cs typeface="Arial" panose="020B0604020202020204"/>
                </a:rPr>
                <a:t>whole</a:t>
              </a:r>
              <a:r>
                <a:rPr sz="2000" spc="-25" dirty="0">
                  <a:latin typeface="Arial" panose="020B0604020202020204"/>
                  <a:cs typeface="Arial" panose="020B0604020202020204"/>
                </a:rPr>
                <a:t> row</a:t>
              </a:r>
              <a:endParaRPr sz="2000">
                <a:latin typeface="Arial" panose="020B0604020202020204"/>
                <a:cs typeface="Arial" panose="020B0604020202020204"/>
              </a:endParaRPr>
            </a:p>
          </p:txBody>
        </p:sp>
        <p:grpSp>
          <p:nvGrpSpPr>
            <p:cNvPr id="26" name="object 25"/>
            <p:cNvGrpSpPr/>
            <p:nvPr/>
          </p:nvGrpSpPr>
          <p:grpSpPr>
            <a:xfrm>
              <a:off x="3748320" y="2859989"/>
              <a:ext cx="1149985" cy="258445"/>
              <a:chOff x="1990962" y="1722976"/>
              <a:chExt cx="1149985" cy="258445"/>
            </a:xfrm>
          </p:grpSpPr>
          <p:sp>
            <p:nvSpPr>
              <p:cNvPr id="27" name="object 26"/>
              <p:cNvSpPr/>
              <p:nvPr/>
            </p:nvSpPr>
            <p:spPr>
              <a:xfrm>
                <a:off x="1995725" y="1743128"/>
                <a:ext cx="1097915" cy="233679"/>
              </a:xfrm>
              <a:custGeom>
                <a:avLst/>
                <a:gdLst/>
                <a:ahLst/>
                <a:cxnLst/>
                <a:rect l="l" t="t" r="r" b="b"/>
                <a:pathLst>
                  <a:path w="1097914" h="233680">
                    <a:moveTo>
                      <a:pt x="0" y="233224"/>
                    </a:moveTo>
                    <a:lnTo>
                      <a:pt x="1097897" y="0"/>
                    </a:lnTo>
                  </a:path>
                </a:pathLst>
              </a:custGeom>
              <a:ln w="9524">
                <a:solidFill>
                  <a:srgbClr val="595959"/>
                </a:solidFill>
              </a:ln>
            </p:spPr>
            <p:txBody>
              <a:bodyPr wrap="square" lIns="0" tIns="0" rIns="0" bIns="0" rtlCol="0"/>
              <a:lstStyle/>
              <a:p/>
            </p:txBody>
          </p:sp>
          <p:sp>
            <p:nvSpPr>
              <p:cNvPr id="28" name="object 27"/>
              <p:cNvSpPr/>
              <p:nvPr/>
            </p:nvSpPr>
            <p:spPr>
              <a:xfrm>
                <a:off x="3090353" y="1727738"/>
                <a:ext cx="45720" cy="31115"/>
              </a:xfrm>
              <a:custGeom>
                <a:avLst/>
                <a:gdLst/>
                <a:ahLst/>
                <a:cxnLst/>
                <a:rect l="l" t="t" r="r" b="b"/>
                <a:pathLst>
                  <a:path w="45719" h="31114">
                    <a:moveTo>
                      <a:pt x="6538" y="30778"/>
                    </a:moveTo>
                    <a:lnTo>
                      <a:pt x="0" y="0"/>
                    </a:lnTo>
                    <a:lnTo>
                      <a:pt x="45550" y="6407"/>
                    </a:lnTo>
                    <a:lnTo>
                      <a:pt x="6538" y="30778"/>
                    </a:lnTo>
                    <a:close/>
                  </a:path>
                </a:pathLst>
              </a:custGeom>
              <a:solidFill>
                <a:srgbClr val="595959"/>
              </a:solidFill>
            </p:spPr>
            <p:txBody>
              <a:bodyPr wrap="square" lIns="0" tIns="0" rIns="0" bIns="0" rtlCol="0"/>
              <a:lstStyle/>
              <a:p/>
            </p:txBody>
          </p:sp>
          <p:sp>
            <p:nvSpPr>
              <p:cNvPr id="29" name="object 28"/>
              <p:cNvSpPr/>
              <p:nvPr/>
            </p:nvSpPr>
            <p:spPr>
              <a:xfrm>
                <a:off x="3090353" y="1727738"/>
                <a:ext cx="45720" cy="31115"/>
              </a:xfrm>
              <a:custGeom>
                <a:avLst/>
                <a:gdLst/>
                <a:ahLst/>
                <a:cxnLst/>
                <a:rect l="l" t="t" r="r" b="b"/>
                <a:pathLst>
                  <a:path w="45719" h="31114">
                    <a:moveTo>
                      <a:pt x="6538" y="30778"/>
                    </a:moveTo>
                    <a:lnTo>
                      <a:pt x="45550" y="6407"/>
                    </a:lnTo>
                    <a:lnTo>
                      <a:pt x="0" y="0"/>
                    </a:lnTo>
                    <a:lnTo>
                      <a:pt x="6538" y="30778"/>
                    </a:lnTo>
                    <a:close/>
                  </a:path>
                </a:pathLst>
              </a:custGeom>
              <a:ln w="9524">
                <a:solidFill>
                  <a:srgbClr val="595959"/>
                </a:solidFill>
              </a:ln>
            </p:spPr>
            <p:txBody>
              <a:bodyPr wrap="square" lIns="0" tIns="0" rIns="0" bIns="0" rtlCol="0"/>
              <a:lstStyle/>
              <a:p/>
            </p:txBody>
          </p:sp>
        </p:grpSp>
        <p:sp>
          <p:nvSpPr>
            <p:cNvPr id="30" name="object 29"/>
            <p:cNvSpPr/>
            <p:nvPr/>
          </p:nvSpPr>
          <p:spPr>
            <a:xfrm>
              <a:off x="2908736" y="2187851"/>
              <a:ext cx="332105" cy="281305"/>
            </a:xfrm>
            <a:custGeom>
              <a:avLst/>
              <a:gdLst/>
              <a:ahLst/>
              <a:cxnLst/>
              <a:rect l="l" t="t" r="r" b="b"/>
              <a:pathLst>
                <a:path w="332105" h="281305">
                  <a:moveTo>
                    <a:pt x="253" y="0"/>
                  </a:moveTo>
                  <a:lnTo>
                    <a:pt x="332053" y="299"/>
                  </a:lnTo>
                  <a:lnTo>
                    <a:pt x="331799" y="280799"/>
                  </a:lnTo>
                  <a:lnTo>
                    <a:pt x="0" y="280499"/>
                  </a:lnTo>
                  <a:lnTo>
                    <a:pt x="253" y="0"/>
                  </a:lnTo>
                  <a:close/>
                </a:path>
              </a:pathLst>
            </a:custGeom>
            <a:ln w="19049">
              <a:solidFill>
                <a:srgbClr val="0000FF"/>
              </a:solidFill>
            </a:ln>
          </p:spPr>
          <p:txBody>
            <a:bodyPr wrap="square" lIns="0" tIns="0" rIns="0" bIns="0" rtlCol="0"/>
            <a:lstStyle/>
            <a:p/>
          </p:txBody>
        </p:sp>
        <p:grpSp>
          <p:nvGrpSpPr>
            <p:cNvPr id="31" name="object 30"/>
            <p:cNvGrpSpPr/>
            <p:nvPr/>
          </p:nvGrpSpPr>
          <p:grpSpPr>
            <a:xfrm>
              <a:off x="9139896" y="1574601"/>
              <a:ext cx="1353820" cy="324485"/>
              <a:chOff x="7382538" y="437588"/>
              <a:chExt cx="1353820" cy="324485"/>
            </a:xfrm>
          </p:grpSpPr>
          <p:sp>
            <p:nvSpPr>
              <p:cNvPr id="32" name="object 31"/>
              <p:cNvSpPr/>
              <p:nvPr/>
            </p:nvSpPr>
            <p:spPr>
              <a:xfrm>
                <a:off x="7392063" y="447113"/>
                <a:ext cx="1334770" cy="305435"/>
              </a:xfrm>
              <a:custGeom>
                <a:avLst/>
                <a:gdLst/>
                <a:ahLst/>
                <a:cxnLst/>
                <a:rect l="l" t="t" r="r" b="b"/>
                <a:pathLst>
                  <a:path w="1334770" h="305434">
                    <a:moveTo>
                      <a:pt x="205" y="0"/>
                    </a:moveTo>
                    <a:lnTo>
                      <a:pt x="1334605" y="900"/>
                    </a:lnTo>
                    <a:lnTo>
                      <a:pt x="1334399" y="305100"/>
                    </a:lnTo>
                    <a:lnTo>
                      <a:pt x="0" y="304199"/>
                    </a:lnTo>
                    <a:lnTo>
                      <a:pt x="205" y="0"/>
                    </a:lnTo>
                    <a:close/>
                  </a:path>
                </a:pathLst>
              </a:custGeom>
              <a:ln w="19049">
                <a:solidFill>
                  <a:srgbClr val="0000FF"/>
                </a:solidFill>
              </a:ln>
            </p:spPr>
            <p:txBody>
              <a:bodyPr wrap="square" lIns="0" tIns="0" rIns="0" bIns="0" rtlCol="0"/>
              <a:lstStyle/>
              <a:p/>
            </p:txBody>
          </p:sp>
          <p:sp>
            <p:nvSpPr>
              <p:cNvPr id="33" name="object 32"/>
              <p:cNvSpPr/>
              <p:nvPr/>
            </p:nvSpPr>
            <p:spPr>
              <a:xfrm>
                <a:off x="8071090" y="483686"/>
                <a:ext cx="271780" cy="241935"/>
              </a:xfrm>
              <a:custGeom>
                <a:avLst/>
                <a:gdLst/>
                <a:ahLst/>
                <a:cxnLst/>
                <a:rect l="l" t="t" r="r" b="b"/>
                <a:pathLst>
                  <a:path w="271779" h="241934">
                    <a:moveTo>
                      <a:pt x="266" y="0"/>
                    </a:moveTo>
                    <a:lnTo>
                      <a:pt x="271166" y="299"/>
                    </a:lnTo>
                    <a:lnTo>
                      <a:pt x="270898" y="241499"/>
                    </a:lnTo>
                    <a:lnTo>
                      <a:pt x="0" y="241199"/>
                    </a:lnTo>
                    <a:lnTo>
                      <a:pt x="266" y="0"/>
                    </a:lnTo>
                    <a:close/>
                  </a:path>
                </a:pathLst>
              </a:custGeom>
              <a:ln w="19049">
                <a:solidFill>
                  <a:srgbClr val="9900FF"/>
                </a:solidFill>
              </a:ln>
            </p:spPr>
            <p:txBody>
              <a:bodyPr wrap="square" lIns="0" tIns="0" rIns="0" bIns="0" rtlCol="0"/>
              <a:lstStyle/>
              <a:p/>
            </p:txBody>
          </p:sp>
        </p:grpSp>
        <p:sp>
          <p:nvSpPr>
            <p:cNvPr id="34" name="object 33"/>
            <p:cNvSpPr txBox="1"/>
            <p:nvPr/>
          </p:nvSpPr>
          <p:spPr>
            <a:xfrm>
              <a:off x="7071333" y="3158641"/>
              <a:ext cx="1563370" cy="330200"/>
            </a:xfrm>
            <a:prstGeom prst="rect">
              <a:avLst/>
            </a:prstGeom>
          </p:spPr>
          <p:txBody>
            <a:bodyPr vert="horz" wrap="square" lIns="0" tIns="12700" rIns="0" bIns="0" rtlCol="0">
              <a:spAutoFit/>
            </a:bodyPr>
            <a:lstStyle/>
            <a:p>
              <a:pPr marL="12700">
                <a:lnSpc>
                  <a:spcPct val="100000"/>
                </a:lnSpc>
                <a:spcBef>
                  <a:spcPts val="100"/>
                </a:spcBef>
              </a:pPr>
              <a:r>
                <a:rPr sz="2000" b="1" dirty="0">
                  <a:latin typeface="Arial" panose="020B0604020202020204"/>
                  <a:cs typeface="Arial" panose="020B0604020202020204"/>
                </a:rPr>
                <a:t>Q</a:t>
              </a:r>
              <a:r>
                <a:rPr sz="2000" dirty="0">
                  <a:latin typeface="Arial" panose="020B0604020202020204"/>
                  <a:cs typeface="Arial" panose="020B0604020202020204"/>
                </a:rPr>
                <a:t>:</a:t>
              </a:r>
              <a:r>
                <a:rPr sz="2000" spc="-15" dirty="0">
                  <a:latin typeface="Arial" panose="020B0604020202020204"/>
                  <a:cs typeface="Arial" panose="020B0604020202020204"/>
                </a:rPr>
                <a:t> </a:t>
              </a:r>
              <a:r>
                <a:rPr sz="2000" dirty="0">
                  <a:latin typeface="Arial" panose="020B0604020202020204"/>
                  <a:cs typeface="Arial" panose="020B0604020202020204"/>
                </a:rPr>
                <a:t>How</a:t>
              </a:r>
              <a:r>
                <a:rPr sz="2000" spc="-10" dirty="0">
                  <a:latin typeface="Arial" panose="020B0604020202020204"/>
                  <a:cs typeface="Arial" panose="020B0604020202020204"/>
                </a:rPr>
                <a:t> </a:t>
              </a:r>
              <a:r>
                <a:rPr sz="2000" spc="-20" dirty="0">
                  <a:latin typeface="Arial" panose="020B0604020202020204"/>
                  <a:cs typeface="Arial" panose="020B0604020202020204"/>
                </a:rPr>
                <a:t>much</a:t>
              </a:r>
              <a:endParaRPr sz="2000">
                <a:latin typeface="Arial" panose="020B0604020202020204"/>
                <a:cs typeface="Arial" panose="020B0604020202020204"/>
              </a:endParaRPr>
            </a:p>
          </p:txBody>
        </p:sp>
        <p:sp>
          <p:nvSpPr>
            <p:cNvPr id="35" name="object 34"/>
            <p:cNvSpPr txBox="1"/>
            <p:nvPr/>
          </p:nvSpPr>
          <p:spPr>
            <a:xfrm>
              <a:off x="7071333" y="3463441"/>
              <a:ext cx="576580" cy="330200"/>
            </a:xfrm>
            <a:prstGeom prst="rect">
              <a:avLst/>
            </a:prstGeom>
          </p:spPr>
          <p:txBody>
            <a:bodyPr vert="horz" wrap="square" lIns="0" tIns="12700" rIns="0" bIns="0" rtlCol="0">
              <a:spAutoFit/>
            </a:bodyPr>
            <a:lstStyle/>
            <a:p>
              <a:pPr marL="12700">
                <a:lnSpc>
                  <a:spcPct val="100000"/>
                </a:lnSpc>
                <a:spcBef>
                  <a:spcPts val="100"/>
                </a:spcBef>
              </a:pPr>
              <a:r>
                <a:rPr sz="2000" spc="-20" dirty="0">
                  <a:latin typeface="Arial" panose="020B0604020202020204"/>
                  <a:cs typeface="Arial" panose="020B0604020202020204"/>
                </a:rPr>
                <a:t>does</a:t>
              </a:r>
              <a:endParaRPr sz="2000">
                <a:latin typeface="Arial" panose="020B0604020202020204"/>
                <a:cs typeface="Arial" panose="020B0604020202020204"/>
              </a:endParaRPr>
            </a:p>
          </p:txBody>
        </p:sp>
        <p:sp>
          <p:nvSpPr>
            <p:cNvPr id="36" name="object 35"/>
            <p:cNvSpPr txBox="1"/>
            <p:nvPr/>
          </p:nvSpPr>
          <p:spPr>
            <a:xfrm>
              <a:off x="7071333" y="3768241"/>
              <a:ext cx="1486535" cy="330200"/>
            </a:xfrm>
            <a:prstGeom prst="rect">
              <a:avLst/>
            </a:prstGeom>
          </p:spPr>
          <p:txBody>
            <a:bodyPr vert="horz" wrap="square" lIns="0" tIns="12700" rIns="0" bIns="0" rtlCol="0">
              <a:spAutoFit/>
            </a:bodyPr>
            <a:lstStyle/>
            <a:p>
              <a:pPr marL="12700">
                <a:lnSpc>
                  <a:spcPct val="100000"/>
                </a:lnSpc>
                <a:spcBef>
                  <a:spcPts val="100"/>
                </a:spcBef>
                <a:tabLst>
                  <a:tab pos="1331595" algn="l"/>
                </a:tabLst>
              </a:pPr>
              <a:r>
                <a:rPr sz="2000" spc="-10" dirty="0">
                  <a:latin typeface="Arial" panose="020B0604020202020204"/>
                  <a:cs typeface="Arial" panose="020B0604020202020204"/>
                </a:rPr>
                <a:t>affect</a:t>
              </a:r>
              <a:r>
                <a:rPr sz="2000" dirty="0">
                  <a:latin typeface="Arial" panose="020B0604020202020204"/>
                  <a:cs typeface="Arial" panose="020B0604020202020204"/>
                </a:rPr>
                <a:t>	</a:t>
              </a:r>
              <a:r>
                <a:rPr sz="2000" spc="-50" dirty="0">
                  <a:latin typeface="Arial" panose="020B0604020202020204"/>
                  <a:cs typeface="Arial" panose="020B0604020202020204"/>
                </a:rPr>
                <a:t>?</a:t>
              </a:r>
              <a:endParaRPr sz="2000">
                <a:latin typeface="Arial" panose="020B0604020202020204"/>
                <a:cs typeface="Arial" panose="020B0604020202020204"/>
              </a:endParaRPr>
            </a:p>
          </p:txBody>
        </p:sp>
        <p:grpSp>
          <p:nvGrpSpPr>
            <p:cNvPr id="37" name="object 36"/>
            <p:cNvGrpSpPr/>
            <p:nvPr/>
          </p:nvGrpSpPr>
          <p:grpSpPr>
            <a:xfrm>
              <a:off x="7685407" y="3512812"/>
              <a:ext cx="717550" cy="589915"/>
              <a:chOff x="5928049" y="2375799"/>
              <a:chExt cx="717550" cy="589915"/>
            </a:xfrm>
          </p:grpSpPr>
          <p:pic>
            <p:nvPicPr>
              <p:cNvPr id="38" name="object 37"/>
              <p:cNvPicPr/>
              <p:nvPr/>
            </p:nvPicPr>
            <p:blipFill>
              <a:blip r:embed="rId2" cstate="print"/>
              <a:stretch>
                <a:fillRect/>
              </a:stretch>
            </p:blipFill>
            <p:spPr>
              <a:xfrm>
                <a:off x="5947099" y="2394849"/>
                <a:ext cx="504774" cy="224974"/>
              </a:xfrm>
              <a:prstGeom prst="rect">
                <a:avLst/>
              </a:prstGeom>
            </p:spPr>
          </p:pic>
          <p:sp>
            <p:nvSpPr>
              <p:cNvPr id="39" name="object 38"/>
              <p:cNvSpPr/>
              <p:nvPr/>
            </p:nvSpPr>
            <p:spPr>
              <a:xfrm>
                <a:off x="5937574" y="2385324"/>
                <a:ext cx="606425" cy="244475"/>
              </a:xfrm>
              <a:custGeom>
                <a:avLst/>
                <a:gdLst/>
                <a:ahLst/>
                <a:cxnLst/>
                <a:rect l="l" t="t" r="r" b="b"/>
                <a:pathLst>
                  <a:path w="606425" h="244475">
                    <a:moveTo>
                      <a:pt x="0" y="0"/>
                    </a:moveTo>
                    <a:lnTo>
                      <a:pt x="605849" y="0"/>
                    </a:lnTo>
                    <a:lnTo>
                      <a:pt x="605849" y="244024"/>
                    </a:lnTo>
                    <a:lnTo>
                      <a:pt x="0" y="244024"/>
                    </a:lnTo>
                    <a:lnTo>
                      <a:pt x="0" y="0"/>
                    </a:lnTo>
                    <a:close/>
                  </a:path>
                </a:pathLst>
              </a:custGeom>
              <a:ln w="19049">
                <a:solidFill>
                  <a:srgbClr val="0000FF"/>
                </a:solidFill>
              </a:ln>
            </p:spPr>
            <p:txBody>
              <a:bodyPr wrap="square" lIns="0" tIns="0" rIns="0" bIns="0" rtlCol="0"/>
              <a:lstStyle/>
              <a:p/>
            </p:txBody>
          </p:sp>
          <p:pic>
            <p:nvPicPr>
              <p:cNvPr id="40" name="object 39"/>
              <p:cNvPicPr/>
              <p:nvPr/>
            </p:nvPicPr>
            <p:blipFill>
              <a:blip r:embed="rId3" cstate="print"/>
              <a:stretch>
                <a:fillRect/>
              </a:stretch>
            </p:blipFill>
            <p:spPr>
              <a:xfrm>
                <a:off x="6047252" y="2708384"/>
                <a:ext cx="567033" cy="232377"/>
              </a:xfrm>
              <a:prstGeom prst="rect">
                <a:avLst/>
              </a:prstGeom>
            </p:spPr>
          </p:pic>
          <p:sp>
            <p:nvSpPr>
              <p:cNvPr id="41" name="object 40"/>
              <p:cNvSpPr/>
              <p:nvPr/>
            </p:nvSpPr>
            <p:spPr>
              <a:xfrm>
                <a:off x="5990474" y="2675621"/>
                <a:ext cx="645160" cy="280670"/>
              </a:xfrm>
              <a:custGeom>
                <a:avLst/>
                <a:gdLst/>
                <a:ahLst/>
                <a:cxnLst/>
                <a:rect l="l" t="t" r="r" b="b"/>
                <a:pathLst>
                  <a:path w="645159" h="280669">
                    <a:moveTo>
                      <a:pt x="0" y="0"/>
                    </a:moveTo>
                    <a:lnTo>
                      <a:pt x="645149" y="0"/>
                    </a:lnTo>
                    <a:lnTo>
                      <a:pt x="645149" y="280474"/>
                    </a:lnTo>
                    <a:lnTo>
                      <a:pt x="0" y="280474"/>
                    </a:lnTo>
                    <a:lnTo>
                      <a:pt x="0" y="0"/>
                    </a:lnTo>
                    <a:close/>
                  </a:path>
                </a:pathLst>
              </a:custGeom>
              <a:ln w="19049">
                <a:solidFill>
                  <a:srgbClr val="9900FF"/>
                </a:solidFill>
              </a:ln>
            </p:spPr>
            <p:txBody>
              <a:bodyPr wrap="square" lIns="0" tIns="0" rIns="0" bIns="0" rtlCol="0"/>
              <a:lstStyle/>
              <a:p/>
            </p:txBody>
          </p:sp>
        </p:grpSp>
        <p:pic>
          <p:nvPicPr>
            <p:cNvPr id="42" name="object 41"/>
            <p:cNvPicPr/>
            <p:nvPr/>
          </p:nvPicPr>
          <p:blipFill>
            <a:blip r:embed="rId4" cstate="print"/>
            <a:stretch>
              <a:fillRect/>
            </a:stretch>
          </p:blipFill>
          <p:spPr>
            <a:xfrm>
              <a:off x="4315907" y="4752326"/>
              <a:ext cx="2799189" cy="738684"/>
            </a:xfrm>
            <a:prstGeom prst="rect">
              <a:avLst/>
            </a:prstGeom>
          </p:spPr>
        </p:pic>
        <p:pic>
          <p:nvPicPr>
            <p:cNvPr id="43" name="object 42"/>
            <p:cNvPicPr/>
            <p:nvPr/>
          </p:nvPicPr>
          <p:blipFill>
            <a:blip r:embed="rId5" cstate="print"/>
            <a:stretch>
              <a:fillRect/>
            </a:stretch>
          </p:blipFill>
          <p:spPr>
            <a:xfrm>
              <a:off x="5684487" y="4418146"/>
              <a:ext cx="437831" cy="269431"/>
            </a:xfrm>
            <a:prstGeom prst="rect">
              <a:avLst/>
            </a:prstGeom>
          </p:spPr>
        </p:pic>
        <p:sp>
          <p:nvSpPr>
            <p:cNvPr id="44" name="object 43"/>
            <p:cNvSpPr/>
            <p:nvPr/>
          </p:nvSpPr>
          <p:spPr>
            <a:xfrm>
              <a:off x="9233332" y="2809413"/>
              <a:ext cx="1047750" cy="316230"/>
            </a:xfrm>
            <a:custGeom>
              <a:avLst/>
              <a:gdLst/>
              <a:ahLst/>
              <a:cxnLst/>
              <a:rect l="l" t="t" r="r" b="b"/>
              <a:pathLst>
                <a:path w="1047750" h="316230">
                  <a:moveTo>
                    <a:pt x="269" y="0"/>
                  </a:moveTo>
                  <a:lnTo>
                    <a:pt x="1047569" y="899"/>
                  </a:lnTo>
                  <a:lnTo>
                    <a:pt x="1047299" y="315899"/>
                  </a:lnTo>
                  <a:lnTo>
                    <a:pt x="0" y="314999"/>
                  </a:lnTo>
                  <a:lnTo>
                    <a:pt x="269" y="0"/>
                  </a:lnTo>
                  <a:close/>
                </a:path>
              </a:pathLst>
            </a:custGeom>
            <a:ln w="19049">
              <a:solidFill>
                <a:srgbClr val="0000FF"/>
              </a:solidFill>
            </a:ln>
          </p:spPr>
          <p:txBody>
            <a:bodyPr wrap="square" lIns="0" tIns="0" rIns="0" bIns="0" rtlCol="0"/>
            <a:lstStyle/>
            <a:p/>
          </p:txBody>
        </p:sp>
        <p:grpSp>
          <p:nvGrpSpPr>
            <p:cNvPr id="45" name="object 44"/>
            <p:cNvGrpSpPr/>
            <p:nvPr/>
          </p:nvGrpSpPr>
          <p:grpSpPr>
            <a:xfrm>
              <a:off x="4760787" y="4094502"/>
              <a:ext cx="622935" cy="262255"/>
              <a:chOff x="3003429" y="2957489"/>
              <a:chExt cx="622935" cy="262255"/>
            </a:xfrm>
          </p:grpSpPr>
          <p:pic>
            <p:nvPicPr>
              <p:cNvPr id="46" name="object 45"/>
              <p:cNvPicPr/>
              <p:nvPr/>
            </p:nvPicPr>
            <p:blipFill>
              <a:blip r:embed="rId2" cstate="print"/>
              <a:stretch>
                <a:fillRect/>
              </a:stretch>
            </p:blipFill>
            <p:spPr>
              <a:xfrm>
                <a:off x="3022479" y="2976539"/>
                <a:ext cx="502645" cy="224024"/>
              </a:xfrm>
              <a:prstGeom prst="rect">
                <a:avLst/>
              </a:prstGeom>
            </p:spPr>
          </p:pic>
          <p:sp>
            <p:nvSpPr>
              <p:cNvPr id="47" name="object 46"/>
              <p:cNvSpPr/>
              <p:nvPr/>
            </p:nvSpPr>
            <p:spPr>
              <a:xfrm>
                <a:off x="3012954" y="2967014"/>
                <a:ext cx="603885" cy="243204"/>
              </a:xfrm>
              <a:custGeom>
                <a:avLst/>
                <a:gdLst/>
                <a:ahLst/>
                <a:cxnLst/>
                <a:rect l="l" t="t" r="r" b="b"/>
                <a:pathLst>
                  <a:path w="603885" h="243205">
                    <a:moveTo>
                      <a:pt x="0" y="0"/>
                    </a:moveTo>
                    <a:lnTo>
                      <a:pt x="603374" y="0"/>
                    </a:lnTo>
                    <a:lnTo>
                      <a:pt x="603374" y="243074"/>
                    </a:lnTo>
                    <a:lnTo>
                      <a:pt x="0" y="243074"/>
                    </a:lnTo>
                    <a:lnTo>
                      <a:pt x="0" y="0"/>
                    </a:lnTo>
                    <a:close/>
                  </a:path>
                </a:pathLst>
              </a:custGeom>
              <a:ln w="19049">
                <a:solidFill>
                  <a:srgbClr val="0000FF"/>
                </a:solidFill>
              </a:ln>
            </p:spPr>
            <p:txBody>
              <a:bodyPr wrap="square" lIns="0" tIns="0" rIns="0" bIns="0" rtlCol="0"/>
              <a:lstStyle/>
              <a:p/>
            </p:txBody>
          </p:sp>
        </p:gr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t>
            </a:r>
            <a:r>
              <a:rPr lang="en-US" spc="-30" dirty="0"/>
              <a:t> </a:t>
            </a:r>
            <a:r>
              <a:rPr lang="en-US" dirty="0"/>
              <a:t>with</a:t>
            </a:r>
            <a:r>
              <a:rPr lang="en-US" spc="-30" dirty="0"/>
              <a:t> </a:t>
            </a:r>
            <a:r>
              <a:rPr lang="en-US" spc="-10" dirty="0"/>
              <a:t>Matrices</a:t>
            </a:r>
            <a:endParaRPr lang="en-US" dirty="0"/>
          </a:p>
        </p:txBody>
      </p:sp>
      <p:grpSp>
        <p:nvGrpSpPr>
          <p:cNvPr id="53" name="Group 52"/>
          <p:cNvGrpSpPr/>
          <p:nvPr/>
        </p:nvGrpSpPr>
        <p:grpSpPr>
          <a:xfrm>
            <a:off x="1828800" y="1219200"/>
            <a:ext cx="8218976" cy="4237557"/>
            <a:chOff x="2073154" y="1253453"/>
            <a:chExt cx="8218976" cy="4237557"/>
          </a:xfrm>
        </p:grpSpPr>
        <p:sp>
          <p:nvSpPr>
            <p:cNvPr id="4" name="object 3"/>
            <p:cNvSpPr txBox="1"/>
            <p:nvPr/>
          </p:nvSpPr>
          <p:spPr>
            <a:xfrm>
              <a:off x="2253228" y="1814825"/>
              <a:ext cx="1128661"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20204"/>
                  <a:cs typeface="Arial" panose="020B0604020202020204"/>
                </a:rPr>
                <a:t>x:</a:t>
              </a:r>
              <a:r>
                <a:rPr sz="2000" spc="-5" dirty="0">
                  <a:latin typeface="Arial" panose="020B0604020202020204"/>
                  <a:cs typeface="Arial" panose="020B0604020202020204"/>
                </a:rPr>
                <a:t> </a:t>
              </a:r>
              <a:r>
                <a:rPr sz="2000" spc="-10" dirty="0">
                  <a:latin typeface="Arial" panose="020B0604020202020204"/>
                  <a:cs typeface="Arial" panose="020B0604020202020204"/>
                </a:rPr>
                <a:t>[N×D]</a:t>
              </a:r>
              <a:endParaRPr sz="2000" dirty="0">
                <a:latin typeface="Arial" panose="020B0604020202020204"/>
                <a:cs typeface="Arial" panose="020B0604020202020204"/>
              </a:endParaRPr>
            </a:p>
          </p:txBody>
        </p:sp>
        <p:sp>
          <p:nvSpPr>
            <p:cNvPr id="5" name="object 4"/>
            <p:cNvSpPr txBox="1"/>
            <p:nvPr/>
          </p:nvSpPr>
          <p:spPr>
            <a:xfrm>
              <a:off x="2108487" y="2119625"/>
              <a:ext cx="1238885" cy="635000"/>
            </a:xfrm>
            <a:prstGeom prst="rect">
              <a:avLst/>
            </a:prstGeom>
          </p:spPr>
          <p:txBody>
            <a:bodyPr vert="horz" wrap="square" lIns="0" tIns="12700" rIns="0" bIns="0" rtlCol="0">
              <a:spAutoFit/>
            </a:bodyPr>
            <a:lstStyle/>
            <a:p>
              <a:pPr marL="12700">
                <a:lnSpc>
                  <a:spcPct val="100000"/>
                </a:lnSpc>
                <a:spcBef>
                  <a:spcPts val="100"/>
                </a:spcBef>
                <a:tabLst>
                  <a:tab pos="223520" algn="l"/>
                  <a:tab pos="576580" algn="l"/>
                  <a:tab pos="857885"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a:t>
              </a:r>
              <a:r>
                <a:rPr sz="2000" b="1" spc="-50" dirty="0">
                  <a:solidFill>
                    <a:srgbClr val="6AA84F"/>
                  </a:solidFill>
                  <a:latin typeface="Arial" panose="020B0604020202020204"/>
                  <a:cs typeface="Arial" panose="020B0604020202020204"/>
                </a:rPr>
                <a:t>1</a:t>
              </a:r>
              <a:r>
                <a:rPr sz="2000" b="1" dirty="0">
                  <a:solidFill>
                    <a:srgbClr val="6AA84F"/>
                  </a:solidFill>
                  <a:latin typeface="Arial" panose="020B0604020202020204"/>
                  <a:cs typeface="Arial" panose="020B0604020202020204"/>
                </a:rPr>
                <a:t>	</a:t>
              </a:r>
              <a:r>
                <a:rPr sz="2000" dirty="0">
                  <a:solidFill>
                    <a:srgbClr val="6AA84F"/>
                  </a:solidFill>
                  <a:latin typeface="Arial" panose="020B0604020202020204"/>
                  <a:cs typeface="Arial" panose="020B0604020202020204"/>
                </a:rPr>
                <a:t>-3</a:t>
              </a:r>
              <a:r>
                <a:rPr sz="2000" spc="-5"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a:p>
              <a:pPr marL="12700">
                <a:lnSpc>
                  <a:spcPct val="100000"/>
                </a:lnSpc>
                <a:tabLst>
                  <a:tab pos="589915" algn="l"/>
                  <a:tab pos="942340" algn="l"/>
                </a:tabLst>
              </a:pPr>
              <a:r>
                <a:rPr sz="2000" dirty="0">
                  <a:solidFill>
                    <a:srgbClr val="6AA84F"/>
                  </a:solidFill>
                  <a:latin typeface="Arial" panose="020B0604020202020204"/>
                  <a:cs typeface="Arial" panose="020B0604020202020204"/>
                </a:rPr>
                <a:t>[</a:t>
              </a:r>
              <a:r>
                <a:rPr sz="2000" spc="-5" dirty="0">
                  <a:solidFill>
                    <a:srgbClr val="6AA84F"/>
                  </a:solidFill>
                  <a:latin typeface="Arial" panose="020B0604020202020204"/>
                  <a:cs typeface="Arial" panose="020B0604020202020204"/>
                </a:rPr>
                <a:t> </a:t>
              </a:r>
              <a:r>
                <a:rPr sz="2000" dirty="0">
                  <a:solidFill>
                    <a:srgbClr val="6AA84F"/>
                  </a:solidFill>
                  <a:latin typeface="Arial" panose="020B0604020202020204"/>
                  <a:cs typeface="Arial" panose="020B0604020202020204"/>
                </a:rPr>
                <a:t>-</a:t>
              </a:r>
              <a:r>
                <a:rPr sz="2000" spc="-50" dirty="0">
                  <a:solidFill>
                    <a:srgbClr val="6AA84F"/>
                  </a:solidFill>
                  <a:latin typeface="Arial" panose="020B0604020202020204"/>
                  <a:cs typeface="Arial" panose="020B0604020202020204"/>
                </a:rPr>
                <a:t>3</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4</a:t>
              </a:r>
              <a:r>
                <a:rPr sz="2000" dirty="0">
                  <a:solidFill>
                    <a:srgbClr val="6AA84F"/>
                  </a:solidFill>
                  <a:latin typeface="Arial" panose="020B0604020202020204"/>
                  <a:cs typeface="Arial" panose="020B0604020202020204"/>
                </a:rPr>
                <a:t>	2</a:t>
              </a:r>
              <a:r>
                <a:rPr sz="2000" spc="-5"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p:txBody>
        </p:sp>
        <p:sp>
          <p:nvSpPr>
            <p:cNvPr id="6" name="object 5"/>
            <p:cNvSpPr txBox="1"/>
            <p:nvPr/>
          </p:nvSpPr>
          <p:spPr>
            <a:xfrm>
              <a:off x="2073154" y="2801503"/>
              <a:ext cx="1308735" cy="1244600"/>
            </a:xfrm>
            <a:prstGeom prst="rect">
              <a:avLst/>
            </a:prstGeom>
          </p:spPr>
          <p:txBody>
            <a:bodyPr vert="horz" wrap="square" lIns="0" tIns="12700" rIns="0" bIns="0" rtlCol="0">
              <a:spAutoFit/>
            </a:bodyPr>
            <a:lstStyle/>
            <a:p>
              <a:pPr marL="150495">
                <a:lnSpc>
                  <a:spcPct val="100000"/>
                </a:lnSpc>
                <a:spcBef>
                  <a:spcPts val="100"/>
                </a:spcBef>
              </a:pPr>
              <a:r>
                <a:rPr sz="2000" dirty="0">
                  <a:latin typeface="Arial" panose="020B0604020202020204"/>
                  <a:cs typeface="Arial" panose="020B0604020202020204"/>
                </a:rPr>
                <a:t>w:</a:t>
              </a:r>
              <a:r>
                <a:rPr sz="2000" spc="-10" dirty="0">
                  <a:latin typeface="Arial" panose="020B0604020202020204"/>
                  <a:cs typeface="Arial" panose="020B0604020202020204"/>
                </a:rPr>
                <a:t> [D×M]</a:t>
              </a:r>
              <a:endParaRPr sz="2000">
                <a:latin typeface="Arial" panose="020B0604020202020204"/>
                <a:cs typeface="Arial" panose="020B0604020202020204"/>
              </a:endParaRPr>
            </a:p>
            <a:p>
              <a:pPr marL="12700">
                <a:lnSpc>
                  <a:spcPct val="100000"/>
                </a:lnSpc>
                <a:tabLst>
                  <a:tab pos="223520" algn="l"/>
                  <a:tab pos="504825" algn="l"/>
                  <a:tab pos="787400"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3</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1</a:t>
              </a:r>
              <a:r>
                <a:rPr sz="2000" spc="-5" dirty="0">
                  <a:solidFill>
                    <a:srgbClr val="6AA84F"/>
                  </a:solidFill>
                  <a:latin typeface="Arial" panose="020B0604020202020204"/>
                  <a:cs typeface="Arial" panose="020B0604020202020204"/>
                </a:rPr>
                <a:t> </a:t>
              </a:r>
              <a:r>
                <a:rPr sz="2000" dirty="0">
                  <a:solidFill>
                    <a:srgbClr val="6AA84F"/>
                  </a:solidFill>
                  <a:latin typeface="Arial" panose="020B0604020202020204"/>
                  <a:cs typeface="Arial" panose="020B0604020202020204"/>
                </a:rPr>
                <a:t>-</a:t>
              </a:r>
              <a:r>
                <a:rPr sz="2000" spc="-25" dirty="0">
                  <a:solidFill>
                    <a:srgbClr val="6AA84F"/>
                  </a:solidFill>
                  <a:latin typeface="Arial" panose="020B0604020202020204"/>
                  <a:cs typeface="Arial" panose="020B0604020202020204"/>
                </a:rPr>
                <a:t>1]</a:t>
              </a:r>
              <a:endParaRPr sz="2000">
                <a:latin typeface="Arial" panose="020B0604020202020204"/>
                <a:cs typeface="Arial" panose="020B0604020202020204"/>
              </a:endParaRPr>
            </a:p>
            <a:p>
              <a:pPr marL="19685">
                <a:lnSpc>
                  <a:spcPct val="100000"/>
                </a:lnSpc>
                <a:tabLst>
                  <a:tab pos="229870" algn="l"/>
                  <a:tab pos="512445" algn="l"/>
                  <a:tab pos="794385" algn="l"/>
                  <a:tab pos="1076325"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a:t>
              </a:r>
              <a:r>
                <a:rPr sz="2000" spc="-60" dirty="0">
                  <a:solidFill>
                    <a:srgbClr val="6AA84F"/>
                  </a:solidFill>
                  <a:latin typeface="Arial" panose="020B0604020202020204"/>
                  <a:cs typeface="Arial" panose="020B0604020202020204"/>
                </a:rPr>
                <a:t>1</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3</a:t>
              </a:r>
              <a:r>
                <a:rPr sz="2000" dirty="0">
                  <a:solidFill>
                    <a:srgbClr val="6AA84F"/>
                  </a:solidFill>
                  <a:latin typeface="Arial" panose="020B0604020202020204"/>
                  <a:cs typeface="Arial" panose="020B0604020202020204"/>
                </a:rPr>
                <a:t>	</a:t>
              </a:r>
              <a:r>
                <a:rPr sz="2000" spc="-25" dirty="0">
                  <a:solidFill>
                    <a:srgbClr val="6AA84F"/>
                  </a:solidFill>
                  <a:latin typeface="Arial" panose="020B0604020202020204"/>
                  <a:cs typeface="Arial" panose="020B0604020202020204"/>
                </a:rPr>
                <a:t>2]</a:t>
              </a:r>
              <a:endParaRPr sz="2000">
                <a:latin typeface="Arial" panose="020B0604020202020204"/>
                <a:cs typeface="Arial" panose="020B0604020202020204"/>
              </a:endParaRPr>
            </a:p>
            <a:p>
              <a:pPr marL="12700">
                <a:lnSpc>
                  <a:spcPct val="100000"/>
                </a:lnSpc>
                <a:tabLst>
                  <a:tab pos="223520" algn="l"/>
                  <a:tab pos="504825" algn="l"/>
                  <a:tab pos="787400"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3</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1</a:t>
              </a:r>
              <a:r>
                <a:rPr sz="2000" spc="-5" dirty="0">
                  <a:solidFill>
                    <a:srgbClr val="6AA84F"/>
                  </a:solidFill>
                  <a:latin typeface="Arial" panose="020B0604020202020204"/>
                  <a:cs typeface="Arial" panose="020B0604020202020204"/>
                </a:rPr>
                <a:t> </a:t>
              </a:r>
              <a:r>
                <a:rPr sz="2000" dirty="0">
                  <a:solidFill>
                    <a:srgbClr val="6AA84F"/>
                  </a:solidFill>
                  <a:latin typeface="Arial" panose="020B0604020202020204"/>
                  <a:cs typeface="Arial" panose="020B0604020202020204"/>
                </a:rPr>
                <a:t>-</a:t>
              </a:r>
              <a:r>
                <a:rPr sz="2000" spc="-25" dirty="0">
                  <a:solidFill>
                    <a:srgbClr val="6AA84F"/>
                  </a:solidFill>
                  <a:latin typeface="Arial" panose="020B0604020202020204"/>
                  <a:cs typeface="Arial" panose="020B0604020202020204"/>
                </a:rPr>
                <a:t>2]</a:t>
              </a:r>
              <a:endParaRPr sz="2000">
                <a:latin typeface="Arial" panose="020B0604020202020204"/>
                <a:cs typeface="Arial" panose="020B0604020202020204"/>
              </a:endParaRPr>
            </a:p>
          </p:txBody>
        </p:sp>
        <p:sp>
          <p:nvSpPr>
            <p:cNvPr id="7" name="object 6"/>
            <p:cNvSpPr/>
            <p:nvPr/>
          </p:nvSpPr>
          <p:spPr>
            <a:xfrm>
              <a:off x="4898946" y="1773087"/>
              <a:ext cx="2487295" cy="1312545"/>
            </a:xfrm>
            <a:custGeom>
              <a:avLst/>
              <a:gdLst/>
              <a:ahLst/>
              <a:cxnLst/>
              <a:rect l="l" t="t" r="r" b="b"/>
              <a:pathLst>
                <a:path w="2487295" h="1312545">
                  <a:moveTo>
                    <a:pt x="2486999" y="1312199"/>
                  </a:moveTo>
                  <a:lnTo>
                    <a:pt x="0" y="1312199"/>
                  </a:lnTo>
                  <a:lnTo>
                    <a:pt x="0" y="0"/>
                  </a:lnTo>
                  <a:lnTo>
                    <a:pt x="2486999" y="0"/>
                  </a:lnTo>
                  <a:lnTo>
                    <a:pt x="2486999" y="1312199"/>
                  </a:lnTo>
                  <a:close/>
                </a:path>
              </a:pathLst>
            </a:custGeom>
            <a:solidFill>
              <a:srgbClr val="F3F3F3"/>
            </a:solidFill>
          </p:spPr>
          <p:txBody>
            <a:bodyPr wrap="square" lIns="0" tIns="0" rIns="0" bIns="0" rtlCol="0"/>
            <a:lstStyle/>
            <a:p/>
          </p:txBody>
        </p:sp>
        <p:sp>
          <p:nvSpPr>
            <p:cNvPr id="8" name="object 7"/>
            <p:cNvSpPr txBox="1"/>
            <p:nvPr/>
          </p:nvSpPr>
          <p:spPr>
            <a:xfrm>
              <a:off x="4898946" y="1773087"/>
              <a:ext cx="2487295" cy="1312545"/>
            </a:xfrm>
            <a:prstGeom prst="rect">
              <a:avLst/>
            </a:prstGeom>
            <a:ln w="9524">
              <a:solidFill>
                <a:srgbClr val="595959"/>
              </a:solidFill>
            </a:ln>
          </p:spPr>
          <p:txBody>
            <a:bodyPr vert="horz" wrap="square" lIns="0" tIns="74295" rIns="0" bIns="0" rtlCol="0">
              <a:spAutoFit/>
            </a:bodyPr>
            <a:lstStyle/>
            <a:p>
              <a:pPr marL="350520">
                <a:lnSpc>
                  <a:spcPct val="100000"/>
                </a:lnSpc>
                <a:spcBef>
                  <a:spcPts val="585"/>
                </a:spcBef>
              </a:pPr>
              <a:r>
                <a:rPr sz="2200" dirty="0">
                  <a:latin typeface="Arial" panose="020B0604020202020204"/>
                  <a:cs typeface="Arial" panose="020B0604020202020204"/>
                </a:rPr>
                <a:t>Matrix</a:t>
              </a:r>
              <a:r>
                <a:rPr sz="2200" spc="-10" dirty="0">
                  <a:latin typeface="Arial" panose="020B0604020202020204"/>
                  <a:cs typeface="Arial" panose="020B0604020202020204"/>
                </a:rPr>
                <a:t> Multiply</a:t>
              </a:r>
              <a:endParaRPr sz="2200">
                <a:latin typeface="Arial" panose="020B0604020202020204"/>
                <a:cs typeface="Arial" panose="020B0604020202020204"/>
              </a:endParaRPr>
            </a:p>
          </p:txBody>
        </p:sp>
        <p:pic>
          <p:nvPicPr>
            <p:cNvPr id="9" name="object 8"/>
            <p:cNvPicPr/>
            <p:nvPr/>
          </p:nvPicPr>
          <p:blipFill>
            <a:blip r:embed="rId1" cstate="print"/>
            <a:stretch>
              <a:fillRect/>
            </a:stretch>
          </p:blipFill>
          <p:spPr>
            <a:xfrm>
              <a:off x="4947709" y="2263413"/>
              <a:ext cx="2389474" cy="707524"/>
            </a:xfrm>
            <a:prstGeom prst="rect">
              <a:avLst/>
            </a:prstGeom>
          </p:spPr>
        </p:pic>
        <p:sp>
          <p:nvSpPr>
            <p:cNvPr id="10" name="object 9"/>
            <p:cNvSpPr txBox="1"/>
            <p:nvPr/>
          </p:nvSpPr>
          <p:spPr>
            <a:xfrm>
              <a:off x="8756700" y="1253453"/>
              <a:ext cx="1535430" cy="939800"/>
            </a:xfrm>
            <a:prstGeom prst="rect">
              <a:avLst/>
            </a:prstGeom>
          </p:spPr>
          <p:txBody>
            <a:bodyPr vert="horz" wrap="square" lIns="0" tIns="12700" rIns="0" bIns="0" rtlCol="0">
              <a:spAutoFit/>
            </a:bodyPr>
            <a:lstStyle/>
            <a:p>
              <a:pPr algn="ctr">
                <a:lnSpc>
                  <a:spcPct val="100000"/>
                </a:lnSpc>
                <a:spcBef>
                  <a:spcPts val="100"/>
                </a:spcBef>
              </a:pPr>
              <a:r>
                <a:rPr sz="2000" dirty="0">
                  <a:latin typeface="Arial" panose="020B0604020202020204"/>
                  <a:cs typeface="Arial" panose="020B0604020202020204"/>
                </a:rPr>
                <a:t>y:</a:t>
              </a:r>
              <a:r>
                <a:rPr sz="2000" spc="-5" dirty="0">
                  <a:latin typeface="Arial" panose="020B0604020202020204"/>
                  <a:cs typeface="Arial" panose="020B0604020202020204"/>
                </a:rPr>
                <a:t> </a:t>
              </a:r>
              <a:r>
                <a:rPr sz="2000" spc="-10" dirty="0">
                  <a:latin typeface="Arial" panose="020B0604020202020204"/>
                  <a:cs typeface="Arial" panose="020B0604020202020204"/>
                </a:rPr>
                <a:t>[N×M]</a:t>
              </a:r>
              <a:endParaRPr sz="2000" dirty="0">
                <a:latin typeface="Arial" panose="020B0604020202020204"/>
                <a:cs typeface="Arial" panose="020B0604020202020204"/>
              </a:endParaRPr>
            </a:p>
            <a:p>
              <a:pPr algn="ctr">
                <a:lnSpc>
                  <a:spcPct val="100000"/>
                </a:lnSpc>
                <a:tabLst>
                  <a:tab pos="493395" algn="l"/>
                  <a:tab pos="775335" algn="l"/>
                  <a:tab pos="1141730" algn="l"/>
                </a:tabLst>
              </a:pPr>
              <a:r>
                <a:rPr sz="2000" spc="-25" dirty="0">
                  <a:solidFill>
                    <a:srgbClr val="6AA84F"/>
                  </a:solidFill>
                  <a:latin typeface="Arial" panose="020B0604020202020204"/>
                  <a:cs typeface="Arial" panose="020B0604020202020204"/>
                </a:rPr>
                <a:t>[</a:t>
              </a:r>
              <a:r>
                <a:rPr sz="2000" b="1" spc="-25" dirty="0">
                  <a:solidFill>
                    <a:srgbClr val="6AA84F"/>
                  </a:solidFill>
                  <a:latin typeface="Arial" panose="020B0604020202020204"/>
                  <a:cs typeface="Arial" panose="020B0604020202020204"/>
                </a:rPr>
                <a:t>13</a:t>
              </a:r>
              <a:r>
                <a:rPr sz="2000" b="1" dirty="0">
                  <a:solidFill>
                    <a:srgbClr val="6AA84F"/>
                  </a:solidFill>
                  <a:latin typeface="Arial" panose="020B0604020202020204"/>
                  <a:cs typeface="Arial" panose="020B0604020202020204"/>
                </a:rPr>
                <a:t>	</a:t>
              </a:r>
              <a:r>
                <a:rPr sz="2000" b="1" spc="-50" dirty="0">
                  <a:solidFill>
                    <a:srgbClr val="6AA84F"/>
                  </a:solidFill>
                  <a:latin typeface="Arial" panose="020B0604020202020204"/>
                  <a:cs typeface="Arial" panose="020B0604020202020204"/>
                </a:rPr>
                <a:t>9</a:t>
              </a:r>
              <a:r>
                <a:rPr sz="2000" b="1" dirty="0">
                  <a:solidFill>
                    <a:srgbClr val="6AA84F"/>
                  </a:solidFill>
                  <a:latin typeface="Arial" panose="020B0604020202020204"/>
                  <a:cs typeface="Arial" panose="020B0604020202020204"/>
                </a:rPr>
                <a:t>	-</a:t>
              </a:r>
              <a:r>
                <a:rPr sz="2000" b="1" spc="-50" dirty="0">
                  <a:solidFill>
                    <a:srgbClr val="6AA84F"/>
                  </a:solidFill>
                  <a:latin typeface="Arial" panose="020B0604020202020204"/>
                  <a:cs typeface="Arial" panose="020B0604020202020204"/>
                </a:rPr>
                <a:t>2</a:t>
              </a:r>
              <a:r>
                <a:rPr sz="2000" b="1" dirty="0">
                  <a:solidFill>
                    <a:srgbClr val="6AA84F"/>
                  </a:solidFill>
                  <a:latin typeface="Arial" panose="020B0604020202020204"/>
                  <a:cs typeface="Arial" panose="020B0604020202020204"/>
                </a:rPr>
                <a:t>	-6</a:t>
              </a:r>
              <a:r>
                <a:rPr sz="2000" b="1" spc="-5"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dirty="0">
                <a:latin typeface="Arial" panose="020B0604020202020204"/>
                <a:cs typeface="Arial" panose="020B0604020202020204"/>
              </a:endParaRPr>
            </a:p>
            <a:p>
              <a:pPr algn="ctr">
                <a:lnSpc>
                  <a:spcPct val="100000"/>
                </a:lnSpc>
                <a:tabLst>
                  <a:tab pos="210820" algn="l"/>
                  <a:tab pos="492125" algn="l"/>
                  <a:tab pos="774700" algn="l"/>
                  <a:tab pos="1197610"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5</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a:t>
              </a:r>
              <a:r>
                <a:rPr sz="2000" spc="-25" dirty="0">
                  <a:solidFill>
                    <a:srgbClr val="6AA84F"/>
                  </a:solidFill>
                  <a:latin typeface="Arial" panose="020B0604020202020204"/>
                  <a:cs typeface="Arial" panose="020B0604020202020204"/>
                </a:rPr>
                <a:t>17</a:t>
              </a:r>
              <a:r>
                <a:rPr sz="2000" dirty="0">
                  <a:solidFill>
                    <a:srgbClr val="6AA84F"/>
                  </a:solidFill>
                  <a:latin typeface="Arial" panose="020B0604020202020204"/>
                  <a:cs typeface="Arial" panose="020B0604020202020204"/>
                </a:rPr>
                <a:t>	1</a:t>
              </a:r>
              <a:r>
                <a:rPr sz="2000" spc="-5"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dirty="0">
                <a:latin typeface="Arial" panose="020B0604020202020204"/>
                <a:cs typeface="Arial" panose="020B0604020202020204"/>
              </a:endParaRPr>
            </a:p>
          </p:txBody>
        </p:sp>
        <p:sp>
          <p:nvSpPr>
            <p:cNvPr id="11" name="object 10"/>
            <p:cNvSpPr txBox="1"/>
            <p:nvPr/>
          </p:nvSpPr>
          <p:spPr>
            <a:xfrm>
              <a:off x="8686800" y="2489200"/>
              <a:ext cx="1605330" cy="939800"/>
            </a:xfrm>
            <a:prstGeom prst="rect">
              <a:avLst/>
            </a:prstGeom>
          </p:spPr>
          <p:txBody>
            <a:bodyPr vert="horz" wrap="square" lIns="0" tIns="12700" rIns="0" bIns="0" rtlCol="0">
              <a:spAutoFit/>
            </a:bodyPr>
            <a:lstStyle/>
            <a:p>
              <a:pPr marL="58420" marR="5080" indent="-46355">
                <a:lnSpc>
                  <a:spcPct val="100000"/>
                </a:lnSpc>
                <a:spcBef>
                  <a:spcPts val="100"/>
                </a:spcBef>
                <a:tabLst>
                  <a:tab pos="269240" algn="l"/>
                  <a:tab pos="551180" algn="l"/>
                  <a:tab pos="1129030" algn="l"/>
                </a:tabLst>
              </a:pPr>
              <a:r>
                <a:rPr sz="2000" dirty="0">
                  <a:latin typeface="Arial" panose="020B0604020202020204"/>
                  <a:cs typeface="Arial" panose="020B0604020202020204"/>
                </a:rPr>
                <a:t>dL/dy:</a:t>
              </a:r>
              <a:r>
                <a:rPr sz="2000" spc="-30" dirty="0">
                  <a:latin typeface="Arial" panose="020B0604020202020204"/>
                  <a:cs typeface="Arial" panose="020B0604020202020204"/>
                </a:rPr>
                <a:t> </a:t>
              </a:r>
              <a:r>
                <a:rPr sz="2000" spc="-10" dirty="0">
                  <a:latin typeface="Arial" panose="020B0604020202020204"/>
                  <a:cs typeface="Arial" panose="020B0604020202020204"/>
                </a:rPr>
                <a:t>[N×M] </a:t>
              </a:r>
              <a:r>
                <a:rPr sz="2000" spc="-50" dirty="0">
                  <a:solidFill>
                    <a:srgbClr val="FF0000"/>
                  </a:solidFill>
                  <a:latin typeface="Arial" panose="020B0604020202020204"/>
                  <a:cs typeface="Arial" panose="020B0604020202020204"/>
                </a:rPr>
                <a:t>[</a:t>
              </a:r>
              <a:r>
                <a:rPr sz="2000"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2</a:t>
              </a:r>
              <a:r>
                <a:rPr sz="2000" dirty="0">
                  <a:solidFill>
                    <a:srgbClr val="FF0000"/>
                  </a:solidFill>
                  <a:latin typeface="Arial" panose="020B0604020202020204"/>
                  <a:cs typeface="Arial" panose="020B0604020202020204"/>
                </a:rPr>
                <a:t>	3</a:t>
              </a:r>
              <a:r>
                <a:rPr sz="2000" spc="-5"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a:t>
              </a:r>
              <a:r>
                <a:rPr sz="2000" spc="-50" dirty="0">
                  <a:solidFill>
                    <a:srgbClr val="FF0000"/>
                  </a:solidFill>
                  <a:latin typeface="Arial" panose="020B0604020202020204"/>
                  <a:cs typeface="Arial" panose="020B0604020202020204"/>
                </a:rPr>
                <a:t>3</a:t>
              </a:r>
              <a:r>
                <a:rPr sz="2000" dirty="0">
                  <a:solidFill>
                    <a:srgbClr val="FF0000"/>
                  </a:solidFill>
                  <a:latin typeface="Arial" panose="020B0604020202020204"/>
                  <a:cs typeface="Arial" panose="020B0604020202020204"/>
                </a:rPr>
                <a:t>	9</a:t>
              </a:r>
              <a:r>
                <a:rPr sz="2000" spc="-5"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a:t>
              </a:r>
              <a:endParaRPr sz="2000" dirty="0">
                <a:latin typeface="Arial" panose="020B0604020202020204"/>
                <a:cs typeface="Arial" panose="020B0604020202020204"/>
              </a:endParaRPr>
            </a:p>
            <a:p>
              <a:pPr marL="58420">
                <a:lnSpc>
                  <a:spcPct val="100000"/>
                </a:lnSpc>
                <a:tabLst>
                  <a:tab pos="565150" algn="l"/>
                  <a:tab pos="847090" algn="l"/>
                  <a:tab pos="1129030" algn="l"/>
                </a:tabLst>
              </a:pPr>
              <a:r>
                <a:rPr sz="2000" dirty="0">
                  <a:solidFill>
                    <a:srgbClr val="FF0000"/>
                  </a:solidFill>
                  <a:latin typeface="Arial" panose="020B0604020202020204"/>
                  <a:cs typeface="Arial" panose="020B0604020202020204"/>
                </a:rPr>
                <a:t>[</a:t>
              </a:r>
              <a:r>
                <a:rPr sz="2000" spc="-5"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a:t>
              </a:r>
              <a:r>
                <a:rPr sz="2000" spc="-50" dirty="0">
                  <a:solidFill>
                    <a:srgbClr val="FF0000"/>
                  </a:solidFill>
                  <a:latin typeface="Arial" panose="020B0604020202020204"/>
                  <a:cs typeface="Arial" panose="020B0604020202020204"/>
                </a:rPr>
                <a:t>8</a:t>
              </a:r>
              <a:r>
                <a:rPr sz="2000"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1</a:t>
              </a:r>
              <a:r>
                <a:rPr sz="2000"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4</a:t>
              </a:r>
              <a:r>
                <a:rPr sz="2000" dirty="0">
                  <a:solidFill>
                    <a:srgbClr val="FF0000"/>
                  </a:solidFill>
                  <a:latin typeface="Arial" panose="020B0604020202020204"/>
                  <a:cs typeface="Arial" panose="020B0604020202020204"/>
                </a:rPr>
                <a:t>	6</a:t>
              </a:r>
              <a:r>
                <a:rPr sz="2000" spc="-5"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a:t>
              </a:r>
              <a:endParaRPr sz="2000" dirty="0">
                <a:latin typeface="Arial" panose="020B0604020202020204"/>
                <a:cs typeface="Arial" panose="020B0604020202020204"/>
              </a:endParaRPr>
            </a:p>
          </p:txBody>
        </p:sp>
        <p:grpSp>
          <p:nvGrpSpPr>
            <p:cNvPr id="12" name="object 11"/>
            <p:cNvGrpSpPr/>
            <p:nvPr/>
          </p:nvGrpSpPr>
          <p:grpSpPr>
            <a:xfrm>
              <a:off x="3448283" y="2011292"/>
              <a:ext cx="1159510" cy="41275"/>
              <a:chOff x="1995725" y="874279"/>
              <a:chExt cx="1159510" cy="41275"/>
            </a:xfrm>
          </p:grpSpPr>
          <p:sp>
            <p:nvSpPr>
              <p:cNvPr id="13" name="object 12"/>
              <p:cNvSpPr/>
              <p:nvPr/>
            </p:nvSpPr>
            <p:spPr>
              <a:xfrm>
                <a:off x="1995725" y="894775"/>
                <a:ext cx="1111885" cy="0"/>
              </a:xfrm>
              <a:custGeom>
                <a:avLst/>
                <a:gdLst/>
                <a:ahLst/>
                <a:cxnLst/>
                <a:rect l="l" t="t" r="r" b="b"/>
                <a:pathLst>
                  <a:path w="1111885">
                    <a:moveTo>
                      <a:pt x="0" y="0"/>
                    </a:moveTo>
                    <a:lnTo>
                      <a:pt x="1111349" y="0"/>
                    </a:lnTo>
                  </a:path>
                </a:pathLst>
              </a:custGeom>
              <a:ln w="9524">
                <a:solidFill>
                  <a:srgbClr val="595959"/>
                </a:solidFill>
              </a:ln>
            </p:spPr>
            <p:txBody>
              <a:bodyPr wrap="square" lIns="0" tIns="0" rIns="0" bIns="0" rtlCol="0"/>
              <a:lstStyle/>
              <a:p/>
            </p:txBody>
          </p:sp>
          <p:sp>
            <p:nvSpPr>
              <p:cNvPr id="14" name="object 13"/>
              <p:cNvSpPr/>
              <p:nvPr/>
            </p:nvSpPr>
            <p:spPr>
              <a:xfrm>
                <a:off x="3107075" y="879042"/>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p:txBody>
          </p:sp>
          <p:sp>
            <p:nvSpPr>
              <p:cNvPr id="15" name="object 14"/>
              <p:cNvSpPr/>
              <p:nvPr/>
            </p:nvSpPr>
            <p:spPr>
              <a:xfrm>
                <a:off x="3107075" y="87904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p:txBody>
          </p:sp>
        </p:grpSp>
        <p:grpSp>
          <p:nvGrpSpPr>
            <p:cNvPr id="16" name="object 15"/>
            <p:cNvGrpSpPr/>
            <p:nvPr/>
          </p:nvGrpSpPr>
          <p:grpSpPr>
            <a:xfrm>
              <a:off x="7684719" y="2943867"/>
              <a:ext cx="909319" cy="41275"/>
              <a:chOff x="6232161" y="1806854"/>
              <a:chExt cx="909319" cy="41275"/>
            </a:xfrm>
          </p:grpSpPr>
          <p:sp>
            <p:nvSpPr>
              <p:cNvPr id="17" name="object 16"/>
              <p:cNvSpPr/>
              <p:nvPr/>
            </p:nvSpPr>
            <p:spPr>
              <a:xfrm>
                <a:off x="6280149" y="1827350"/>
                <a:ext cx="861060" cy="0"/>
              </a:xfrm>
              <a:custGeom>
                <a:avLst/>
                <a:gdLst/>
                <a:ahLst/>
                <a:cxnLst/>
                <a:rect l="l" t="t" r="r" b="b"/>
                <a:pathLst>
                  <a:path w="861059">
                    <a:moveTo>
                      <a:pt x="0" y="0"/>
                    </a:moveTo>
                    <a:lnTo>
                      <a:pt x="860849" y="0"/>
                    </a:lnTo>
                  </a:path>
                </a:pathLst>
              </a:custGeom>
              <a:ln w="9524">
                <a:solidFill>
                  <a:srgbClr val="FF0000"/>
                </a:solidFill>
              </a:ln>
            </p:spPr>
            <p:txBody>
              <a:bodyPr wrap="square" lIns="0" tIns="0" rIns="0" bIns="0" rtlCol="0"/>
              <a:lstStyle/>
              <a:p/>
            </p:txBody>
          </p:sp>
          <p:sp>
            <p:nvSpPr>
              <p:cNvPr id="18" name="object 17"/>
              <p:cNvSpPr/>
              <p:nvPr/>
            </p:nvSpPr>
            <p:spPr>
              <a:xfrm>
                <a:off x="6236924" y="1811617"/>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p:txBody>
          </p:sp>
          <p:sp>
            <p:nvSpPr>
              <p:cNvPr id="19" name="object 18"/>
              <p:cNvSpPr/>
              <p:nvPr/>
            </p:nvSpPr>
            <p:spPr>
              <a:xfrm>
                <a:off x="6236924" y="1811617"/>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p:txBody>
          </p:sp>
        </p:grpSp>
        <p:grpSp>
          <p:nvGrpSpPr>
            <p:cNvPr id="20" name="object 19"/>
            <p:cNvGrpSpPr/>
            <p:nvPr/>
          </p:nvGrpSpPr>
          <p:grpSpPr>
            <a:xfrm>
              <a:off x="7682807" y="1945967"/>
              <a:ext cx="878840" cy="41275"/>
              <a:chOff x="6230249" y="808954"/>
              <a:chExt cx="878840" cy="41275"/>
            </a:xfrm>
          </p:grpSpPr>
          <p:sp>
            <p:nvSpPr>
              <p:cNvPr id="21" name="object 20"/>
              <p:cNvSpPr/>
              <p:nvPr/>
            </p:nvSpPr>
            <p:spPr>
              <a:xfrm>
                <a:off x="6230249" y="829449"/>
                <a:ext cx="830580" cy="0"/>
              </a:xfrm>
              <a:custGeom>
                <a:avLst/>
                <a:gdLst/>
                <a:ahLst/>
                <a:cxnLst/>
                <a:rect l="l" t="t" r="r" b="b"/>
                <a:pathLst>
                  <a:path w="830579">
                    <a:moveTo>
                      <a:pt x="0" y="0"/>
                    </a:moveTo>
                    <a:lnTo>
                      <a:pt x="830249" y="0"/>
                    </a:lnTo>
                  </a:path>
                </a:pathLst>
              </a:custGeom>
              <a:ln w="9524">
                <a:solidFill>
                  <a:srgbClr val="595959"/>
                </a:solidFill>
              </a:ln>
            </p:spPr>
            <p:txBody>
              <a:bodyPr wrap="square" lIns="0" tIns="0" rIns="0" bIns="0" rtlCol="0"/>
              <a:lstStyle/>
              <a:p/>
            </p:txBody>
          </p:sp>
          <p:sp>
            <p:nvSpPr>
              <p:cNvPr id="22" name="object 21"/>
              <p:cNvSpPr/>
              <p:nvPr/>
            </p:nvSpPr>
            <p:spPr>
              <a:xfrm>
                <a:off x="7060499" y="813717"/>
                <a:ext cx="43815" cy="31750"/>
              </a:xfrm>
              <a:custGeom>
                <a:avLst/>
                <a:gdLst/>
                <a:ahLst/>
                <a:cxnLst/>
                <a:rect l="l" t="t" r="r" b="b"/>
                <a:pathLst>
                  <a:path w="43815" h="31750">
                    <a:moveTo>
                      <a:pt x="0" y="31465"/>
                    </a:moveTo>
                    <a:lnTo>
                      <a:pt x="0" y="0"/>
                    </a:lnTo>
                    <a:lnTo>
                      <a:pt x="43224" y="15732"/>
                    </a:lnTo>
                    <a:lnTo>
                      <a:pt x="0" y="31465"/>
                    </a:lnTo>
                    <a:close/>
                  </a:path>
                </a:pathLst>
              </a:custGeom>
              <a:solidFill>
                <a:srgbClr val="595959"/>
              </a:solidFill>
            </p:spPr>
            <p:txBody>
              <a:bodyPr wrap="square" lIns="0" tIns="0" rIns="0" bIns="0" rtlCol="0"/>
              <a:lstStyle/>
              <a:p/>
            </p:txBody>
          </p:sp>
          <p:sp>
            <p:nvSpPr>
              <p:cNvPr id="23" name="object 22"/>
              <p:cNvSpPr/>
              <p:nvPr/>
            </p:nvSpPr>
            <p:spPr>
              <a:xfrm>
                <a:off x="7060499" y="813717"/>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595959"/>
                </a:solidFill>
              </a:ln>
            </p:spPr>
            <p:txBody>
              <a:bodyPr wrap="square" lIns="0" tIns="0" rIns="0" bIns="0" rtlCol="0"/>
              <a:lstStyle/>
              <a:p/>
            </p:txBody>
          </p:sp>
        </p:grpSp>
        <p:sp>
          <p:nvSpPr>
            <p:cNvPr id="24" name="object 23"/>
            <p:cNvSpPr txBox="1"/>
            <p:nvPr/>
          </p:nvSpPr>
          <p:spPr>
            <a:xfrm>
              <a:off x="4143958" y="3118928"/>
              <a:ext cx="2193925" cy="939800"/>
            </a:xfrm>
            <a:prstGeom prst="rect">
              <a:avLst/>
            </a:prstGeom>
          </p:spPr>
          <p:txBody>
            <a:bodyPr vert="horz" wrap="square" lIns="0" tIns="12700" rIns="0" bIns="0" rtlCol="0">
              <a:spAutoFit/>
            </a:bodyPr>
            <a:lstStyle/>
            <a:p>
              <a:pPr marL="12700" marR="5080">
                <a:lnSpc>
                  <a:spcPct val="100000"/>
                </a:lnSpc>
                <a:spcBef>
                  <a:spcPts val="100"/>
                </a:spcBef>
              </a:pPr>
              <a:r>
                <a:rPr sz="2000" b="1" dirty="0">
                  <a:latin typeface="Arial" panose="020B0604020202020204"/>
                  <a:cs typeface="Arial" panose="020B0604020202020204"/>
                </a:rPr>
                <a:t>Q</a:t>
              </a:r>
              <a:r>
                <a:rPr sz="2000" dirty="0">
                  <a:latin typeface="Arial" panose="020B0604020202020204"/>
                  <a:cs typeface="Arial" panose="020B0604020202020204"/>
                </a:rPr>
                <a:t>:</a:t>
              </a:r>
              <a:r>
                <a:rPr sz="2000" spc="-30" dirty="0">
                  <a:latin typeface="Arial" panose="020B0604020202020204"/>
                  <a:cs typeface="Arial" panose="020B0604020202020204"/>
                </a:rPr>
                <a:t> </a:t>
              </a:r>
              <a:r>
                <a:rPr sz="2000" dirty="0">
                  <a:latin typeface="Arial" panose="020B0604020202020204"/>
                  <a:cs typeface="Arial" panose="020B0604020202020204"/>
                </a:rPr>
                <a:t>What</a:t>
              </a:r>
              <a:r>
                <a:rPr sz="2000" spc="-15" dirty="0">
                  <a:latin typeface="Arial" panose="020B0604020202020204"/>
                  <a:cs typeface="Arial" panose="020B0604020202020204"/>
                </a:rPr>
                <a:t> </a:t>
              </a:r>
              <a:r>
                <a:rPr sz="2000" dirty="0">
                  <a:latin typeface="Arial" panose="020B0604020202020204"/>
                  <a:cs typeface="Arial" panose="020B0604020202020204"/>
                </a:rPr>
                <a:t>parts</a:t>
              </a:r>
              <a:r>
                <a:rPr sz="2000" spc="-15" dirty="0">
                  <a:latin typeface="Arial" panose="020B0604020202020204"/>
                  <a:cs typeface="Arial" panose="020B0604020202020204"/>
                </a:rPr>
                <a:t> </a:t>
              </a:r>
              <a:r>
                <a:rPr sz="2000" dirty="0">
                  <a:latin typeface="Arial" panose="020B0604020202020204"/>
                  <a:cs typeface="Arial" panose="020B0604020202020204"/>
                </a:rPr>
                <a:t>of</a:t>
              </a:r>
              <a:r>
                <a:rPr sz="2000" spc="-15" dirty="0">
                  <a:latin typeface="Arial" panose="020B0604020202020204"/>
                  <a:cs typeface="Arial" panose="020B0604020202020204"/>
                </a:rPr>
                <a:t> </a:t>
              </a:r>
              <a:r>
                <a:rPr sz="2000" spc="-50" dirty="0">
                  <a:latin typeface="Arial" panose="020B0604020202020204"/>
                  <a:cs typeface="Arial" panose="020B0604020202020204"/>
                </a:rPr>
                <a:t>y </a:t>
              </a:r>
              <a:r>
                <a:rPr sz="2000" dirty="0">
                  <a:latin typeface="Arial" panose="020B0604020202020204"/>
                  <a:cs typeface="Arial" panose="020B0604020202020204"/>
                </a:rPr>
                <a:t>are</a:t>
              </a:r>
              <a:r>
                <a:rPr sz="2000" spc="-35" dirty="0">
                  <a:latin typeface="Arial" panose="020B0604020202020204"/>
                  <a:cs typeface="Arial" panose="020B0604020202020204"/>
                </a:rPr>
                <a:t> </a:t>
              </a:r>
              <a:r>
                <a:rPr sz="2000" dirty="0">
                  <a:latin typeface="Arial" panose="020B0604020202020204"/>
                  <a:cs typeface="Arial" panose="020B0604020202020204"/>
                </a:rPr>
                <a:t>affected</a:t>
              </a:r>
              <a:r>
                <a:rPr sz="2000" spc="-35" dirty="0">
                  <a:latin typeface="Arial" panose="020B0604020202020204"/>
                  <a:cs typeface="Arial" panose="020B0604020202020204"/>
                </a:rPr>
                <a:t> </a:t>
              </a:r>
              <a:r>
                <a:rPr sz="2000" dirty="0">
                  <a:latin typeface="Arial" panose="020B0604020202020204"/>
                  <a:cs typeface="Arial" panose="020B0604020202020204"/>
                </a:rPr>
                <a:t>by</a:t>
              </a:r>
              <a:r>
                <a:rPr sz="2000" spc="-30" dirty="0">
                  <a:latin typeface="Arial" panose="020B0604020202020204"/>
                  <a:cs typeface="Arial" panose="020B0604020202020204"/>
                </a:rPr>
                <a:t> </a:t>
              </a:r>
              <a:r>
                <a:rPr sz="2000" spc="-25" dirty="0">
                  <a:latin typeface="Arial" panose="020B0604020202020204"/>
                  <a:cs typeface="Arial" panose="020B0604020202020204"/>
                </a:rPr>
                <a:t>one </a:t>
              </a:r>
              <a:r>
                <a:rPr sz="2000" dirty="0">
                  <a:latin typeface="Arial" panose="020B0604020202020204"/>
                  <a:cs typeface="Arial" panose="020B0604020202020204"/>
                </a:rPr>
                <a:t>element</a:t>
              </a:r>
              <a:r>
                <a:rPr sz="2000" spc="-25" dirty="0">
                  <a:latin typeface="Arial" panose="020B0604020202020204"/>
                  <a:cs typeface="Arial" panose="020B0604020202020204"/>
                </a:rPr>
                <a:t> </a:t>
              </a:r>
              <a:r>
                <a:rPr sz="2000" dirty="0">
                  <a:latin typeface="Arial" panose="020B0604020202020204"/>
                  <a:cs typeface="Arial" panose="020B0604020202020204"/>
                </a:rPr>
                <a:t>of</a:t>
              </a:r>
              <a:r>
                <a:rPr sz="2000" spc="-20" dirty="0">
                  <a:latin typeface="Arial" panose="020B0604020202020204"/>
                  <a:cs typeface="Arial" panose="020B0604020202020204"/>
                </a:rPr>
                <a:t> </a:t>
              </a:r>
              <a:r>
                <a:rPr sz="2000" spc="-25" dirty="0">
                  <a:latin typeface="Arial" panose="020B0604020202020204"/>
                  <a:cs typeface="Arial" panose="020B0604020202020204"/>
                </a:rPr>
                <a:t>x?</a:t>
              </a:r>
              <a:endParaRPr sz="2000">
                <a:latin typeface="Arial" panose="020B0604020202020204"/>
                <a:cs typeface="Arial" panose="020B0604020202020204"/>
              </a:endParaRPr>
            </a:p>
          </p:txBody>
        </p:sp>
        <p:sp>
          <p:nvSpPr>
            <p:cNvPr id="25" name="object 24"/>
            <p:cNvSpPr txBox="1"/>
            <p:nvPr/>
          </p:nvSpPr>
          <p:spPr>
            <a:xfrm>
              <a:off x="4143958" y="4033328"/>
              <a:ext cx="2148840" cy="330200"/>
            </a:xfrm>
            <a:prstGeom prst="rect">
              <a:avLst/>
            </a:prstGeom>
          </p:spPr>
          <p:txBody>
            <a:bodyPr vert="horz" wrap="square" lIns="0" tIns="12700" rIns="0" bIns="0" rtlCol="0">
              <a:spAutoFit/>
            </a:bodyPr>
            <a:lstStyle/>
            <a:p>
              <a:pPr marL="12700">
                <a:lnSpc>
                  <a:spcPct val="100000"/>
                </a:lnSpc>
                <a:spcBef>
                  <a:spcPts val="100"/>
                </a:spcBef>
                <a:tabLst>
                  <a:tab pos="969010" algn="l"/>
                </a:tabLst>
              </a:pPr>
              <a:r>
                <a:rPr sz="2000" b="1" spc="-25" dirty="0">
                  <a:latin typeface="Arial" panose="020B0604020202020204"/>
                  <a:cs typeface="Arial" panose="020B0604020202020204"/>
                </a:rPr>
                <a:t>A</a:t>
              </a:r>
              <a:r>
                <a:rPr sz="2000" spc="-25" dirty="0">
                  <a:latin typeface="Arial" panose="020B0604020202020204"/>
                  <a:cs typeface="Arial" panose="020B0604020202020204"/>
                </a:rPr>
                <a:t>:</a:t>
              </a:r>
              <a:r>
                <a:rPr sz="2000" dirty="0">
                  <a:latin typeface="Arial" panose="020B0604020202020204"/>
                  <a:cs typeface="Arial" panose="020B0604020202020204"/>
                </a:rPr>
                <a:t>	affects</a:t>
              </a:r>
              <a:r>
                <a:rPr sz="2000" spc="-80" dirty="0">
                  <a:latin typeface="Arial" panose="020B0604020202020204"/>
                  <a:cs typeface="Arial" panose="020B0604020202020204"/>
                </a:rPr>
                <a:t> </a:t>
              </a:r>
              <a:r>
                <a:rPr sz="2000" spc="-25" dirty="0">
                  <a:latin typeface="Arial" panose="020B0604020202020204"/>
                  <a:cs typeface="Arial" panose="020B0604020202020204"/>
                </a:rPr>
                <a:t>the</a:t>
              </a:r>
              <a:endParaRPr sz="2000">
                <a:latin typeface="Arial" panose="020B0604020202020204"/>
                <a:cs typeface="Arial" panose="020B0604020202020204"/>
              </a:endParaRPr>
            </a:p>
          </p:txBody>
        </p:sp>
        <p:sp>
          <p:nvSpPr>
            <p:cNvPr id="26" name="object 25"/>
            <p:cNvSpPr txBox="1"/>
            <p:nvPr/>
          </p:nvSpPr>
          <p:spPr>
            <a:xfrm>
              <a:off x="4143958" y="4338128"/>
              <a:ext cx="1169035"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20204"/>
                  <a:cs typeface="Arial" panose="020B0604020202020204"/>
                </a:rPr>
                <a:t>whole</a:t>
              </a:r>
              <a:r>
                <a:rPr sz="2000" spc="-25" dirty="0">
                  <a:latin typeface="Arial" panose="020B0604020202020204"/>
                  <a:cs typeface="Arial" panose="020B0604020202020204"/>
                </a:rPr>
                <a:t> row</a:t>
              </a:r>
              <a:endParaRPr sz="2000">
                <a:latin typeface="Arial" panose="020B0604020202020204"/>
                <a:cs typeface="Arial" panose="020B0604020202020204"/>
              </a:endParaRPr>
            </a:p>
          </p:txBody>
        </p:sp>
        <p:grpSp>
          <p:nvGrpSpPr>
            <p:cNvPr id="27" name="object 26"/>
            <p:cNvGrpSpPr/>
            <p:nvPr/>
          </p:nvGrpSpPr>
          <p:grpSpPr>
            <a:xfrm>
              <a:off x="3443520" y="2859989"/>
              <a:ext cx="1149985" cy="258445"/>
              <a:chOff x="1990962" y="1722976"/>
              <a:chExt cx="1149985" cy="258445"/>
            </a:xfrm>
          </p:grpSpPr>
          <p:sp>
            <p:nvSpPr>
              <p:cNvPr id="28" name="object 27"/>
              <p:cNvSpPr/>
              <p:nvPr/>
            </p:nvSpPr>
            <p:spPr>
              <a:xfrm>
                <a:off x="1995725" y="1743128"/>
                <a:ext cx="1097915" cy="233679"/>
              </a:xfrm>
              <a:custGeom>
                <a:avLst/>
                <a:gdLst/>
                <a:ahLst/>
                <a:cxnLst/>
                <a:rect l="l" t="t" r="r" b="b"/>
                <a:pathLst>
                  <a:path w="1097914" h="233680">
                    <a:moveTo>
                      <a:pt x="0" y="233224"/>
                    </a:moveTo>
                    <a:lnTo>
                      <a:pt x="1097897" y="0"/>
                    </a:lnTo>
                  </a:path>
                </a:pathLst>
              </a:custGeom>
              <a:ln w="9524">
                <a:solidFill>
                  <a:srgbClr val="595959"/>
                </a:solidFill>
              </a:ln>
            </p:spPr>
            <p:txBody>
              <a:bodyPr wrap="square" lIns="0" tIns="0" rIns="0" bIns="0" rtlCol="0"/>
              <a:lstStyle/>
              <a:p/>
            </p:txBody>
          </p:sp>
          <p:sp>
            <p:nvSpPr>
              <p:cNvPr id="29" name="object 28"/>
              <p:cNvSpPr/>
              <p:nvPr/>
            </p:nvSpPr>
            <p:spPr>
              <a:xfrm>
                <a:off x="3090353" y="1727738"/>
                <a:ext cx="45720" cy="31115"/>
              </a:xfrm>
              <a:custGeom>
                <a:avLst/>
                <a:gdLst/>
                <a:ahLst/>
                <a:cxnLst/>
                <a:rect l="l" t="t" r="r" b="b"/>
                <a:pathLst>
                  <a:path w="45719" h="31114">
                    <a:moveTo>
                      <a:pt x="6538" y="30778"/>
                    </a:moveTo>
                    <a:lnTo>
                      <a:pt x="0" y="0"/>
                    </a:lnTo>
                    <a:lnTo>
                      <a:pt x="45550" y="6407"/>
                    </a:lnTo>
                    <a:lnTo>
                      <a:pt x="6538" y="30778"/>
                    </a:lnTo>
                    <a:close/>
                  </a:path>
                </a:pathLst>
              </a:custGeom>
              <a:solidFill>
                <a:srgbClr val="595959"/>
              </a:solidFill>
            </p:spPr>
            <p:txBody>
              <a:bodyPr wrap="square" lIns="0" tIns="0" rIns="0" bIns="0" rtlCol="0"/>
              <a:lstStyle/>
              <a:p/>
            </p:txBody>
          </p:sp>
          <p:sp>
            <p:nvSpPr>
              <p:cNvPr id="30" name="object 29"/>
              <p:cNvSpPr/>
              <p:nvPr/>
            </p:nvSpPr>
            <p:spPr>
              <a:xfrm>
                <a:off x="3090353" y="1727738"/>
                <a:ext cx="45720" cy="31115"/>
              </a:xfrm>
              <a:custGeom>
                <a:avLst/>
                <a:gdLst/>
                <a:ahLst/>
                <a:cxnLst/>
                <a:rect l="l" t="t" r="r" b="b"/>
                <a:pathLst>
                  <a:path w="45719" h="31114">
                    <a:moveTo>
                      <a:pt x="6538" y="30778"/>
                    </a:moveTo>
                    <a:lnTo>
                      <a:pt x="45550" y="6407"/>
                    </a:lnTo>
                    <a:lnTo>
                      <a:pt x="0" y="0"/>
                    </a:lnTo>
                    <a:lnTo>
                      <a:pt x="6538" y="30778"/>
                    </a:lnTo>
                    <a:close/>
                  </a:path>
                </a:pathLst>
              </a:custGeom>
              <a:ln w="9524">
                <a:solidFill>
                  <a:srgbClr val="595959"/>
                </a:solidFill>
              </a:ln>
            </p:spPr>
            <p:txBody>
              <a:bodyPr wrap="square" lIns="0" tIns="0" rIns="0" bIns="0" rtlCol="0"/>
              <a:lstStyle/>
              <a:p/>
            </p:txBody>
          </p:sp>
        </p:grpSp>
        <p:sp>
          <p:nvSpPr>
            <p:cNvPr id="31" name="object 30"/>
            <p:cNvSpPr/>
            <p:nvPr/>
          </p:nvSpPr>
          <p:spPr>
            <a:xfrm>
              <a:off x="2603936" y="2187851"/>
              <a:ext cx="332105" cy="281305"/>
            </a:xfrm>
            <a:custGeom>
              <a:avLst/>
              <a:gdLst/>
              <a:ahLst/>
              <a:cxnLst/>
              <a:rect l="l" t="t" r="r" b="b"/>
              <a:pathLst>
                <a:path w="332105" h="281305">
                  <a:moveTo>
                    <a:pt x="253" y="0"/>
                  </a:moveTo>
                  <a:lnTo>
                    <a:pt x="332053" y="299"/>
                  </a:lnTo>
                  <a:lnTo>
                    <a:pt x="331799" y="280799"/>
                  </a:lnTo>
                  <a:lnTo>
                    <a:pt x="0" y="280499"/>
                  </a:lnTo>
                  <a:lnTo>
                    <a:pt x="253" y="0"/>
                  </a:lnTo>
                  <a:close/>
                </a:path>
              </a:pathLst>
            </a:custGeom>
            <a:ln w="19049">
              <a:solidFill>
                <a:srgbClr val="0000FF"/>
              </a:solidFill>
            </a:ln>
          </p:spPr>
          <p:txBody>
            <a:bodyPr wrap="square" lIns="0" tIns="0" rIns="0" bIns="0" rtlCol="0"/>
            <a:lstStyle/>
            <a:p/>
          </p:txBody>
        </p:sp>
        <p:grpSp>
          <p:nvGrpSpPr>
            <p:cNvPr id="32" name="object 31"/>
            <p:cNvGrpSpPr/>
            <p:nvPr/>
          </p:nvGrpSpPr>
          <p:grpSpPr>
            <a:xfrm>
              <a:off x="8835096" y="1574601"/>
              <a:ext cx="1353820" cy="324485"/>
              <a:chOff x="7382538" y="437588"/>
              <a:chExt cx="1353820" cy="324485"/>
            </a:xfrm>
          </p:grpSpPr>
          <p:sp>
            <p:nvSpPr>
              <p:cNvPr id="33" name="object 32"/>
              <p:cNvSpPr/>
              <p:nvPr/>
            </p:nvSpPr>
            <p:spPr>
              <a:xfrm>
                <a:off x="7392063" y="447113"/>
                <a:ext cx="1334770" cy="305435"/>
              </a:xfrm>
              <a:custGeom>
                <a:avLst/>
                <a:gdLst/>
                <a:ahLst/>
                <a:cxnLst/>
                <a:rect l="l" t="t" r="r" b="b"/>
                <a:pathLst>
                  <a:path w="1334770" h="305434">
                    <a:moveTo>
                      <a:pt x="205" y="0"/>
                    </a:moveTo>
                    <a:lnTo>
                      <a:pt x="1334605" y="900"/>
                    </a:lnTo>
                    <a:lnTo>
                      <a:pt x="1334399" y="305100"/>
                    </a:lnTo>
                    <a:lnTo>
                      <a:pt x="0" y="304199"/>
                    </a:lnTo>
                    <a:lnTo>
                      <a:pt x="205" y="0"/>
                    </a:lnTo>
                    <a:close/>
                  </a:path>
                </a:pathLst>
              </a:custGeom>
              <a:ln w="19049">
                <a:solidFill>
                  <a:srgbClr val="0000FF"/>
                </a:solidFill>
              </a:ln>
            </p:spPr>
            <p:txBody>
              <a:bodyPr wrap="square" lIns="0" tIns="0" rIns="0" bIns="0" rtlCol="0"/>
              <a:lstStyle/>
              <a:p/>
            </p:txBody>
          </p:sp>
          <p:sp>
            <p:nvSpPr>
              <p:cNvPr id="34" name="object 33"/>
              <p:cNvSpPr/>
              <p:nvPr/>
            </p:nvSpPr>
            <p:spPr>
              <a:xfrm>
                <a:off x="8071090" y="483686"/>
                <a:ext cx="271780" cy="241935"/>
              </a:xfrm>
              <a:custGeom>
                <a:avLst/>
                <a:gdLst/>
                <a:ahLst/>
                <a:cxnLst/>
                <a:rect l="l" t="t" r="r" b="b"/>
                <a:pathLst>
                  <a:path w="271779" h="241934">
                    <a:moveTo>
                      <a:pt x="266" y="0"/>
                    </a:moveTo>
                    <a:lnTo>
                      <a:pt x="271166" y="299"/>
                    </a:lnTo>
                    <a:lnTo>
                      <a:pt x="270898" y="241499"/>
                    </a:lnTo>
                    <a:lnTo>
                      <a:pt x="0" y="241199"/>
                    </a:lnTo>
                    <a:lnTo>
                      <a:pt x="266" y="0"/>
                    </a:lnTo>
                    <a:close/>
                  </a:path>
                </a:pathLst>
              </a:custGeom>
              <a:ln w="19049">
                <a:solidFill>
                  <a:srgbClr val="9900FF"/>
                </a:solidFill>
              </a:ln>
            </p:spPr>
            <p:txBody>
              <a:bodyPr wrap="square" lIns="0" tIns="0" rIns="0" bIns="0" rtlCol="0"/>
              <a:lstStyle/>
              <a:p/>
            </p:txBody>
          </p:sp>
        </p:grpSp>
        <p:sp>
          <p:nvSpPr>
            <p:cNvPr id="35" name="object 34"/>
            <p:cNvSpPr txBox="1"/>
            <p:nvPr/>
          </p:nvSpPr>
          <p:spPr>
            <a:xfrm>
              <a:off x="6766533" y="3158641"/>
              <a:ext cx="1563370" cy="330200"/>
            </a:xfrm>
            <a:prstGeom prst="rect">
              <a:avLst/>
            </a:prstGeom>
          </p:spPr>
          <p:txBody>
            <a:bodyPr vert="horz" wrap="square" lIns="0" tIns="12700" rIns="0" bIns="0" rtlCol="0">
              <a:spAutoFit/>
            </a:bodyPr>
            <a:lstStyle/>
            <a:p>
              <a:pPr marL="12700">
                <a:lnSpc>
                  <a:spcPct val="100000"/>
                </a:lnSpc>
                <a:spcBef>
                  <a:spcPts val="100"/>
                </a:spcBef>
              </a:pPr>
              <a:r>
                <a:rPr sz="2000" b="1" dirty="0">
                  <a:latin typeface="Arial" panose="020B0604020202020204"/>
                  <a:cs typeface="Arial" panose="020B0604020202020204"/>
                </a:rPr>
                <a:t>Q</a:t>
              </a:r>
              <a:r>
                <a:rPr sz="2000" dirty="0">
                  <a:latin typeface="Arial" panose="020B0604020202020204"/>
                  <a:cs typeface="Arial" panose="020B0604020202020204"/>
                </a:rPr>
                <a:t>:</a:t>
              </a:r>
              <a:r>
                <a:rPr sz="2000" spc="-15" dirty="0">
                  <a:latin typeface="Arial" panose="020B0604020202020204"/>
                  <a:cs typeface="Arial" panose="020B0604020202020204"/>
                </a:rPr>
                <a:t> </a:t>
              </a:r>
              <a:r>
                <a:rPr sz="2000" dirty="0">
                  <a:latin typeface="Arial" panose="020B0604020202020204"/>
                  <a:cs typeface="Arial" panose="020B0604020202020204"/>
                </a:rPr>
                <a:t>How</a:t>
              </a:r>
              <a:r>
                <a:rPr sz="2000" spc="-10" dirty="0">
                  <a:latin typeface="Arial" panose="020B0604020202020204"/>
                  <a:cs typeface="Arial" panose="020B0604020202020204"/>
                </a:rPr>
                <a:t> </a:t>
              </a:r>
              <a:r>
                <a:rPr sz="2000" spc="-20" dirty="0">
                  <a:latin typeface="Arial" panose="020B0604020202020204"/>
                  <a:cs typeface="Arial" panose="020B0604020202020204"/>
                </a:rPr>
                <a:t>much</a:t>
              </a:r>
              <a:endParaRPr sz="2000">
                <a:latin typeface="Arial" panose="020B0604020202020204"/>
                <a:cs typeface="Arial" panose="020B0604020202020204"/>
              </a:endParaRPr>
            </a:p>
          </p:txBody>
        </p:sp>
        <p:sp>
          <p:nvSpPr>
            <p:cNvPr id="36" name="object 35"/>
            <p:cNvSpPr txBox="1"/>
            <p:nvPr/>
          </p:nvSpPr>
          <p:spPr>
            <a:xfrm>
              <a:off x="6766533" y="3463441"/>
              <a:ext cx="576580" cy="330200"/>
            </a:xfrm>
            <a:prstGeom prst="rect">
              <a:avLst/>
            </a:prstGeom>
          </p:spPr>
          <p:txBody>
            <a:bodyPr vert="horz" wrap="square" lIns="0" tIns="12700" rIns="0" bIns="0" rtlCol="0">
              <a:spAutoFit/>
            </a:bodyPr>
            <a:lstStyle/>
            <a:p>
              <a:pPr marL="12700">
                <a:lnSpc>
                  <a:spcPct val="100000"/>
                </a:lnSpc>
                <a:spcBef>
                  <a:spcPts val="100"/>
                </a:spcBef>
              </a:pPr>
              <a:r>
                <a:rPr sz="2000" spc="-20" dirty="0">
                  <a:latin typeface="Arial" panose="020B0604020202020204"/>
                  <a:cs typeface="Arial" panose="020B0604020202020204"/>
                </a:rPr>
                <a:t>does</a:t>
              </a:r>
              <a:endParaRPr sz="2000">
                <a:latin typeface="Arial" panose="020B0604020202020204"/>
                <a:cs typeface="Arial" panose="020B0604020202020204"/>
              </a:endParaRPr>
            </a:p>
          </p:txBody>
        </p:sp>
        <p:sp>
          <p:nvSpPr>
            <p:cNvPr id="37" name="object 36"/>
            <p:cNvSpPr txBox="1"/>
            <p:nvPr/>
          </p:nvSpPr>
          <p:spPr>
            <a:xfrm>
              <a:off x="6766533" y="3768241"/>
              <a:ext cx="1486535" cy="330200"/>
            </a:xfrm>
            <a:prstGeom prst="rect">
              <a:avLst/>
            </a:prstGeom>
          </p:spPr>
          <p:txBody>
            <a:bodyPr vert="horz" wrap="square" lIns="0" tIns="12700" rIns="0" bIns="0" rtlCol="0">
              <a:spAutoFit/>
            </a:bodyPr>
            <a:lstStyle/>
            <a:p>
              <a:pPr marL="12700">
                <a:lnSpc>
                  <a:spcPct val="100000"/>
                </a:lnSpc>
                <a:spcBef>
                  <a:spcPts val="100"/>
                </a:spcBef>
                <a:tabLst>
                  <a:tab pos="1331595" algn="l"/>
                </a:tabLst>
              </a:pPr>
              <a:r>
                <a:rPr sz="2000" spc="-10" dirty="0">
                  <a:latin typeface="Arial" panose="020B0604020202020204"/>
                  <a:cs typeface="Arial" panose="020B0604020202020204"/>
                </a:rPr>
                <a:t>affect</a:t>
              </a:r>
              <a:r>
                <a:rPr sz="2000" dirty="0">
                  <a:latin typeface="Arial" panose="020B0604020202020204"/>
                  <a:cs typeface="Arial" panose="020B0604020202020204"/>
                </a:rPr>
                <a:t>	</a:t>
              </a:r>
              <a:r>
                <a:rPr sz="2000" spc="-50" dirty="0">
                  <a:latin typeface="Arial" panose="020B0604020202020204"/>
                  <a:cs typeface="Arial" panose="020B0604020202020204"/>
                </a:rPr>
                <a:t>?</a:t>
              </a:r>
              <a:endParaRPr sz="2000">
                <a:latin typeface="Arial" panose="020B0604020202020204"/>
                <a:cs typeface="Arial" panose="020B0604020202020204"/>
              </a:endParaRPr>
            </a:p>
          </p:txBody>
        </p:sp>
        <p:sp>
          <p:nvSpPr>
            <p:cNvPr id="38" name="object 37"/>
            <p:cNvSpPr txBox="1"/>
            <p:nvPr/>
          </p:nvSpPr>
          <p:spPr>
            <a:xfrm>
              <a:off x="6766533" y="4073041"/>
              <a:ext cx="293370" cy="330200"/>
            </a:xfrm>
            <a:prstGeom prst="rect">
              <a:avLst/>
            </a:prstGeom>
          </p:spPr>
          <p:txBody>
            <a:bodyPr vert="horz" wrap="square" lIns="0" tIns="12700" rIns="0" bIns="0" rtlCol="0">
              <a:spAutoFit/>
            </a:bodyPr>
            <a:lstStyle/>
            <a:p>
              <a:pPr marL="12700">
                <a:lnSpc>
                  <a:spcPct val="100000"/>
                </a:lnSpc>
                <a:spcBef>
                  <a:spcPts val="100"/>
                </a:spcBef>
              </a:pPr>
              <a:r>
                <a:rPr sz="2000" b="1" spc="-25" dirty="0">
                  <a:latin typeface="Arial" panose="020B0604020202020204"/>
                  <a:cs typeface="Arial" panose="020B0604020202020204"/>
                </a:rPr>
                <a:t>A:</a:t>
              </a:r>
              <a:endParaRPr sz="2000">
                <a:latin typeface="Arial" panose="020B0604020202020204"/>
                <a:cs typeface="Arial" panose="020B0604020202020204"/>
              </a:endParaRPr>
            </a:p>
          </p:txBody>
        </p:sp>
        <p:grpSp>
          <p:nvGrpSpPr>
            <p:cNvPr id="39" name="object 38"/>
            <p:cNvGrpSpPr/>
            <p:nvPr/>
          </p:nvGrpSpPr>
          <p:grpSpPr>
            <a:xfrm>
              <a:off x="7076856" y="3512812"/>
              <a:ext cx="1021080" cy="940435"/>
              <a:chOff x="5624298" y="2375799"/>
              <a:chExt cx="1021080" cy="940435"/>
            </a:xfrm>
          </p:grpSpPr>
          <p:pic>
            <p:nvPicPr>
              <p:cNvPr id="40" name="object 39"/>
              <p:cNvPicPr/>
              <p:nvPr/>
            </p:nvPicPr>
            <p:blipFill>
              <a:blip r:embed="rId2" cstate="print"/>
              <a:stretch>
                <a:fillRect/>
              </a:stretch>
            </p:blipFill>
            <p:spPr>
              <a:xfrm>
                <a:off x="5947100" y="2394849"/>
                <a:ext cx="504774" cy="224974"/>
              </a:xfrm>
              <a:prstGeom prst="rect">
                <a:avLst/>
              </a:prstGeom>
            </p:spPr>
          </p:pic>
          <p:sp>
            <p:nvSpPr>
              <p:cNvPr id="41" name="object 40"/>
              <p:cNvSpPr/>
              <p:nvPr/>
            </p:nvSpPr>
            <p:spPr>
              <a:xfrm>
                <a:off x="5937574" y="2385324"/>
                <a:ext cx="606425" cy="244475"/>
              </a:xfrm>
              <a:custGeom>
                <a:avLst/>
                <a:gdLst/>
                <a:ahLst/>
                <a:cxnLst/>
                <a:rect l="l" t="t" r="r" b="b"/>
                <a:pathLst>
                  <a:path w="606425" h="244475">
                    <a:moveTo>
                      <a:pt x="0" y="0"/>
                    </a:moveTo>
                    <a:lnTo>
                      <a:pt x="605849" y="0"/>
                    </a:lnTo>
                    <a:lnTo>
                      <a:pt x="605849" y="244024"/>
                    </a:lnTo>
                    <a:lnTo>
                      <a:pt x="0" y="244024"/>
                    </a:lnTo>
                    <a:lnTo>
                      <a:pt x="0" y="0"/>
                    </a:lnTo>
                    <a:close/>
                  </a:path>
                </a:pathLst>
              </a:custGeom>
              <a:ln w="19049">
                <a:solidFill>
                  <a:srgbClr val="0000FF"/>
                </a:solidFill>
              </a:ln>
            </p:spPr>
            <p:txBody>
              <a:bodyPr wrap="square" lIns="0" tIns="0" rIns="0" bIns="0" rtlCol="0"/>
              <a:lstStyle/>
              <a:p/>
            </p:txBody>
          </p:sp>
          <p:pic>
            <p:nvPicPr>
              <p:cNvPr id="42" name="object 41"/>
              <p:cNvPicPr/>
              <p:nvPr/>
            </p:nvPicPr>
            <p:blipFill>
              <a:blip r:embed="rId3" cstate="print"/>
              <a:stretch>
                <a:fillRect/>
              </a:stretch>
            </p:blipFill>
            <p:spPr>
              <a:xfrm>
                <a:off x="6047252" y="2708384"/>
                <a:ext cx="567033" cy="232377"/>
              </a:xfrm>
              <a:prstGeom prst="rect">
                <a:avLst/>
              </a:prstGeom>
            </p:spPr>
          </p:pic>
          <p:sp>
            <p:nvSpPr>
              <p:cNvPr id="43" name="object 42"/>
              <p:cNvSpPr/>
              <p:nvPr/>
            </p:nvSpPr>
            <p:spPr>
              <a:xfrm>
                <a:off x="5990474" y="2675621"/>
                <a:ext cx="645160" cy="280670"/>
              </a:xfrm>
              <a:custGeom>
                <a:avLst/>
                <a:gdLst/>
                <a:ahLst/>
                <a:cxnLst/>
                <a:rect l="l" t="t" r="r" b="b"/>
                <a:pathLst>
                  <a:path w="645159" h="280669">
                    <a:moveTo>
                      <a:pt x="0" y="0"/>
                    </a:moveTo>
                    <a:lnTo>
                      <a:pt x="645149" y="0"/>
                    </a:lnTo>
                    <a:lnTo>
                      <a:pt x="645149" y="280474"/>
                    </a:lnTo>
                    <a:lnTo>
                      <a:pt x="0" y="280474"/>
                    </a:lnTo>
                    <a:lnTo>
                      <a:pt x="0" y="0"/>
                    </a:lnTo>
                    <a:close/>
                  </a:path>
                </a:pathLst>
              </a:custGeom>
              <a:ln w="19049">
                <a:solidFill>
                  <a:srgbClr val="9900FF"/>
                </a:solidFill>
              </a:ln>
            </p:spPr>
            <p:txBody>
              <a:bodyPr wrap="square" lIns="0" tIns="0" rIns="0" bIns="0" rtlCol="0"/>
              <a:lstStyle/>
              <a:p/>
            </p:txBody>
          </p:sp>
          <p:pic>
            <p:nvPicPr>
              <p:cNvPr id="44" name="object 43"/>
              <p:cNvPicPr/>
              <p:nvPr/>
            </p:nvPicPr>
            <p:blipFill>
              <a:blip r:embed="rId4" cstate="print"/>
              <a:stretch>
                <a:fillRect/>
              </a:stretch>
            </p:blipFill>
            <p:spPr>
              <a:xfrm>
                <a:off x="5643348" y="3049796"/>
                <a:ext cx="577938" cy="240816"/>
              </a:xfrm>
              <a:prstGeom prst="rect">
                <a:avLst/>
              </a:prstGeom>
            </p:spPr>
          </p:pic>
          <p:sp>
            <p:nvSpPr>
              <p:cNvPr id="45" name="object 44"/>
              <p:cNvSpPr/>
              <p:nvPr/>
            </p:nvSpPr>
            <p:spPr>
              <a:xfrm>
                <a:off x="5633823" y="2992107"/>
                <a:ext cx="645160" cy="314325"/>
              </a:xfrm>
              <a:custGeom>
                <a:avLst/>
                <a:gdLst/>
                <a:ahLst/>
                <a:cxnLst/>
                <a:rect l="l" t="t" r="r" b="b"/>
                <a:pathLst>
                  <a:path w="645160" h="314325">
                    <a:moveTo>
                      <a:pt x="0" y="0"/>
                    </a:moveTo>
                    <a:lnTo>
                      <a:pt x="645149" y="0"/>
                    </a:lnTo>
                    <a:lnTo>
                      <a:pt x="645149" y="314049"/>
                    </a:lnTo>
                    <a:lnTo>
                      <a:pt x="0" y="314049"/>
                    </a:lnTo>
                    <a:lnTo>
                      <a:pt x="0" y="0"/>
                    </a:lnTo>
                    <a:close/>
                  </a:path>
                </a:pathLst>
              </a:custGeom>
              <a:ln w="19049">
                <a:solidFill>
                  <a:srgbClr val="FF9900"/>
                </a:solidFill>
              </a:ln>
            </p:spPr>
            <p:txBody>
              <a:bodyPr wrap="square" lIns="0" tIns="0" rIns="0" bIns="0" rtlCol="0"/>
              <a:lstStyle/>
              <a:p/>
            </p:txBody>
          </p:sp>
        </p:grpSp>
        <p:pic>
          <p:nvPicPr>
            <p:cNvPr id="46" name="object 45"/>
            <p:cNvPicPr/>
            <p:nvPr/>
          </p:nvPicPr>
          <p:blipFill>
            <a:blip r:embed="rId5" cstate="print"/>
            <a:stretch>
              <a:fillRect/>
            </a:stretch>
          </p:blipFill>
          <p:spPr>
            <a:xfrm>
              <a:off x="4010998" y="4752326"/>
              <a:ext cx="4801520" cy="738684"/>
            </a:xfrm>
            <a:prstGeom prst="rect">
              <a:avLst/>
            </a:prstGeom>
          </p:spPr>
        </p:pic>
        <p:sp>
          <p:nvSpPr>
            <p:cNvPr id="47" name="object 46"/>
            <p:cNvSpPr/>
            <p:nvPr/>
          </p:nvSpPr>
          <p:spPr>
            <a:xfrm>
              <a:off x="2785372" y="3473649"/>
              <a:ext cx="271780" cy="241935"/>
            </a:xfrm>
            <a:custGeom>
              <a:avLst/>
              <a:gdLst/>
              <a:ahLst/>
              <a:cxnLst/>
              <a:rect l="l" t="t" r="r" b="b"/>
              <a:pathLst>
                <a:path w="271780" h="241935">
                  <a:moveTo>
                    <a:pt x="267" y="0"/>
                  </a:moveTo>
                  <a:lnTo>
                    <a:pt x="271166" y="299"/>
                  </a:lnTo>
                  <a:lnTo>
                    <a:pt x="270899" y="241499"/>
                  </a:lnTo>
                  <a:lnTo>
                    <a:pt x="0" y="241199"/>
                  </a:lnTo>
                  <a:lnTo>
                    <a:pt x="267" y="0"/>
                  </a:lnTo>
                  <a:close/>
                </a:path>
              </a:pathLst>
            </a:custGeom>
            <a:ln w="19049">
              <a:solidFill>
                <a:srgbClr val="FF9900"/>
              </a:solidFill>
            </a:ln>
          </p:spPr>
          <p:txBody>
            <a:bodyPr wrap="square" lIns="0" tIns="0" rIns="0" bIns="0" rtlCol="0"/>
            <a:lstStyle/>
            <a:p/>
          </p:txBody>
        </p:sp>
        <p:pic>
          <p:nvPicPr>
            <p:cNvPr id="48" name="object 47"/>
            <p:cNvPicPr/>
            <p:nvPr/>
          </p:nvPicPr>
          <p:blipFill>
            <a:blip r:embed="rId6" cstate="print"/>
            <a:stretch>
              <a:fillRect/>
            </a:stretch>
          </p:blipFill>
          <p:spPr>
            <a:xfrm>
              <a:off x="5379687" y="4418146"/>
              <a:ext cx="437831" cy="269431"/>
            </a:xfrm>
            <a:prstGeom prst="rect">
              <a:avLst/>
            </a:prstGeom>
          </p:spPr>
        </p:pic>
        <p:sp>
          <p:nvSpPr>
            <p:cNvPr id="49" name="object 48"/>
            <p:cNvSpPr/>
            <p:nvPr/>
          </p:nvSpPr>
          <p:spPr>
            <a:xfrm>
              <a:off x="8928532" y="2809413"/>
              <a:ext cx="1047750" cy="316230"/>
            </a:xfrm>
            <a:custGeom>
              <a:avLst/>
              <a:gdLst/>
              <a:ahLst/>
              <a:cxnLst/>
              <a:rect l="l" t="t" r="r" b="b"/>
              <a:pathLst>
                <a:path w="1047750" h="316230">
                  <a:moveTo>
                    <a:pt x="269" y="0"/>
                  </a:moveTo>
                  <a:lnTo>
                    <a:pt x="1047569" y="899"/>
                  </a:lnTo>
                  <a:lnTo>
                    <a:pt x="1047299" y="315899"/>
                  </a:lnTo>
                  <a:lnTo>
                    <a:pt x="0" y="314999"/>
                  </a:lnTo>
                  <a:lnTo>
                    <a:pt x="269" y="0"/>
                  </a:lnTo>
                  <a:close/>
                </a:path>
              </a:pathLst>
            </a:custGeom>
            <a:ln w="19049">
              <a:solidFill>
                <a:srgbClr val="0000FF"/>
              </a:solidFill>
            </a:ln>
          </p:spPr>
          <p:txBody>
            <a:bodyPr wrap="square" lIns="0" tIns="0" rIns="0" bIns="0" rtlCol="0"/>
            <a:lstStyle/>
            <a:p/>
          </p:txBody>
        </p:sp>
        <p:grpSp>
          <p:nvGrpSpPr>
            <p:cNvPr id="50" name="object 49"/>
            <p:cNvGrpSpPr/>
            <p:nvPr/>
          </p:nvGrpSpPr>
          <p:grpSpPr>
            <a:xfrm>
              <a:off x="4455987" y="4094502"/>
              <a:ext cx="622935" cy="262255"/>
              <a:chOff x="3003429" y="2957489"/>
              <a:chExt cx="622935" cy="262255"/>
            </a:xfrm>
          </p:grpSpPr>
          <p:pic>
            <p:nvPicPr>
              <p:cNvPr id="51" name="object 50"/>
              <p:cNvPicPr/>
              <p:nvPr/>
            </p:nvPicPr>
            <p:blipFill>
              <a:blip r:embed="rId2" cstate="print"/>
              <a:stretch>
                <a:fillRect/>
              </a:stretch>
            </p:blipFill>
            <p:spPr>
              <a:xfrm>
                <a:off x="3022479" y="2976539"/>
                <a:ext cx="502645" cy="224024"/>
              </a:xfrm>
              <a:prstGeom prst="rect">
                <a:avLst/>
              </a:prstGeom>
            </p:spPr>
          </p:pic>
          <p:sp>
            <p:nvSpPr>
              <p:cNvPr id="52" name="object 51"/>
              <p:cNvSpPr/>
              <p:nvPr/>
            </p:nvSpPr>
            <p:spPr>
              <a:xfrm>
                <a:off x="3012954" y="2967014"/>
                <a:ext cx="603885" cy="243204"/>
              </a:xfrm>
              <a:custGeom>
                <a:avLst/>
                <a:gdLst/>
                <a:ahLst/>
                <a:cxnLst/>
                <a:rect l="l" t="t" r="r" b="b"/>
                <a:pathLst>
                  <a:path w="603885" h="243205">
                    <a:moveTo>
                      <a:pt x="0" y="0"/>
                    </a:moveTo>
                    <a:lnTo>
                      <a:pt x="603374" y="0"/>
                    </a:lnTo>
                    <a:lnTo>
                      <a:pt x="603374" y="243074"/>
                    </a:lnTo>
                    <a:lnTo>
                      <a:pt x="0" y="243074"/>
                    </a:lnTo>
                    <a:lnTo>
                      <a:pt x="0" y="0"/>
                    </a:lnTo>
                    <a:close/>
                  </a:path>
                </a:pathLst>
              </a:custGeom>
              <a:ln w="19049">
                <a:solidFill>
                  <a:srgbClr val="0000FF"/>
                </a:solidFill>
              </a:ln>
            </p:spPr>
            <p:txBody>
              <a:bodyPr wrap="square" lIns="0" tIns="0" rIns="0" bIns="0" rtlCol="0"/>
              <a:lstStyle/>
              <a:p/>
            </p:txBody>
          </p:sp>
        </p:gr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t>
            </a:r>
            <a:r>
              <a:rPr lang="en-US" spc="-30" dirty="0"/>
              <a:t> </a:t>
            </a:r>
            <a:r>
              <a:rPr lang="en-US" dirty="0"/>
              <a:t>with</a:t>
            </a:r>
            <a:r>
              <a:rPr lang="en-US" spc="-30" dirty="0"/>
              <a:t> </a:t>
            </a:r>
            <a:r>
              <a:rPr lang="en-US" spc="-10" dirty="0"/>
              <a:t>Matrices</a:t>
            </a:r>
            <a:endParaRPr lang="en-US" dirty="0"/>
          </a:p>
        </p:txBody>
      </p:sp>
      <p:grpSp>
        <p:nvGrpSpPr>
          <p:cNvPr id="57" name="Group 56"/>
          <p:cNvGrpSpPr/>
          <p:nvPr/>
        </p:nvGrpSpPr>
        <p:grpSpPr>
          <a:xfrm>
            <a:off x="762000" y="1219200"/>
            <a:ext cx="9301530" cy="4290024"/>
            <a:chOff x="1143000" y="1253453"/>
            <a:chExt cx="9301530" cy="4290024"/>
          </a:xfrm>
        </p:grpSpPr>
        <p:sp>
          <p:nvSpPr>
            <p:cNvPr id="4" name="object 3"/>
            <p:cNvSpPr txBox="1"/>
            <p:nvPr/>
          </p:nvSpPr>
          <p:spPr>
            <a:xfrm>
              <a:off x="2148148" y="1814825"/>
              <a:ext cx="1206805" cy="320596"/>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20204"/>
                  <a:cs typeface="Arial" panose="020B0604020202020204"/>
                </a:rPr>
                <a:t>x:</a:t>
              </a:r>
              <a:r>
                <a:rPr sz="2000" spc="-5" dirty="0">
                  <a:latin typeface="Arial" panose="020B0604020202020204"/>
                  <a:cs typeface="Arial" panose="020B0604020202020204"/>
                </a:rPr>
                <a:t> </a:t>
              </a:r>
              <a:r>
                <a:rPr sz="2000" spc="-10" dirty="0">
                  <a:latin typeface="Arial" panose="020B0604020202020204"/>
                  <a:cs typeface="Arial" panose="020B0604020202020204"/>
                </a:rPr>
                <a:t>[N×D]</a:t>
              </a:r>
              <a:endParaRPr sz="2000">
                <a:latin typeface="Arial" panose="020B0604020202020204"/>
                <a:cs typeface="Arial" panose="020B0604020202020204"/>
              </a:endParaRPr>
            </a:p>
          </p:txBody>
        </p:sp>
        <p:sp>
          <p:nvSpPr>
            <p:cNvPr id="5" name="object 4"/>
            <p:cNvSpPr txBox="1"/>
            <p:nvPr/>
          </p:nvSpPr>
          <p:spPr>
            <a:xfrm>
              <a:off x="2260887" y="2119625"/>
              <a:ext cx="1238885" cy="635000"/>
            </a:xfrm>
            <a:prstGeom prst="rect">
              <a:avLst/>
            </a:prstGeom>
          </p:spPr>
          <p:txBody>
            <a:bodyPr vert="horz" wrap="square" lIns="0" tIns="12700" rIns="0" bIns="0" rtlCol="0">
              <a:spAutoFit/>
            </a:bodyPr>
            <a:lstStyle/>
            <a:p>
              <a:pPr marL="12700">
                <a:lnSpc>
                  <a:spcPct val="100000"/>
                </a:lnSpc>
                <a:spcBef>
                  <a:spcPts val="100"/>
                </a:spcBef>
                <a:tabLst>
                  <a:tab pos="223520" algn="l"/>
                  <a:tab pos="576580" algn="l"/>
                  <a:tab pos="857885"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a:t>
              </a:r>
              <a:r>
                <a:rPr sz="2000" b="1" spc="-50" dirty="0">
                  <a:solidFill>
                    <a:srgbClr val="6AA84F"/>
                  </a:solidFill>
                  <a:latin typeface="Arial" panose="020B0604020202020204"/>
                  <a:cs typeface="Arial" panose="020B0604020202020204"/>
                </a:rPr>
                <a:t>1</a:t>
              </a:r>
              <a:r>
                <a:rPr sz="2000" b="1" dirty="0">
                  <a:solidFill>
                    <a:srgbClr val="6AA84F"/>
                  </a:solidFill>
                  <a:latin typeface="Arial" panose="020B0604020202020204"/>
                  <a:cs typeface="Arial" panose="020B0604020202020204"/>
                </a:rPr>
                <a:t>	</a:t>
              </a:r>
              <a:r>
                <a:rPr sz="2000" dirty="0">
                  <a:solidFill>
                    <a:srgbClr val="6AA84F"/>
                  </a:solidFill>
                  <a:latin typeface="Arial" panose="020B0604020202020204"/>
                  <a:cs typeface="Arial" panose="020B0604020202020204"/>
                </a:rPr>
                <a:t>-3</a:t>
              </a:r>
              <a:r>
                <a:rPr sz="2000" spc="-5"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a:p>
              <a:pPr marL="12700">
                <a:lnSpc>
                  <a:spcPct val="100000"/>
                </a:lnSpc>
                <a:tabLst>
                  <a:tab pos="589915" algn="l"/>
                  <a:tab pos="942340" algn="l"/>
                </a:tabLst>
              </a:pPr>
              <a:r>
                <a:rPr sz="2000" dirty="0">
                  <a:solidFill>
                    <a:srgbClr val="6AA84F"/>
                  </a:solidFill>
                  <a:latin typeface="Arial" panose="020B0604020202020204"/>
                  <a:cs typeface="Arial" panose="020B0604020202020204"/>
                </a:rPr>
                <a:t>[</a:t>
              </a:r>
              <a:r>
                <a:rPr sz="2000" spc="-5" dirty="0">
                  <a:solidFill>
                    <a:srgbClr val="6AA84F"/>
                  </a:solidFill>
                  <a:latin typeface="Arial" panose="020B0604020202020204"/>
                  <a:cs typeface="Arial" panose="020B0604020202020204"/>
                </a:rPr>
                <a:t> </a:t>
              </a:r>
              <a:r>
                <a:rPr sz="2000" dirty="0">
                  <a:solidFill>
                    <a:srgbClr val="6AA84F"/>
                  </a:solidFill>
                  <a:latin typeface="Arial" panose="020B0604020202020204"/>
                  <a:cs typeface="Arial" panose="020B0604020202020204"/>
                </a:rPr>
                <a:t>-</a:t>
              </a:r>
              <a:r>
                <a:rPr sz="2000" spc="-50" dirty="0">
                  <a:solidFill>
                    <a:srgbClr val="6AA84F"/>
                  </a:solidFill>
                  <a:latin typeface="Arial" panose="020B0604020202020204"/>
                  <a:cs typeface="Arial" panose="020B0604020202020204"/>
                </a:rPr>
                <a:t>3</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4</a:t>
              </a:r>
              <a:r>
                <a:rPr sz="2000" dirty="0">
                  <a:solidFill>
                    <a:srgbClr val="6AA84F"/>
                  </a:solidFill>
                  <a:latin typeface="Arial" panose="020B0604020202020204"/>
                  <a:cs typeface="Arial" panose="020B0604020202020204"/>
                </a:rPr>
                <a:t>	2</a:t>
              </a:r>
              <a:r>
                <a:rPr sz="2000" spc="-5"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p:txBody>
        </p:sp>
        <p:sp>
          <p:nvSpPr>
            <p:cNvPr id="6" name="object 5"/>
            <p:cNvSpPr txBox="1"/>
            <p:nvPr/>
          </p:nvSpPr>
          <p:spPr>
            <a:xfrm>
              <a:off x="2225554" y="2801503"/>
              <a:ext cx="1308735" cy="1244600"/>
            </a:xfrm>
            <a:prstGeom prst="rect">
              <a:avLst/>
            </a:prstGeom>
          </p:spPr>
          <p:txBody>
            <a:bodyPr vert="horz" wrap="square" lIns="0" tIns="12700" rIns="0" bIns="0" rtlCol="0">
              <a:spAutoFit/>
            </a:bodyPr>
            <a:lstStyle/>
            <a:p>
              <a:pPr marL="150495">
                <a:lnSpc>
                  <a:spcPct val="100000"/>
                </a:lnSpc>
                <a:spcBef>
                  <a:spcPts val="100"/>
                </a:spcBef>
              </a:pPr>
              <a:r>
                <a:rPr sz="2000" dirty="0">
                  <a:latin typeface="Arial" panose="020B0604020202020204"/>
                  <a:cs typeface="Arial" panose="020B0604020202020204"/>
                </a:rPr>
                <a:t>w:</a:t>
              </a:r>
              <a:r>
                <a:rPr sz="2000" spc="-10" dirty="0">
                  <a:latin typeface="Arial" panose="020B0604020202020204"/>
                  <a:cs typeface="Arial" panose="020B0604020202020204"/>
                </a:rPr>
                <a:t> [D×M]</a:t>
              </a:r>
              <a:endParaRPr sz="2000">
                <a:latin typeface="Arial" panose="020B0604020202020204"/>
                <a:cs typeface="Arial" panose="020B0604020202020204"/>
              </a:endParaRPr>
            </a:p>
            <a:p>
              <a:pPr marL="12700">
                <a:lnSpc>
                  <a:spcPct val="100000"/>
                </a:lnSpc>
                <a:tabLst>
                  <a:tab pos="223520" algn="l"/>
                  <a:tab pos="504825" algn="l"/>
                  <a:tab pos="787400"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3</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1</a:t>
              </a:r>
              <a:r>
                <a:rPr sz="2000" spc="-5" dirty="0">
                  <a:solidFill>
                    <a:srgbClr val="6AA84F"/>
                  </a:solidFill>
                  <a:latin typeface="Arial" panose="020B0604020202020204"/>
                  <a:cs typeface="Arial" panose="020B0604020202020204"/>
                </a:rPr>
                <a:t> </a:t>
              </a:r>
              <a:r>
                <a:rPr sz="2000" dirty="0">
                  <a:solidFill>
                    <a:srgbClr val="6AA84F"/>
                  </a:solidFill>
                  <a:latin typeface="Arial" panose="020B0604020202020204"/>
                  <a:cs typeface="Arial" panose="020B0604020202020204"/>
                </a:rPr>
                <a:t>-</a:t>
              </a:r>
              <a:r>
                <a:rPr sz="2000" spc="-25" dirty="0">
                  <a:solidFill>
                    <a:srgbClr val="6AA84F"/>
                  </a:solidFill>
                  <a:latin typeface="Arial" panose="020B0604020202020204"/>
                  <a:cs typeface="Arial" panose="020B0604020202020204"/>
                </a:rPr>
                <a:t>1]</a:t>
              </a:r>
              <a:endParaRPr sz="2000">
                <a:latin typeface="Arial" panose="020B0604020202020204"/>
                <a:cs typeface="Arial" panose="020B0604020202020204"/>
              </a:endParaRPr>
            </a:p>
            <a:p>
              <a:pPr marL="19685">
                <a:lnSpc>
                  <a:spcPct val="100000"/>
                </a:lnSpc>
                <a:tabLst>
                  <a:tab pos="229870" algn="l"/>
                  <a:tab pos="512445" algn="l"/>
                  <a:tab pos="794385" algn="l"/>
                  <a:tab pos="1076325"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a:t>
              </a:r>
              <a:r>
                <a:rPr sz="2000" spc="-60" dirty="0">
                  <a:solidFill>
                    <a:srgbClr val="6AA84F"/>
                  </a:solidFill>
                  <a:latin typeface="Arial" panose="020B0604020202020204"/>
                  <a:cs typeface="Arial" panose="020B0604020202020204"/>
                </a:rPr>
                <a:t>1</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3</a:t>
              </a:r>
              <a:r>
                <a:rPr sz="2000" dirty="0">
                  <a:solidFill>
                    <a:srgbClr val="6AA84F"/>
                  </a:solidFill>
                  <a:latin typeface="Arial" panose="020B0604020202020204"/>
                  <a:cs typeface="Arial" panose="020B0604020202020204"/>
                </a:rPr>
                <a:t>	</a:t>
              </a:r>
              <a:r>
                <a:rPr sz="2000" spc="-25" dirty="0">
                  <a:solidFill>
                    <a:srgbClr val="6AA84F"/>
                  </a:solidFill>
                  <a:latin typeface="Arial" panose="020B0604020202020204"/>
                  <a:cs typeface="Arial" panose="020B0604020202020204"/>
                </a:rPr>
                <a:t>2]</a:t>
              </a:r>
              <a:endParaRPr sz="2000">
                <a:latin typeface="Arial" panose="020B0604020202020204"/>
                <a:cs typeface="Arial" panose="020B0604020202020204"/>
              </a:endParaRPr>
            </a:p>
            <a:p>
              <a:pPr marL="12700">
                <a:lnSpc>
                  <a:spcPct val="100000"/>
                </a:lnSpc>
                <a:tabLst>
                  <a:tab pos="223520" algn="l"/>
                  <a:tab pos="504825" algn="l"/>
                  <a:tab pos="787400"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3</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1</a:t>
              </a:r>
              <a:r>
                <a:rPr sz="2000" spc="-5" dirty="0">
                  <a:solidFill>
                    <a:srgbClr val="6AA84F"/>
                  </a:solidFill>
                  <a:latin typeface="Arial" panose="020B0604020202020204"/>
                  <a:cs typeface="Arial" panose="020B0604020202020204"/>
                </a:rPr>
                <a:t> </a:t>
              </a:r>
              <a:r>
                <a:rPr sz="2000" dirty="0">
                  <a:solidFill>
                    <a:srgbClr val="6AA84F"/>
                  </a:solidFill>
                  <a:latin typeface="Arial" panose="020B0604020202020204"/>
                  <a:cs typeface="Arial" panose="020B0604020202020204"/>
                </a:rPr>
                <a:t>-</a:t>
              </a:r>
              <a:r>
                <a:rPr sz="2000" spc="-25" dirty="0">
                  <a:solidFill>
                    <a:srgbClr val="6AA84F"/>
                  </a:solidFill>
                  <a:latin typeface="Arial" panose="020B0604020202020204"/>
                  <a:cs typeface="Arial" panose="020B0604020202020204"/>
                </a:rPr>
                <a:t>2]</a:t>
              </a:r>
              <a:endParaRPr sz="2000">
                <a:latin typeface="Arial" panose="020B0604020202020204"/>
                <a:cs typeface="Arial" panose="020B0604020202020204"/>
              </a:endParaRPr>
            </a:p>
          </p:txBody>
        </p:sp>
        <p:sp>
          <p:nvSpPr>
            <p:cNvPr id="7" name="object 6"/>
            <p:cNvSpPr/>
            <p:nvPr/>
          </p:nvSpPr>
          <p:spPr>
            <a:xfrm>
              <a:off x="5051346" y="1773087"/>
              <a:ext cx="2487295" cy="1312545"/>
            </a:xfrm>
            <a:custGeom>
              <a:avLst/>
              <a:gdLst/>
              <a:ahLst/>
              <a:cxnLst/>
              <a:rect l="l" t="t" r="r" b="b"/>
              <a:pathLst>
                <a:path w="2487295" h="1312545">
                  <a:moveTo>
                    <a:pt x="2486999" y="1312199"/>
                  </a:moveTo>
                  <a:lnTo>
                    <a:pt x="0" y="1312199"/>
                  </a:lnTo>
                  <a:lnTo>
                    <a:pt x="0" y="0"/>
                  </a:lnTo>
                  <a:lnTo>
                    <a:pt x="2486999" y="0"/>
                  </a:lnTo>
                  <a:lnTo>
                    <a:pt x="2486999" y="1312199"/>
                  </a:lnTo>
                  <a:close/>
                </a:path>
              </a:pathLst>
            </a:custGeom>
            <a:solidFill>
              <a:srgbClr val="F3F3F3"/>
            </a:solidFill>
          </p:spPr>
          <p:txBody>
            <a:bodyPr wrap="square" lIns="0" tIns="0" rIns="0" bIns="0" rtlCol="0"/>
            <a:lstStyle/>
            <a:p/>
          </p:txBody>
        </p:sp>
        <p:sp>
          <p:nvSpPr>
            <p:cNvPr id="8" name="object 7"/>
            <p:cNvSpPr txBox="1"/>
            <p:nvPr/>
          </p:nvSpPr>
          <p:spPr>
            <a:xfrm>
              <a:off x="5051346" y="1773087"/>
              <a:ext cx="2487295" cy="1312545"/>
            </a:xfrm>
            <a:prstGeom prst="rect">
              <a:avLst/>
            </a:prstGeom>
            <a:ln w="9524">
              <a:solidFill>
                <a:srgbClr val="595959"/>
              </a:solidFill>
            </a:ln>
          </p:spPr>
          <p:txBody>
            <a:bodyPr vert="horz" wrap="square" lIns="0" tIns="74295" rIns="0" bIns="0" rtlCol="0">
              <a:spAutoFit/>
            </a:bodyPr>
            <a:lstStyle/>
            <a:p>
              <a:pPr marL="350520">
                <a:lnSpc>
                  <a:spcPct val="100000"/>
                </a:lnSpc>
                <a:spcBef>
                  <a:spcPts val="585"/>
                </a:spcBef>
              </a:pPr>
              <a:r>
                <a:rPr sz="2200" dirty="0">
                  <a:latin typeface="Arial" panose="020B0604020202020204"/>
                  <a:cs typeface="Arial" panose="020B0604020202020204"/>
                </a:rPr>
                <a:t>Matrix</a:t>
              </a:r>
              <a:r>
                <a:rPr sz="2200" spc="-10" dirty="0">
                  <a:latin typeface="Arial" panose="020B0604020202020204"/>
                  <a:cs typeface="Arial" panose="020B0604020202020204"/>
                </a:rPr>
                <a:t> Multiply</a:t>
              </a:r>
              <a:endParaRPr sz="2200">
                <a:latin typeface="Arial" panose="020B0604020202020204"/>
                <a:cs typeface="Arial" panose="020B0604020202020204"/>
              </a:endParaRPr>
            </a:p>
          </p:txBody>
        </p:sp>
        <p:pic>
          <p:nvPicPr>
            <p:cNvPr id="9" name="object 8"/>
            <p:cNvPicPr/>
            <p:nvPr/>
          </p:nvPicPr>
          <p:blipFill>
            <a:blip r:embed="rId1" cstate="print"/>
            <a:stretch>
              <a:fillRect/>
            </a:stretch>
          </p:blipFill>
          <p:spPr>
            <a:xfrm>
              <a:off x="5100109" y="2263413"/>
              <a:ext cx="2389474" cy="707524"/>
            </a:xfrm>
            <a:prstGeom prst="rect">
              <a:avLst/>
            </a:prstGeom>
          </p:spPr>
        </p:pic>
        <p:sp>
          <p:nvSpPr>
            <p:cNvPr id="10" name="object 9"/>
            <p:cNvSpPr txBox="1"/>
            <p:nvPr/>
          </p:nvSpPr>
          <p:spPr>
            <a:xfrm>
              <a:off x="8909100" y="1253453"/>
              <a:ext cx="1535430" cy="939800"/>
            </a:xfrm>
            <a:prstGeom prst="rect">
              <a:avLst/>
            </a:prstGeom>
          </p:spPr>
          <p:txBody>
            <a:bodyPr vert="horz" wrap="square" lIns="0" tIns="12700" rIns="0" bIns="0" rtlCol="0">
              <a:spAutoFit/>
            </a:bodyPr>
            <a:lstStyle/>
            <a:p>
              <a:pPr algn="ctr">
                <a:lnSpc>
                  <a:spcPct val="100000"/>
                </a:lnSpc>
                <a:spcBef>
                  <a:spcPts val="100"/>
                </a:spcBef>
              </a:pPr>
              <a:r>
                <a:rPr sz="2000" dirty="0">
                  <a:latin typeface="Arial" panose="020B0604020202020204"/>
                  <a:cs typeface="Arial" panose="020B0604020202020204"/>
                </a:rPr>
                <a:t>y:</a:t>
              </a:r>
              <a:r>
                <a:rPr sz="2000" spc="-5" dirty="0">
                  <a:latin typeface="Arial" panose="020B0604020202020204"/>
                  <a:cs typeface="Arial" panose="020B0604020202020204"/>
                </a:rPr>
                <a:t> </a:t>
              </a:r>
              <a:r>
                <a:rPr sz="2000" spc="-10" dirty="0">
                  <a:latin typeface="Arial" panose="020B0604020202020204"/>
                  <a:cs typeface="Arial" panose="020B0604020202020204"/>
                </a:rPr>
                <a:t>[N×M]</a:t>
              </a:r>
              <a:endParaRPr sz="2000" dirty="0">
                <a:latin typeface="Arial" panose="020B0604020202020204"/>
                <a:cs typeface="Arial" panose="020B0604020202020204"/>
              </a:endParaRPr>
            </a:p>
            <a:p>
              <a:pPr algn="ctr">
                <a:lnSpc>
                  <a:spcPct val="100000"/>
                </a:lnSpc>
                <a:tabLst>
                  <a:tab pos="493395" algn="l"/>
                  <a:tab pos="775335" algn="l"/>
                  <a:tab pos="1141730" algn="l"/>
                </a:tabLst>
              </a:pPr>
              <a:r>
                <a:rPr sz="2000" spc="-25" dirty="0">
                  <a:solidFill>
                    <a:srgbClr val="6AA84F"/>
                  </a:solidFill>
                  <a:latin typeface="Arial" panose="020B0604020202020204"/>
                  <a:cs typeface="Arial" panose="020B0604020202020204"/>
                </a:rPr>
                <a:t>[</a:t>
              </a:r>
              <a:r>
                <a:rPr sz="2000" b="1" spc="-25" dirty="0">
                  <a:solidFill>
                    <a:srgbClr val="6AA84F"/>
                  </a:solidFill>
                  <a:latin typeface="Arial" panose="020B0604020202020204"/>
                  <a:cs typeface="Arial" panose="020B0604020202020204"/>
                </a:rPr>
                <a:t>13</a:t>
              </a:r>
              <a:r>
                <a:rPr sz="2000" b="1" dirty="0">
                  <a:solidFill>
                    <a:srgbClr val="6AA84F"/>
                  </a:solidFill>
                  <a:latin typeface="Arial" panose="020B0604020202020204"/>
                  <a:cs typeface="Arial" panose="020B0604020202020204"/>
                </a:rPr>
                <a:t>	</a:t>
              </a:r>
              <a:r>
                <a:rPr sz="2000" b="1" spc="-50" dirty="0">
                  <a:solidFill>
                    <a:srgbClr val="6AA84F"/>
                  </a:solidFill>
                  <a:latin typeface="Arial" panose="020B0604020202020204"/>
                  <a:cs typeface="Arial" panose="020B0604020202020204"/>
                </a:rPr>
                <a:t>9</a:t>
              </a:r>
              <a:r>
                <a:rPr sz="2000" b="1" dirty="0">
                  <a:solidFill>
                    <a:srgbClr val="6AA84F"/>
                  </a:solidFill>
                  <a:latin typeface="Arial" panose="020B0604020202020204"/>
                  <a:cs typeface="Arial" panose="020B0604020202020204"/>
                </a:rPr>
                <a:t>	-</a:t>
              </a:r>
              <a:r>
                <a:rPr sz="2000" b="1" spc="-50" dirty="0">
                  <a:solidFill>
                    <a:srgbClr val="6AA84F"/>
                  </a:solidFill>
                  <a:latin typeface="Arial" panose="020B0604020202020204"/>
                  <a:cs typeface="Arial" panose="020B0604020202020204"/>
                </a:rPr>
                <a:t>2</a:t>
              </a:r>
              <a:r>
                <a:rPr sz="2000" b="1" dirty="0">
                  <a:solidFill>
                    <a:srgbClr val="6AA84F"/>
                  </a:solidFill>
                  <a:latin typeface="Arial" panose="020B0604020202020204"/>
                  <a:cs typeface="Arial" panose="020B0604020202020204"/>
                </a:rPr>
                <a:t>	-6</a:t>
              </a:r>
              <a:r>
                <a:rPr sz="2000" b="1" spc="-5"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dirty="0">
                <a:latin typeface="Arial" panose="020B0604020202020204"/>
                <a:cs typeface="Arial" panose="020B0604020202020204"/>
              </a:endParaRPr>
            </a:p>
            <a:p>
              <a:pPr algn="ctr">
                <a:lnSpc>
                  <a:spcPct val="100000"/>
                </a:lnSpc>
                <a:tabLst>
                  <a:tab pos="210820" algn="l"/>
                  <a:tab pos="492125" algn="l"/>
                  <a:tab pos="774700" algn="l"/>
                  <a:tab pos="1197610"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5</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a:t>
              </a:r>
              <a:r>
                <a:rPr sz="2000" spc="-25" dirty="0">
                  <a:solidFill>
                    <a:srgbClr val="6AA84F"/>
                  </a:solidFill>
                  <a:latin typeface="Arial" panose="020B0604020202020204"/>
                  <a:cs typeface="Arial" panose="020B0604020202020204"/>
                </a:rPr>
                <a:t>17</a:t>
              </a:r>
              <a:r>
                <a:rPr sz="2000" dirty="0">
                  <a:solidFill>
                    <a:srgbClr val="6AA84F"/>
                  </a:solidFill>
                  <a:latin typeface="Arial" panose="020B0604020202020204"/>
                  <a:cs typeface="Arial" panose="020B0604020202020204"/>
                </a:rPr>
                <a:t>	1</a:t>
              </a:r>
              <a:r>
                <a:rPr sz="2000" spc="-5"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dirty="0">
                <a:latin typeface="Arial" panose="020B0604020202020204"/>
                <a:cs typeface="Arial" panose="020B0604020202020204"/>
              </a:endParaRPr>
            </a:p>
          </p:txBody>
        </p:sp>
        <p:sp>
          <p:nvSpPr>
            <p:cNvPr id="11" name="object 10"/>
            <p:cNvSpPr txBox="1"/>
            <p:nvPr/>
          </p:nvSpPr>
          <p:spPr>
            <a:xfrm>
              <a:off x="8809990" y="2489163"/>
              <a:ext cx="1487170" cy="935990"/>
            </a:xfrm>
            <a:prstGeom prst="rect">
              <a:avLst/>
            </a:prstGeom>
          </p:spPr>
          <p:txBody>
            <a:bodyPr vert="horz" wrap="square" lIns="0" tIns="12700" rIns="0" bIns="0" rtlCol="0">
              <a:spAutoFit/>
            </a:bodyPr>
            <a:lstStyle/>
            <a:p>
              <a:pPr marL="58420" marR="5080" indent="-46355">
                <a:lnSpc>
                  <a:spcPct val="100000"/>
                </a:lnSpc>
                <a:spcBef>
                  <a:spcPts val="100"/>
                </a:spcBef>
                <a:tabLst>
                  <a:tab pos="269240" algn="l"/>
                  <a:tab pos="551180" algn="l"/>
                  <a:tab pos="1129030" algn="l"/>
                </a:tabLst>
              </a:pPr>
              <a:r>
                <a:rPr sz="2000" dirty="0">
                  <a:latin typeface="Arial" panose="020B0604020202020204"/>
                  <a:cs typeface="Arial" panose="020B0604020202020204"/>
                </a:rPr>
                <a:t>dL/dy:</a:t>
              </a:r>
              <a:r>
                <a:rPr sz="2000" spc="-30" dirty="0">
                  <a:latin typeface="Arial" panose="020B0604020202020204"/>
                  <a:cs typeface="Arial" panose="020B0604020202020204"/>
                </a:rPr>
                <a:t> </a:t>
              </a:r>
              <a:r>
                <a:rPr sz="2000" spc="-10" dirty="0">
                  <a:latin typeface="Arial" panose="020B0604020202020204"/>
                  <a:cs typeface="Arial" panose="020B0604020202020204"/>
                </a:rPr>
                <a:t>[N×M] </a:t>
              </a:r>
              <a:r>
                <a:rPr sz="2000" spc="-50" dirty="0">
                  <a:solidFill>
                    <a:srgbClr val="FF0000"/>
                  </a:solidFill>
                  <a:latin typeface="Arial" panose="020B0604020202020204"/>
                  <a:cs typeface="Arial" panose="020B0604020202020204"/>
                </a:rPr>
                <a:t>[</a:t>
              </a:r>
              <a:r>
                <a:rPr sz="2000"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2</a:t>
              </a:r>
              <a:r>
                <a:rPr sz="2000" dirty="0">
                  <a:solidFill>
                    <a:srgbClr val="FF0000"/>
                  </a:solidFill>
                  <a:latin typeface="Arial" panose="020B0604020202020204"/>
                  <a:cs typeface="Arial" panose="020B0604020202020204"/>
                </a:rPr>
                <a:t>	3</a:t>
              </a:r>
              <a:r>
                <a:rPr sz="2000" spc="-5"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a:t>
              </a:r>
              <a:r>
                <a:rPr sz="2000" spc="-50" dirty="0">
                  <a:solidFill>
                    <a:srgbClr val="FF0000"/>
                  </a:solidFill>
                  <a:latin typeface="Arial" panose="020B0604020202020204"/>
                  <a:cs typeface="Arial" panose="020B0604020202020204"/>
                </a:rPr>
                <a:t>3</a:t>
              </a:r>
              <a:r>
                <a:rPr sz="2000" dirty="0">
                  <a:solidFill>
                    <a:srgbClr val="FF0000"/>
                  </a:solidFill>
                  <a:latin typeface="Arial" panose="020B0604020202020204"/>
                  <a:cs typeface="Arial" panose="020B0604020202020204"/>
                </a:rPr>
                <a:t>	9</a:t>
              </a:r>
              <a:r>
                <a:rPr sz="2000" spc="-5"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a:t>
              </a:r>
              <a:endParaRPr sz="2000" dirty="0">
                <a:latin typeface="Arial" panose="020B0604020202020204"/>
                <a:cs typeface="Arial" panose="020B0604020202020204"/>
              </a:endParaRPr>
            </a:p>
            <a:p>
              <a:pPr marL="58420">
                <a:lnSpc>
                  <a:spcPct val="100000"/>
                </a:lnSpc>
                <a:tabLst>
                  <a:tab pos="565150" algn="l"/>
                  <a:tab pos="847090" algn="l"/>
                  <a:tab pos="1129030" algn="l"/>
                </a:tabLst>
              </a:pPr>
              <a:r>
                <a:rPr sz="2000" dirty="0">
                  <a:solidFill>
                    <a:srgbClr val="FF0000"/>
                  </a:solidFill>
                  <a:latin typeface="Arial" panose="020B0604020202020204"/>
                  <a:cs typeface="Arial" panose="020B0604020202020204"/>
                </a:rPr>
                <a:t>[</a:t>
              </a:r>
              <a:r>
                <a:rPr sz="2000" spc="-5"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a:t>
              </a:r>
              <a:r>
                <a:rPr sz="2000" spc="-50" dirty="0">
                  <a:solidFill>
                    <a:srgbClr val="FF0000"/>
                  </a:solidFill>
                  <a:latin typeface="Arial" panose="020B0604020202020204"/>
                  <a:cs typeface="Arial" panose="020B0604020202020204"/>
                </a:rPr>
                <a:t>8</a:t>
              </a:r>
              <a:r>
                <a:rPr sz="2000"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1</a:t>
              </a:r>
              <a:r>
                <a:rPr sz="2000"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4</a:t>
              </a:r>
              <a:r>
                <a:rPr sz="2000" dirty="0">
                  <a:solidFill>
                    <a:srgbClr val="FF0000"/>
                  </a:solidFill>
                  <a:latin typeface="Arial" panose="020B0604020202020204"/>
                  <a:cs typeface="Arial" panose="020B0604020202020204"/>
                </a:rPr>
                <a:t>	6</a:t>
              </a:r>
              <a:r>
                <a:rPr sz="2000" spc="-5"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a:t>
              </a:r>
              <a:endParaRPr sz="2000" dirty="0">
                <a:latin typeface="Arial" panose="020B0604020202020204"/>
                <a:cs typeface="Arial" panose="020B0604020202020204"/>
              </a:endParaRPr>
            </a:p>
          </p:txBody>
        </p:sp>
        <p:grpSp>
          <p:nvGrpSpPr>
            <p:cNvPr id="12" name="object 11"/>
            <p:cNvGrpSpPr/>
            <p:nvPr/>
          </p:nvGrpSpPr>
          <p:grpSpPr>
            <a:xfrm>
              <a:off x="3600683" y="2011292"/>
              <a:ext cx="1159510" cy="41275"/>
              <a:chOff x="1995725" y="874279"/>
              <a:chExt cx="1159510" cy="41275"/>
            </a:xfrm>
          </p:grpSpPr>
          <p:sp>
            <p:nvSpPr>
              <p:cNvPr id="13" name="object 12"/>
              <p:cNvSpPr/>
              <p:nvPr/>
            </p:nvSpPr>
            <p:spPr>
              <a:xfrm>
                <a:off x="1995725" y="894775"/>
                <a:ext cx="1111885" cy="0"/>
              </a:xfrm>
              <a:custGeom>
                <a:avLst/>
                <a:gdLst/>
                <a:ahLst/>
                <a:cxnLst/>
                <a:rect l="l" t="t" r="r" b="b"/>
                <a:pathLst>
                  <a:path w="1111885">
                    <a:moveTo>
                      <a:pt x="0" y="0"/>
                    </a:moveTo>
                    <a:lnTo>
                      <a:pt x="1111349" y="0"/>
                    </a:lnTo>
                  </a:path>
                </a:pathLst>
              </a:custGeom>
              <a:ln w="9524">
                <a:solidFill>
                  <a:srgbClr val="595959"/>
                </a:solidFill>
              </a:ln>
            </p:spPr>
            <p:txBody>
              <a:bodyPr wrap="square" lIns="0" tIns="0" rIns="0" bIns="0" rtlCol="0"/>
              <a:lstStyle/>
              <a:p/>
            </p:txBody>
          </p:sp>
          <p:sp>
            <p:nvSpPr>
              <p:cNvPr id="14" name="object 13"/>
              <p:cNvSpPr/>
              <p:nvPr/>
            </p:nvSpPr>
            <p:spPr>
              <a:xfrm>
                <a:off x="3107075" y="879042"/>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p:txBody>
          </p:sp>
          <p:sp>
            <p:nvSpPr>
              <p:cNvPr id="15" name="object 14"/>
              <p:cNvSpPr/>
              <p:nvPr/>
            </p:nvSpPr>
            <p:spPr>
              <a:xfrm>
                <a:off x="3107075" y="87904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p:txBody>
          </p:sp>
        </p:grpSp>
        <p:grpSp>
          <p:nvGrpSpPr>
            <p:cNvPr id="16" name="object 15"/>
            <p:cNvGrpSpPr/>
            <p:nvPr/>
          </p:nvGrpSpPr>
          <p:grpSpPr>
            <a:xfrm>
              <a:off x="7837119" y="2943867"/>
              <a:ext cx="909319" cy="41275"/>
              <a:chOff x="6232161" y="1806854"/>
              <a:chExt cx="909319" cy="41275"/>
            </a:xfrm>
          </p:grpSpPr>
          <p:sp>
            <p:nvSpPr>
              <p:cNvPr id="17" name="object 16"/>
              <p:cNvSpPr/>
              <p:nvPr/>
            </p:nvSpPr>
            <p:spPr>
              <a:xfrm>
                <a:off x="6280149" y="1827350"/>
                <a:ext cx="861060" cy="0"/>
              </a:xfrm>
              <a:custGeom>
                <a:avLst/>
                <a:gdLst/>
                <a:ahLst/>
                <a:cxnLst/>
                <a:rect l="l" t="t" r="r" b="b"/>
                <a:pathLst>
                  <a:path w="861059">
                    <a:moveTo>
                      <a:pt x="0" y="0"/>
                    </a:moveTo>
                    <a:lnTo>
                      <a:pt x="860849" y="0"/>
                    </a:lnTo>
                  </a:path>
                </a:pathLst>
              </a:custGeom>
              <a:ln w="9524">
                <a:solidFill>
                  <a:srgbClr val="FF0000"/>
                </a:solidFill>
              </a:ln>
            </p:spPr>
            <p:txBody>
              <a:bodyPr wrap="square" lIns="0" tIns="0" rIns="0" bIns="0" rtlCol="0"/>
              <a:lstStyle/>
              <a:p/>
            </p:txBody>
          </p:sp>
          <p:sp>
            <p:nvSpPr>
              <p:cNvPr id="18" name="object 17"/>
              <p:cNvSpPr/>
              <p:nvPr/>
            </p:nvSpPr>
            <p:spPr>
              <a:xfrm>
                <a:off x="6236924" y="1811617"/>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p:txBody>
          </p:sp>
          <p:sp>
            <p:nvSpPr>
              <p:cNvPr id="19" name="object 18"/>
              <p:cNvSpPr/>
              <p:nvPr/>
            </p:nvSpPr>
            <p:spPr>
              <a:xfrm>
                <a:off x="6236924" y="1811617"/>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p:txBody>
          </p:sp>
        </p:grpSp>
        <p:grpSp>
          <p:nvGrpSpPr>
            <p:cNvPr id="20" name="object 19"/>
            <p:cNvGrpSpPr/>
            <p:nvPr/>
          </p:nvGrpSpPr>
          <p:grpSpPr>
            <a:xfrm>
              <a:off x="7835207" y="1945967"/>
              <a:ext cx="878840" cy="41275"/>
              <a:chOff x="6230249" y="808954"/>
              <a:chExt cx="878840" cy="41275"/>
            </a:xfrm>
          </p:grpSpPr>
          <p:sp>
            <p:nvSpPr>
              <p:cNvPr id="21" name="object 20"/>
              <p:cNvSpPr/>
              <p:nvPr/>
            </p:nvSpPr>
            <p:spPr>
              <a:xfrm>
                <a:off x="6230249" y="829449"/>
                <a:ext cx="830580" cy="0"/>
              </a:xfrm>
              <a:custGeom>
                <a:avLst/>
                <a:gdLst/>
                <a:ahLst/>
                <a:cxnLst/>
                <a:rect l="l" t="t" r="r" b="b"/>
                <a:pathLst>
                  <a:path w="830579">
                    <a:moveTo>
                      <a:pt x="0" y="0"/>
                    </a:moveTo>
                    <a:lnTo>
                      <a:pt x="830249" y="0"/>
                    </a:lnTo>
                  </a:path>
                </a:pathLst>
              </a:custGeom>
              <a:ln w="9524">
                <a:solidFill>
                  <a:srgbClr val="595959"/>
                </a:solidFill>
              </a:ln>
            </p:spPr>
            <p:txBody>
              <a:bodyPr wrap="square" lIns="0" tIns="0" rIns="0" bIns="0" rtlCol="0"/>
              <a:lstStyle/>
              <a:p/>
            </p:txBody>
          </p:sp>
          <p:sp>
            <p:nvSpPr>
              <p:cNvPr id="22" name="object 21"/>
              <p:cNvSpPr/>
              <p:nvPr/>
            </p:nvSpPr>
            <p:spPr>
              <a:xfrm>
                <a:off x="7060499" y="813717"/>
                <a:ext cx="43815" cy="31750"/>
              </a:xfrm>
              <a:custGeom>
                <a:avLst/>
                <a:gdLst/>
                <a:ahLst/>
                <a:cxnLst/>
                <a:rect l="l" t="t" r="r" b="b"/>
                <a:pathLst>
                  <a:path w="43815" h="31750">
                    <a:moveTo>
                      <a:pt x="0" y="31465"/>
                    </a:moveTo>
                    <a:lnTo>
                      <a:pt x="0" y="0"/>
                    </a:lnTo>
                    <a:lnTo>
                      <a:pt x="43224" y="15732"/>
                    </a:lnTo>
                    <a:lnTo>
                      <a:pt x="0" y="31465"/>
                    </a:lnTo>
                    <a:close/>
                  </a:path>
                </a:pathLst>
              </a:custGeom>
              <a:solidFill>
                <a:srgbClr val="595959"/>
              </a:solidFill>
            </p:spPr>
            <p:txBody>
              <a:bodyPr wrap="square" lIns="0" tIns="0" rIns="0" bIns="0" rtlCol="0"/>
              <a:lstStyle/>
              <a:p/>
            </p:txBody>
          </p:sp>
          <p:sp>
            <p:nvSpPr>
              <p:cNvPr id="23" name="object 22"/>
              <p:cNvSpPr/>
              <p:nvPr/>
            </p:nvSpPr>
            <p:spPr>
              <a:xfrm>
                <a:off x="7060499" y="813717"/>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595959"/>
                </a:solidFill>
              </a:ln>
            </p:spPr>
            <p:txBody>
              <a:bodyPr wrap="square" lIns="0" tIns="0" rIns="0" bIns="0" rtlCol="0"/>
              <a:lstStyle/>
              <a:p/>
            </p:txBody>
          </p:sp>
        </p:grpSp>
        <p:sp>
          <p:nvSpPr>
            <p:cNvPr id="24" name="object 23"/>
            <p:cNvSpPr txBox="1"/>
            <p:nvPr/>
          </p:nvSpPr>
          <p:spPr>
            <a:xfrm>
              <a:off x="4296358" y="3118928"/>
              <a:ext cx="2193925" cy="939800"/>
            </a:xfrm>
            <a:prstGeom prst="rect">
              <a:avLst/>
            </a:prstGeom>
          </p:spPr>
          <p:txBody>
            <a:bodyPr vert="horz" wrap="square" lIns="0" tIns="12700" rIns="0" bIns="0" rtlCol="0">
              <a:spAutoFit/>
            </a:bodyPr>
            <a:lstStyle/>
            <a:p>
              <a:pPr marL="12700" marR="5080">
                <a:lnSpc>
                  <a:spcPct val="100000"/>
                </a:lnSpc>
                <a:spcBef>
                  <a:spcPts val="100"/>
                </a:spcBef>
              </a:pPr>
              <a:r>
                <a:rPr sz="2000" b="1" dirty="0">
                  <a:latin typeface="Arial" panose="020B0604020202020204"/>
                  <a:cs typeface="Arial" panose="020B0604020202020204"/>
                </a:rPr>
                <a:t>Q</a:t>
              </a:r>
              <a:r>
                <a:rPr sz="2000" dirty="0">
                  <a:latin typeface="Arial" panose="020B0604020202020204"/>
                  <a:cs typeface="Arial" panose="020B0604020202020204"/>
                </a:rPr>
                <a:t>:</a:t>
              </a:r>
              <a:r>
                <a:rPr sz="2000" spc="-30" dirty="0">
                  <a:latin typeface="Arial" panose="020B0604020202020204"/>
                  <a:cs typeface="Arial" panose="020B0604020202020204"/>
                </a:rPr>
                <a:t> </a:t>
              </a:r>
              <a:r>
                <a:rPr sz="2000" dirty="0">
                  <a:latin typeface="Arial" panose="020B0604020202020204"/>
                  <a:cs typeface="Arial" panose="020B0604020202020204"/>
                </a:rPr>
                <a:t>What</a:t>
              </a:r>
              <a:r>
                <a:rPr sz="2000" spc="-15" dirty="0">
                  <a:latin typeface="Arial" panose="020B0604020202020204"/>
                  <a:cs typeface="Arial" panose="020B0604020202020204"/>
                </a:rPr>
                <a:t> </a:t>
              </a:r>
              <a:r>
                <a:rPr sz="2000" dirty="0">
                  <a:latin typeface="Arial" panose="020B0604020202020204"/>
                  <a:cs typeface="Arial" panose="020B0604020202020204"/>
                </a:rPr>
                <a:t>parts</a:t>
              </a:r>
              <a:r>
                <a:rPr sz="2000" spc="-15" dirty="0">
                  <a:latin typeface="Arial" panose="020B0604020202020204"/>
                  <a:cs typeface="Arial" panose="020B0604020202020204"/>
                </a:rPr>
                <a:t> </a:t>
              </a:r>
              <a:r>
                <a:rPr sz="2000" dirty="0">
                  <a:latin typeface="Arial" panose="020B0604020202020204"/>
                  <a:cs typeface="Arial" panose="020B0604020202020204"/>
                </a:rPr>
                <a:t>of</a:t>
              </a:r>
              <a:r>
                <a:rPr sz="2000" spc="-15" dirty="0">
                  <a:latin typeface="Arial" panose="020B0604020202020204"/>
                  <a:cs typeface="Arial" panose="020B0604020202020204"/>
                </a:rPr>
                <a:t> </a:t>
              </a:r>
              <a:r>
                <a:rPr sz="2000" spc="-50" dirty="0">
                  <a:latin typeface="Arial" panose="020B0604020202020204"/>
                  <a:cs typeface="Arial" panose="020B0604020202020204"/>
                </a:rPr>
                <a:t>y </a:t>
              </a:r>
              <a:r>
                <a:rPr sz="2000" dirty="0">
                  <a:latin typeface="Arial" panose="020B0604020202020204"/>
                  <a:cs typeface="Arial" panose="020B0604020202020204"/>
                </a:rPr>
                <a:t>are</a:t>
              </a:r>
              <a:r>
                <a:rPr sz="2000" spc="-35" dirty="0">
                  <a:latin typeface="Arial" panose="020B0604020202020204"/>
                  <a:cs typeface="Arial" panose="020B0604020202020204"/>
                </a:rPr>
                <a:t> </a:t>
              </a:r>
              <a:r>
                <a:rPr sz="2000" dirty="0">
                  <a:latin typeface="Arial" panose="020B0604020202020204"/>
                  <a:cs typeface="Arial" panose="020B0604020202020204"/>
                </a:rPr>
                <a:t>affected</a:t>
              </a:r>
              <a:r>
                <a:rPr sz="2000" spc="-35" dirty="0">
                  <a:latin typeface="Arial" panose="020B0604020202020204"/>
                  <a:cs typeface="Arial" panose="020B0604020202020204"/>
                </a:rPr>
                <a:t> </a:t>
              </a:r>
              <a:r>
                <a:rPr sz="2000" dirty="0">
                  <a:latin typeface="Arial" panose="020B0604020202020204"/>
                  <a:cs typeface="Arial" panose="020B0604020202020204"/>
                </a:rPr>
                <a:t>by</a:t>
              </a:r>
              <a:r>
                <a:rPr sz="2000" spc="-30" dirty="0">
                  <a:latin typeface="Arial" panose="020B0604020202020204"/>
                  <a:cs typeface="Arial" panose="020B0604020202020204"/>
                </a:rPr>
                <a:t> </a:t>
              </a:r>
              <a:r>
                <a:rPr sz="2000" spc="-25" dirty="0">
                  <a:latin typeface="Arial" panose="020B0604020202020204"/>
                  <a:cs typeface="Arial" panose="020B0604020202020204"/>
                </a:rPr>
                <a:t>one </a:t>
              </a:r>
              <a:r>
                <a:rPr sz="2000" dirty="0">
                  <a:latin typeface="Arial" panose="020B0604020202020204"/>
                  <a:cs typeface="Arial" panose="020B0604020202020204"/>
                </a:rPr>
                <a:t>element</a:t>
              </a:r>
              <a:r>
                <a:rPr sz="2000" spc="-25" dirty="0">
                  <a:latin typeface="Arial" panose="020B0604020202020204"/>
                  <a:cs typeface="Arial" panose="020B0604020202020204"/>
                </a:rPr>
                <a:t> </a:t>
              </a:r>
              <a:r>
                <a:rPr sz="2000" dirty="0">
                  <a:latin typeface="Arial" panose="020B0604020202020204"/>
                  <a:cs typeface="Arial" panose="020B0604020202020204"/>
                </a:rPr>
                <a:t>of</a:t>
              </a:r>
              <a:r>
                <a:rPr sz="2000" spc="-20" dirty="0">
                  <a:latin typeface="Arial" panose="020B0604020202020204"/>
                  <a:cs typeface="Arial" panose="020B0604020202020204"/>
                </a:rPr>
                <a:t> </a:t>
              </a:r>
              <a:r>
                <a:rPr sz="2000" spc="-25" dirty="0">
                  <a:latin typeface="Arial" panose="020B0604020202020204"/>
                  <a:cs typeface="Arial" panose="020B0604020202020204"/>
                </a:rPr>
                <a:t>x?</a:t>
              </a:r>
              <a:endParaRPr sz="2000">
                <a:latin typeface="Arial" panose="020B0604020202020204"/>
                <a:cs typeface="Arial" panose="020B0604020202020204"/>
              </a:endParaRPr>
            </a:p>
          </p:txBody>
        </p:sp>
        <p:sp>
          <p:nvSpPr>
            <p:cNvPr id="25" name="object 24"/>
            <p:cNvSpPr txBox="1"/>
            <p:nvPr/>
          </p:nvSpPr>
          <p:spPr>
            <a:xfrm>
              <a:off x="4296358" y="4033328"/>
              <a:ext cx="2148840" cy="330200"/>
            </a:xfrm>
            <a:prstGeom prst="rect">
              <a:avLst/>
            </a:prstGeom>
          </p:spPr>
          <p:txBody>
            <a:bodyPr vert="horz" wrap="square" lIns="0" tIns="12700" rIns="0" bIns="0" rtlCol="0">
              <a:spAutoFit/>
            </a:bodyPr>
            <a:lstStyle/>
            <a:p>
              <a:pPr marL="12700">
                <a:lnSpc>
                  <a:spcPct val="100000"/>
                </a:lnSpc>
                <a:spcBef>
                  <a:spcPts val="100"/>
                </a:spcBef>
                <a:tabLst>
                  <a:tab pos="969010" algn="l"/>
                </a:tabLst>
              </a:pPr>
              <a:r>
                <a:rPr sz="2000" b="1" spc="-25" dirty="0">
                  <a:latin typeface="Arial" panose="020B0604020202020204"/>
                  <a:cs typeface="Arial" panose="020B0604020202020204"/>
                </a:rPr>
                <a:t>A</a:t>
              </a:r>
              <a:r>
                <a:rPr sz="2000" spc="-25" dirty="0">
                  <a:latin typeface="Arial" panose="020B0604020202020204"/>
                  <a:cs typeface="Arial" panose="020B0604020202020204"/>
                </a:rPr>
                <a:t>:</a:t>
              </a:r>
              <a:r>
                <a:rPr sz="2000" dirty="0">
                  <a:latin typeface="Arial" panose="020B0604020202020204"/>
                  <a:cs typeface="Arial" panose="020B0604020202020204"/>
                </a:rPr>
                <a:t>	affects</a:t>
              </a:r>
              <a:r>
                <a:rPr sz="2000" spc="-80" dirty="0">
                  <a:latin typeface="Arial" panose="020B0604020202020204"/>
                  <a:cs typeface="Arial" panose="020B0604020202020204"/>
                </a:rPr>
                <a:t> </a:t>
              </a:r>
              <a:r>
                <a:rPr sz="2000" spc="-25" dirty="0">
                  <a:latin typeface="Arial" panose="020B0604020202020204"/>
                  <a:cs typeface="Arial" panose="020B0604020202020204"/>
                </a:rPr>
                <a:t>the</a:t>
              </a:r>
              <a:endParaRPr sz="2000">
                <a:latin typeface="Arial" panose="020B0604020202020204"/>
                <a:cs typeface="Arial" panose="020B0604020202020204"/>
              </a:endParaRPr>
            </a:p>
          </p:txBody>
        </p:sp>
        <p:sp>
          <p:nvSpPr>
            <p:cNvPr id="26" name="object 25"/>
            <p:cNvSpPr txBox="1"/>
            <p:nvPr/>
          </p:nvSpPr>
          <p:spPr>
            <a:xfrm>
              <a:off x="4296358" y="4338128"/>
              <a:ext cx="1169035"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20204"/>
                  <a:cs typeface="Arial" panose="020B0604020202020204"/>
                </a:rPr>
                <a:t>whole</a:t>
              </a:r>
              <a:r>
                <a:rPr sz="2000" spc="-25" dirty="0">
                  <a:latin typeface="Arial" panose="020B0604020202020204"/>
                  <a:cs typeface="Arial" panose="020B0604020202020204"/>
                </a:rPr>
                <a:t> row</a:t>
              </a:r>
              <a:endParaRPr sz="2000">
                <a:latin typeface="Arial" panose="020B0604020202020204"/>
                <a:cs typeface="Arial" panose="020B0604020202020204"/>
              </a:endParaRPr>
            </a:p>
          </p:txBody>
        </p:sp>
        <p:grpSp>
          <p:nvGrpSpPr>
            <p:cNvPr id="27" name="object 26"/>
            <p:cNvGrpSpPr/>
            <p:nvPr/>
          </p:nvGrpSpPr>
          <p:grpSpPr>
            <a:xfrm>
              <a:off x="3595920" y="2859989"/>
              <a:ext cx="1149985" cy="258445"/>
              <a:chOff x="1990962" y="1722976"/>
              <a:chExt cx="1149985" cy="258445"/>
            </a:xfrm>
          </p:grpSpPr>
          <p:sp>
            <p:nvSpPr>
              <p:cNvPr id="28" name="object 27"/>
              <p:cNvSpPr/>
              <p:nvPr/>
            </p:nvSpPr>
            <p:spPr>
              <a:xfrm>
                <a:off x="1995725" y="1743128"/>
                <a:ext cx="1097915" cy="233679"/>
              </a:xfrm>
              <a:custGeom>
                <a:avLst/>
                <a:gdLst/>
                <a:ahLst/>
                <a:cxnLst/>
                <a:rect l="l" t="t" r="r" b="b"/>
                <a:pathLst>
                  <a:path w="1097914" h="233680">
                    <a:moveTo>
                      <a:pt x="0" y="233224"/>
                    </a:moveTo>
                    <a:lnTo>
                      <a:pt x="1097897" y="0"/>
                    </a:lnTo>
                  </a:path>
                </a:pathLst>
              </a:custGeom>
              <a:ln w="9524">
                <a:solidFill>
                  <a:srgbClr val="595959"/>
                </a:solidFill>
              </a:ln>
            </p:spPr>
            <p:txBody>
              <a:bodyPr wrap="square" lIns="0" tIns="0" rIns="0" bIns="0" rtlCol="0"/>
              <a:lstStyle/>
              <a:p/>
            </p:txBody>
          </p:sp>
          <p:sp>
            <p:nvSpPr>
              <p:cNvPr id="29" name="object 28"/>
              <p:cNvSpPr/>
              <p:nvPr/>
            </p:nvSpPr>
            <p:spPr>
              <a:xfrm>
                <a:off x="3090353" y="1727738"/>
                <a:ext cx="45720" cy="31115"/>
              </a:xfrm>
              <a:custGeom>
                <a:avLst/>
                <a:gdLst/>
                <a:ahLst/>
                <a:cxnLst/>
                <a:rect l="l" t="t" r="r" b="b"/>
                <a:pathLst>
                  <a:path w="45719" h="31114">
                    <a:moveTo>
                      <a:pt x="6538" y="30778"/>
                    </a:moveTo>
                    <a:lnTo>
                      <a:pt x="0" y="0"/>
                    </a:lnTo>
                    <a:lnTo>
                      <a:pt x="45550" y="6407"/>
                    </a:lnTo>
                    <a:lnTo>
                      <a:pt x="6538" y="30778"/>
                    </a:lnTo>
                    <a:close/>
                  </a:path>
                </a:pathLst>
              </a:custGeom>
              <a:solidFill>
                <a:srgbClr val="595959"/>
              </a:solidFill>
            </p:spPr>
            <p:txBody>
              <a:bodyPr wrap="square" lIns="0" tIns="0" rIns="0" bIns="0" rtlCol="0"/>
              <a:lstStyle/>
              <a:p/>
            </p:txBody>
          </p:sp>
          <p:sp>
            <p:nvSpPr>
              <p:cNvPr id="30" name="object 29"/>
              <p:cNvSpPr/>
              <p:nvPr/>
            </p:nvSpPr>
            <p:spPr>
              <a:xfrm>
                <a:off x="3090353" y="1727738"/>
                <a:ext cx="45720" cy="31115"/>
              </a:xfrm>
              <a:custGeom>
                <a:avLst/>
                <a:gdLst/>
                <a:ahLst/>
                <a:cxnLst/>
                <a:rect l="l" t="t" r="r" b="b"/>
                <a:pathLst>
                  <a:path w="45719" h="31114">
                    <a:moveTo>
                      <a:pt x="6538" y="30778"/>
                    </a:moveTo>
                    <a:lnTo>
                      <a:pt x="45550" y="6407"/>
                    </a:lnTo>
                    <a:lnTo>
                      <a:pt x="0" y="0"/>
                    </a:lnTo>
                    <a:lnTo>
                      <a:pt x="6538" y="30778"/>
                    </a:lnTo>
                    <a:close/>
                  </a:path>
                </a:pathLst>
              </a:custGeom>
              <a:ln w="9524">
                <a:solidFill>
                  <a:srgbClr val="595959"/>
                </a:solidFill>
              </a:ln>
            </p:spPr>
            <p:txBody>
              <a:bodyPr wrap="square" lIns="0" tIns="0" rIns="0" bIns="0" rtlCol="0"/>
              <a:lstStyle/>
              <a:p/>
            </p:txBody>
          </p:sp>
        </p:grpSp>
        <p:sp>
          <p:nvSpPr>
            <p:cNvPr id="31" name="object 30"/>
            <p:cNvSpPr/>
            <p:nvPr/>
          </p:nvSpPr>
          <p:spPr>
            <a:xfrm>
              <a:off x="2756336" y="2187851"/>
              <a:ext cx="332105" cy="281305"/>
            </a:xfrm>
            <a:custGeom>
              <a:avLst/>
              <a:gdLst/>
              <a:ahLst/>
              <a:cxnLst/>
              <a:rect l="l" t="t" r="r" b="b"/>
              <a:pathLst>
                <a:path w="332105" h="281305">
                  <a:moveTo>
                    <a:pt x="253" y="0"/>
                  </a:moveTo>
                  <a:lnTo>
                    <a:pt x="332053" y="299"/>
                  </a:lnTo>
                  <a:lnTo>
                    <a:pt x="331799" y="280799"/>
                  </a:lnTo>
                  <a:lnTo>
                    <a:pt x="0" y="280499"/>
                  </a:lnTo>
                  <a:lnTo>
                    <a:pt x="253" y="0"/>
                  </a:lnTo>
                  <a:close/>
                </a:path>
              </a:pathLst>
            </a:custGeom>
            <a:ln w="19049">
              <a:solidFill>
                <a:srgbClr val="0000FF"/>
              </a:solidFill>
            </a:ln>
          </p:spPr>
          <p:txBody>
            <a:bodyPr wrap="square" lIns="0" tIns="0" rIns="0" bIns="0" rtlCol="0"/>
            <a:lstStyle/>
            <a:p/>
          </p:txBody>
        </p:sp>
        <p:grpSp>
          <p:nvGrpSpPr>
            <p:cNvPr id="32" name="object 31"/>
            <p:cNvGrpSpPr/>
            <p:nvPr/>
          </p:nvGrpSpPr>
          <p:grpSpPr>
            <a:xfrm>
              <a:off x="8987496" y="1574601"/>
              <a:ext cx="1353820" cy="324485"/>
              <a:chOff x="7382538" y="437588"/>
              <a:chExt cx="1353820" cy="324485"/>
            </a:xfrm>
          </p:grpSpPr>
          <p:sp>
            <p:nvSpPr>
              <p:cNvPr id="33" name="object 32"/>
              <p:cNvSpPr/>
              <p:nvPr/>
            </p:nvSpPr>
            <p:spPr>
              <a:xfrm>
                <a:off x="7392063" y="447113"/>
                <a:ext cx="1334770" cy="305435"/>
              </a:xfrm>
              <a:custGeom>
                <a:avLst/>
                <a:gdLst/>
                <a:ahLst/>
                <a:cxnLst/>
                <a:rect l="l" t="t" r="r" b="b"/>
                <a:pathLst>
                  <a:path w="1334770" h="305434">
                    <a:moveTo>
                      <a:pt x="205" y="0"/>
                    </a:moveTo>
                    <a:lnTo>
                      <a:pt x="1334605" y="900"/>
                    </a:lnTo>
                    <a:lnTo>
                      <a:pt x="1334399" y="305100"/>
                    </a:lnTo>
                    <a:lnTo>
                      <a:pt x="0" y="304199"/>
                    </a:lnTo>
                    <a:lnTo>
                      <a:pt x="205" y="0"/>
                    </a:lnTo>
                    <a:close/>
                  </a:path>
                </a:pathLst>
              </a:custGeom>
              <a:ln w="19049">
                <a:solidFill>
                  <a:srgbClr val="0000FF"/>
                </a:solidFill>
              </a:ln>
            </p:spPr>
            <p:txBody>
              <a:bodyPr wrap="square" lIns="0" tIns="0" rIns="0" bIns="0" rtlCol="0"/>
              <a:lstStyle/>
              <a:p/>
            </p:txBody>
          </p:sp>
          <p:sp>
            <p:nvSpPr>
              <p:cNvPr id="34" name="object 33"/>
              <p:cNvSpPr/>
              <p:nvPr/>
            </p:nvSpPr>
            <p:spPr>
              <a:xfrm>
                <a:off x="8071090" y="483686"/>
                <a:ext cx="271780" cy="241935"/>
              </a:xfrm>
              <a:custGeom>
                <a:avLst/>
                <a:gdLst/>
                <a:ahLst/>
                <a:cxnLst/>
                <a:rect l="l" t="t" r="r" b="b"/>
                <a:pathLst>
                  <a:path w="271779" h="241934">
                    <a:moveTo>
                      <a:pt x="266" y="0"/>
                    </a:moveTo>
                    <a:lnTo>
                      <a:pt x="271166" y="299"/>
                    </a:lnTo>
                    <a:lnTo>
                      <a:pt x="270898" y="241499"/>
                    </a:lnTo>
                    <a:lnTo>
                      <a:pt x="0" y="241199"/>
                    </a:lnTo>
                    <a:lnTo>
                      <a:pt x="266" y="0"/>
                    </a:lnTo>
                    <a:close/>
                  </a:path>
                </a:pathLst>
              </a:custGeom>
              <a:ln w="19049">
                <a:solidFill>
                  <a:srgbClr val="9900FF"/>
                </a:solidFill>
              </a:ln>
            </p:spPr>
            <p:txBody>
              <a:bodyPr wrap="square" lIns="0" tIns="0" rIns="0" bIns="0" rtlCol="0"/>
              <a:lstStyle/>
              <a:p/>
            </p:txBody>
          </p:sp>
        </p:grpSp>
        <p:sp>
          <p:nvSpPr>
            <p:cNvPr id="35" name="object 34"/>
            <p:cNvSpPr txBox="1"/>
            <p:nvPr/>
          </p:nvSpPr>
          <p:spPr>
            <a:xfrm>
              <a:off x="6918933" y="3158641"/>
              <a:ext cx="1563370" cy="330200"/>
            </a:xfrm>
            <a:prstGeom prst="rect">
              <a:avLst/>
            </a:prstGeom>
          </p:spPr>
          <p:txBody>
            <a:bodyPr vert="horz" wrap="square" lIns="0" tIns="12700" rIns="0" bIns="0" rtlCol="0">
              <a:spAutoFit/>
            </a:bodyPr>
            <a:lstStyle/>
            <a:p>
              <a:pPr marL="12700">
                <a:lnSpc>
                  <a:spcPct val="100000"/>
                </a:lnSpc>
                <a:spcBef>
                  <a:spcPts val="100"/>
                </a:spcBef>
              </a:pPr>
              <a:r>
                <a:rPr sz="2000" b="1" dirty="0">
                  <a:latin typeface="Arial" panose="020B0604020202020204"/>
                  <a:cs typeface="Arial" panose="020B0604020202020204"/>
                </a:rPr>
                <a:t>Q</a:t>
              </a:r>
              <a:r>
                <a:rPr sz="2000" dirty="0">
                  <a:latin typeface="Arial" panose="020B0604020202020204"/>
                  <a:cs typeface="Arial" panose="020B0604020202020204"/>
                </a:rPr>
                <a:t>:</a:t>
              </a:r>
              <a:r>
                <a:rPr sz="2000" spc="-15" dirty="0">
                  <a:latin typeface="Arial" panose="020B0604020202020204"/>
                  <a:cs typeface="Arial" panose="020B0604020202020204"/>
                </a:rPr>
                <a:t> </a:t>
              </a:r>
              <a:r>
                <a:rPr sz="2000" dirty="0">
                  <a:latin typeface="Arial" panose="020B0604020202020204"/>
                  <a:cs typeface="Arial" panose="020B0604020202020204"/>
                </a:rPr>
                <a:t>How</a:t>
              </a:r>
              <a:r>
                <a:rPr sz="2000" spc="-10" dirty="0">
                  <a:latin typeface="Arial" panose="020B0604020202020204"/>
                  <a:cs typeface="Arial" panose="020B0604020202020204"/>
                </a:rPr>
                <a:t> </a:t>
              </a:r>
              <a:r>
                <a:rPr sz="2000" spc="-20" dirty="0">
                  <a:latin typeface="Arial" panose="020B0604020202020204"/>
                  <a:cs typeface="Arial" panose="020B0604020202020204"/>
                </a:rPr>
                <a:t>much</a:t>
              </a:r>
              <a:endParaRPr sz="2000">
                <a:latin typeface="Arial" panose="020B0604020202020204"/>
                <a:cs typeface="Arial" panose="020B0604020202020204"/>
              </a:endParaRPr>
            </a:p>
          </p:txBody>
        </p:sp>
        <p:sp>
          <p:nvSpPr>
            <p:cNvPr id="36" name="object 35"/>
            <p:cNvSpPr txBox="1"/>
            <p:nvPr/>
          </p:nvSpPr>
          <p:spPr>
            <a:xfrm>
              <a:off x="6918933" y="3463441"/>
              <a:ext cx="576580" cy="330200"/>
            </a:xfrm>
            <a:prstGeom prst="rect">
              <a:avLst/>
            </a:prstGeom>
          </p:spPr>
          <p:txBody>
            <a:bodyPr vert="horz" wrap="square" lIns="0" tIns="12700" rIns="0" bIns="0" rtlCol="0">
              <a:spAutoFit/>
            </a:bodyPr>
            <a:lstStyle/>
            <a:p>
              <a:pPr marL="12700">
                <a:lnSpc>
                  <a:spcPct val="100000"/>
                </a:lnSpc>
                <a:spcBef>
                  <a:spcPts val="100"/>
                </a:spcBef>
              </a:pPr>
              <a:r>
                <a:rPr sz="2000" spc="-20" dirty="0">
                  <a:latin typeface="Arial" panose="020B0604020202020204"/>
                  <a:cs typeface="Arial" panose="020B0604020202020204"/>
                </a:rPr>
                <a:t>does</a:t>
              </a:r>
              <a:endParaRPr sz="2000">
                <a:latin typeface="Arial" panose="020B0604020202020204"/>
                <a:cs typeface="Arial" panose="020B0604020202020204"/>
              </a:endParaRPr>
            </a:p>
          </p:txBody>
        </p:sp>
        <p:sp>
          <p:nvSpPr>
            <p:cNvPr id="37" name="object 36"/>
            <p:cNvSpPr txBox="1"/>
            <p:nvPr/>
          </p:nvSpPr>
          <p:spPr>
            <a:xfrm>
              <a:off x="6918933" y="3768241"/>
              <a:ext cx="1486535" cy="330200"/>
            </a:xfrm>
            <a:prstGeom prst="rect">
              <a:avLst/>
            </a:prstGeom>
          </p:spPr>
          <p:txBody>
            <a:bodyPr vert="horz" wrap="square" lIns="0" tIns="12700" rIns="0" bIns="0" rtlCol="0">
              <a:spAutoFit/>
            </a:bodyPr>
            <a:lstStyle/>
            <a:p>
              <a:pPr marL="12700">
                <a:lnSpc>
                  <a:spcPct val="100000"/>
                </a:lnSpc>
                <a:spcBef>
                  <a:spcPts val="100"/>
                </a:spcBef>
                <a:tabLst>
                  <a:tab pos="1331595" algn="l"/>
                </a:tabLst>
              </a:pPr>
              <a:r>
                <a:rPr sz="2000" spc="-10" dirty="0">
                  <a:latin typeface="Arial" panose="020B0604020202020204"/>
                  <a:cs typeface="Arial" panose="020B0604020202020204"/>
                </a:rPr>
                <a:t>affect</a:t>
              </a:r>
              <a:r>
                <a:rPr sz="2000" dirty="0">
                  <a:latin typeface="Arial" panose="020B0604020202020204"/>
                  <a:cs typeface="Arial" panose="020B0604020202020204"/>
                </a:rPr>
                <a:t>	</a:t>
              </a:r>
              <a:r>
                <a:rPr sz="2000" spc="-50" dirty="0">
                  <a:latin typeface="Arial" panose="020B0604020202020204"/>
                  <a:cs typeface="Arial" panose="020B0604020202020204"/>
                </a:rPr>
                <a:t>?</a:t>
              </a:r>
              <a:endParaRPr sz="2000">
                <a:latin typeface="Arial" panose="020B0604020202020204"/>
                <a:cs typeface="Arial" panose="020B0604020202020204"/>
              </a:endParaRPr>
            </a:p>
          </p:txBody>
        </p:sp>
        <p:sp>
          <p:nvSpPr>
            <p:cNvPr id="38" name="object 37"/>
            <p:cNvSpPr txBox="1"/>
            <p:nvPr/>
          </p:nvSpPr>
          <p:spPr>
            <a:xfrm>
              <a:off x="6918933" y="4073041"/>
              <a:ext cx="293370" cy="330200"/>
            </a:xfrm>
            <a:prstGeom prst="rect">
              <a:avLst/>
            </a:prstGeom>
          </p:spPr>
          <p:txBody>
            <a:bodyPr vert="horz" wrap="square" lIns="0" tIns="12700" rIns="0" bIns="0" rtlCol="0">
              <a:spAutoFit/>
            </a:bodyPr>
            <a:lstStyle/>
            <a:p>
              <a:pPr marL="12700">
                <a:lnSpc>
                  <a:spcPct val="100000"/>
                </a:lnSpc>
                <a:spcBef>
                  <a:spcPts val="100"/>
                </a:spcBef>
              </a:pPr>
              <a:r>
                <a:rPr sz="2000" b="1" spc="-25" dirty="0">
                  <a:latin typeface="Arial" panose="020B0604020202020204"/>
                  <a:cs typeface="Arial" panose="020B0604020202020204"/>
                </a:rPr>
                <a:t>A:</a:t>
              </a:r>
              <a:endParaRPr sz="2000">
                <a:latin typeface="Arial" panose="020B0604020202020204"/>
                <a:cs typeface="Arial" panose="020B0604020202020204"/>
              </a:endParaRPr>
            </a:p>
          </p:txBody>
        </p:sp>
        <p:grpSp>
          <p:nvGrpSpPr>
            <p:cNvPr id="39" name="object 38"/>
            <p:cNvGrpSpPr/>
            <p:nvPr/>
          </p:nvGrpSpPr>
          <p:grpSpPr>
            <a:xfrm>
              <a:off x="7229256" y="3512812"/>
              <a:ext cx="1021080" cy="940435"/>
              <a:chOff x="5624298" y="2375799"/>
              <a:chExt cx="1021080" cy="940435"/>
            </a:xfrm>
          </p:grpSpPr>
          <p:pic>
            <p:nvPicPr>
              <p:cNvPr id="40" name="object 39"/>
              <p:cNvPicPr/>
              <p:nvPr/>
            </p:nvPicPr>
            <p:blipFill>
              <a:blip r:embed="rId2" cstate="print"/>
              <a:stretch>
                <a:fillRect/>
              </a:stretch>
            </p:blipFill>
            <p:spPr>
              <a:xfrm>
                <a:off x="5947100" y="2394849"/>
                <a:ext cx="504774" cy="224974"/>
              </a:xfrm>
              <a:prstGeom prst="rect">
                <a:avLst/>
              </a:prstGeom>
            </p:spPr>
          </p:pic>
          <p:sp>
            <p:nvSpPr>
              <p:cNvPr id="41" name="object 40"/>
              <p:cNvSpPr/>
              <p:nvPr/>
            </p:nvSpPr>
            <p:spPr>
              <a:xfrm>
                <a:off x="5937574" y="2385324"/>
                <a:ext cx="606425" cy="244475"/>
              </a:xfrm>
              <a:custGeom>
                <a:avLst/>
                <a:gdLst/>
                <a:ahLst/>
                <a:cxnLst/>
                <a:rect l="l" t="t" r="r" b="b"/>
                <a:pathLst>
                  <a:path w="606425" h="244475">
                    <a:moveTo>
                      <a:pt x="0" y="0"/>
                    </a:moveTo>
                    <a:lnTo>
                      <a:pt x="605849" y="0"/>
                    </a:lnTo>
                    <a:lnTo>
                      <a:pt x="605849" y="244024"/>
                    </a:lnTo>
                    <a:lnTo>
                      <a:pt x="0" y="244024"/>
                    </a:lnTo>
                    <a:lnTo>
                      <a:pt x="0" y="0"/>
                    </a:lnTo>
                    <a:close/>
                  </a:path>
                </a:pathLst>
              </a:custGeom>
              <a:ln w="19049">
                <a:solidFill>
                  <a:srgbClr val="0000FF"/>
                </a:solidFill>
              </a:ln>
            </p:spPr>
            <p:txBody>
              <a:bodyPr wrap="square" lIns="0" tIns="0" rIns="0" bIns="0" rtlCol="0"/>
              <a:lstStyle/>
              <a:p/>
            </p:txBody>
          </p:sp>
          <p:pic>
            <p:nvPicPr>
              <p:cNvPr id="42" name="object 41"/>
              <p:cNvPicPr/>
              <p:nvPr/>
            </p:nvPicPr>
            <p:blipFill>
              <a:blip r:embed="rId3" cstate="print"/>
              <a:stretch>
                <a:fillRect/>
              </a:stretch>
            </p:blipFill>
            <p:spPr>
              <a:xfrm>
                <a:off x="6047252" y="2708384"/>
                <a:ext cx="567033" cy="232377"/>
              </a:xfrm>
              <a:prstGeom prst="rect">
                <a:avLst/>
              </a:prstGeom>
            </p:spPr>
          </p:pic>
          <p:sp>
            <p:nvSpPr>
              <p:cNvPr id="43" name="object 42"/>
              <p:cNvSpPr/>
              <p:nvPr/>
            </p:nvSpPr>
            <p:spPr>
              <a:xfrm>
                <a:off x="5990474" y="2675621"/>
                <a:ext cx="645160" cy="280670"/>
              </a:xfrm>
              <a:custGeom>
                <a:avLst/>
                <a:gdLst/>
                <a:ahLst/>
                <a:cxnLst/>
                <a:rect l="l" t="t" r="r" b="b"/>
                <a:pathLst>
                  <a:path w="645159" h="280669">
                    <a:moveTo>
                      <a:pt x="0" y="0"/>
                    </a:moveTo>
                    <a:lnTo>
                      <a:pt x="645149" y="0"/>
                    </a:lnTo>
                    <a:lnTo>
                      <a:pt x="645149" y="280474"/>
                    </a:lnTo>
                    <a:lnTo>
                      <a:pt x="0" y="280474"/>
                    </a:lnTo>
                    <a:lnTo>
                      <a:pt x="0" y="0"/>
                    </a:lnTo>
                    <a:close/>
                  </a:path>
                </a:pathLst>
              </a:custGeom>
              <a:ln w="19049">
                <a:solidFill>
                  <a:srgbClr val="9900FF"/>
                </a:solidFill>
              </a:ln>
            </p:spPr>
            <p:txBody>
              <a:bodyPr wrap="square" lIns="0" tIns="0" rIns="0" bIns="0" rtlCol="0"/>
              <a:lstStyle/>
              <a:p/>
            </p:txBody>
          </p:sp>
          <p:pic>
            <p:nvPicPr>
              <p:cNvPr id="44" name="object 43"/>
              <p:cNvPicPr/>
              <p:nvPr/>
            </p:nvPicPr>
            <p:blipFill>
              <a:blip r:embed="rId4" cstate="print"/>
              <a:stretch>
                <a:fillRect/>
              </a:stretch>
            </p:blipFill>
            <p:spPr>
              <a:xfrm>
                <a:off x="5643348" y="3049796"/>
                <a:ext cx="577938" cy="240816"/>
              </a:xfrm>
              <a:prstGeom prst="rect">
                <a:avLst/>
              </a:prstGeom>
            </p:spPr>
          </p:pic>
          <p:sp>
            <p:nvSpPr>
              <p:cNvPr id="45" name="object 44"/>
              <p:cNvSpPr/>
              <p:nvPr/>
            </p:nvSpPr>
            <p:spPr>
              <a:xfrm>
                <a:off x="5633823" y="2992107"/>
                <a:ext cx="645160" cy="314325"/>
              </a:xfrm>
              <a:custGeom>
                <a:avLst/>
                <a:gdLst/>
                <a:ahLst/>
                <a:cxnLst/>
                <a:rect l="l" t="t" r="r" b="b"/>
                <a:pathLst>
                  <a:path w="645160" h="314325">
                    <a:moveTo>
                      <a:pt x="0" y="0"/>
                    </a:moveTo>
                    <a:lnTo>
                      <a:pt x="645149" y="0"/>
                    </a:lnTo>
                    <a:lnTo>
                      <a:pt x="645149" y="314049"/>
                    </a:lnTo>
                    <a:lnTo>
                      <a:pt x="0" y="314049"/>
                    </a:lnTo>
                    <a:lnTo>
                      <a:pt x="0" y="0"/>
                    </a:lnTo>
                    <a:close/>
                  </a:path>
                </a:pathLst>
              </a:custGeom>
              <a:ln w="19049">
                <a:solidFill>
                  <a:srgbClr val="FF9900"/>
                </a:solidFill>
              </a:ln>
            </p:spPr>
            <p:txBody>
              <a:bodyPr wrap="square" lIns="0" tIns="0" rIns="0" bIns="0" rtlCol="0"/>
              <a:lstStyle/>
              <a:p/>
            </p:txBody>
          </p:sp>
        </p:grpSp>
        <p:pic>
          <p:nvPicPr>
            <p:cNvPr id="46" name="object 45"/>
            <p:cNvPicPr/>
            <p:nvPr/>
          </p:nvPicPr>
          <p:blipFill>
            <a:blip r:embed="rId5" cstate="print"/>
            <a:stretch>
              <a:fillRect/>
            </a:stretch>
          </p:blipFill>
          <p:spPr>
            <a:xfrm>
              <a:off x="4163398" y="4752326"/>
              <a:ext cx="4801520" cy="738684"/>
            </a:xfrm>
            <a:prstGeom prst="rect">
              <a:avLst/>
            </a:prstGeom>
          </p:spPr>
        </p:pic>
        <p:grpSp>
          <p:nvGrpSpPr>
            <p:cNvPr id="47" name="object 46"/>
            <p:cNvGrpSpPr/>
            <p:nvPr/>
          </p:nvGrpSpPr>
          <p:grpSpPr>
            <a:xfrm>
              <a:off x="1763883" y="4680512"/>
              <a:ext cx="2086610" cy="862965"/>
              <a:chOff x="158925" y="3543499"/>
              <a:chExt cx="2086610" cy="862965"/>
            </a:xfrm>
          </p:grpSpPr>
          <p:pic>
            <p:nvPicPr>
              <p:cNvPr id="48" name="object 47"/>
              <p:cNvPicPr/>
              <p:nvPr/>
            </p:nvPicPr>
            <p:blipFill>
              <a:blip r:embed="rId6" cstate="print"/>
              <a:stretch>
                <a:fillRect/>
              </a:stretch>
            </p:blipFill>
            <p:spPr>
              <a:xfrm>
                <a:off x="282663" y="3614894"/>
                <a:ext cx="1832056" cy="680477"/>
              </a:xfrm>
              <a:prstGeom prst="rect">
                <a:avLst/>
              </a:prstGeom>
            </p:spPr>
          </p:pic>
          <p:sp>
            <p:nvSpPr>
              <p:cNvPr id="49" name="object 48"/>
              <p:cNvSpPr/>
              <p:nvPr/>
            </p:nvSpPr>
            <p:spPr>
              <a:xfrm>
                <a:off x="168450" y="3553024"/>
                <a:ext cx="2067560" cy="843915"/>
              </a:xfrm>
              <a:custGeom>
                <a:avLst/>
                <a:gdLst/>
                <a:ahLst/>
                <a:cxnLst/>
                <a:rect l="l" t="t" r="r" b="b"/>
                <a:pathLst>
                  <a:path w="2067560" h="843914">
                    <a:moveTo>
                      <a:pt x="0" y="0"/>
                    </a:moveTo>
                    <a:lnTo>
                      <a:pt x="2067026" y="0"/>
                    </a:lnTo>
                    <a:lnTo>
                      <a:pt x="2067026" y="843474"/>
                    </a:lnTo>
                    <a:lnTo>
                      <a:pt x="0" y="843474"/>
                    </a:lnTo>
                    <a:lnTo>
                      <a:pt x="0" y="0"/>
                    </a:lnTo>
                    <a:close/>
                  </a:path>
                </a:pathLst>
              </a:custGeom>
              <a:ln w="19049">
                <a:solidFill>
                  <a:srgbClr val="595959"/>
                </a:solidFill>
              </a:ln>
            </p:spPr>
            <p:txBody>
              <a:bodyPr wrap="square" lIns="0" tIns="0" rIns="0" bIns="0" rtlCol="0"/>
              <a:lstStyle/>
              <a:p/>
            </p:txBody>
          </p:sp>
        </p:grpSp>
        <p:sp>
          <p:nvSpPr>
            <p:cNvPr id="50" name="object 49"/>
            <p:cNvSpPr/>
            <p:nvPr/>
          </p:nvSpPr>
          <p:spPr>
            <a:xfrm>
              <a:off x="2937772" y="3473649"/>
              <a:ext cx="271780" cy="241935"/>
            </a:xfrm>
            <a:custGeom>
              <a:avLst/>
              <a:gdLst/>
              <a:ahLst/>
              <a:cxnLst/>
              <a:rect l="l" t="t" r="r" b="b"/>
              <a:pathLst>
                <a:path w="271780" h="241935">
                  <a:moveTo>
                    <a:pt x="267" y="0"/>
                  </a:moveTo>
                  <a:lnTo>
                    <a:pt x="271166" y="299"/>
                  </a:lnTo>
                  <a:lnTo>
                    <a:pt x="270899" y="241499"/>
                  </a:lnTo>
                  <a:lnTo>
                    <a:pt x="0" y="241199"/>
                  </a:lnTo>
                  <a:lnTo>
                    <a:pt x="267" y="0"/>
                  </a:lnTo>
                  <a:close/>
                </a:path>
              </a:pathLst>
            </a:custGeom>
            <a:ln w="19049">
              <a:solidFill>
                <a:srgbClr val="FF9900"/>
              </a:solidFill>
            </a:ln>
          </p:spPr>
          <p:txBody>
            <a:bodyPr wrap="square" lIns="0" tIns="0" rIns="0" bIns="0" rtlCol="0"/>
            <a:lstStyle/>
            <a:p/>
          </p:txBody>
        </p:sp>
        <p:pic>
          <p:nvPicPr>
            <p:cNvPr id="51" name="object 50"/>
            <p:cNvPicPr/>
            <p:nvPr/>
          </p:nvPicPr>
          <p:blipFill>
            <a:blip r:embed="rId7" cstate="print"/>
            <a:stretch>
              <a:fillRect/>
            </a:stretch>
          </p:blipFill>
          <p:spPr>
            <a:xfrm>
              <a:off x="5532087" y="4418146"/>
              <a:ext cx="437831" cy="269431"/>
            </a:xfrm>
            <a:prstGeom prst="rect">
              <a:avLst/>
            </a:prstGeom>
          </p:spPr>
        </p:pic>
        <p:sp>
          <p:nvSpPr>
            <p:cNvPr id="52" name="object 51"/>
            <p:cNvSpPr txBox="1"/>
            <p:nvPr/>
          </p:nvSpPr>
          <p:spPr>
            <a:xfrm>
              <a:off x="1143000" y="4186809"/>
              <a:ext cx="2758453" cy="320601"/>
            </a:xfrm>
            <a:prstGeom prst="rect">
              <a:avLst/>
            </a:prstGeom>
          </p:spPr>
          <p:txBody>
            <a:bodyPr vert="horz" wrap="square" lIns="0" tIns="12700" rIns="0" bIns="0" rtlCol="0">
              <a:spAutoFit/>
            </a:bodyPr>
            <a:lstStyle/>
            <a:p>
              <a:pPr marL="12700">
                <a:lnSpc>
                  <a:spcPct val="100000"/>
                </a:lnSpc>
                <a:spcBef>
                  <a:spcPts val="100"/>
                </a:spcBef>
                <a:tabLst>
                  <a:tab pos="808355" algn="l"/>
                </a:tabLst>
              </a:pPr>
              <a:r>
                <a:rPr sz="2000" spc="-10" dirty="0">
                  <a:latin typeface="Arial" panose="020B0604020202020204"/>
                  <a:cs typeface="Arial" panose="020B0604020202020204"/>
                </a:rPr>
                <a:t>[N×D]</a:t>
              </a:r>
              <a:r>
                <a:rPr sz="2000" dirty="0">
                  <a:latin typeface="Arial" panose="020B0604020202020204"/>
                  <a:cs typeface="Arial" panose="020B0604020202020204"/>
                </a:rPr>
                <a:t>	[N×M]</a:t>
              </a:r>
              <a:r>
                <a:rPr sz="2000" spc="-30" dirty="0">
                  <a:latin typeface="Arial" panose="020B0604020202020204"/>
                  <a:cs typeface="Arial" panose="020B0604020202020204"/>
                </a:rPr>
                <a:t> </a:t>
              </a:r>
              <a:r>
                <a:rPr sz="2000" spc="-20" dirty="0">
                  <a:latin typeface="Arial" panose="020B0604020202020204"/>
                  <a:cs typeface="Arial" panose="020B0604020202020204"/>
                </a:rPr>
                <a:t>[M×D]</a:t>
              </a:r>
              <a:endParaRPr sz="2000" dirty="0">
                <a:latin typeface="Arial" panose="020B0604020202020204"/>
                <a:cs typeface="Arial" panose="020B0604020202020204"/>
              </a:endParaRPr>
            </a:p>
          </p:txBody>
        </p:sp>
        <p:sp>
          <p:nvSpPr>
            <p:cNvPr id="53" name="object 52"/>
            <p:cNvSpPr/>
            <p:nvPr/>
          </p:nvSpPr>
          <p:spPr>
            <a:xfrm>
              <a:off x="9059545" y="2809203"/>
              <a:ext cx="1040765" cy="304165"/>
            </a:xfrm>
            <a:custGeom>
              <a:avLst/>
              <a:gdLst/>
              <a:ahLst/>
              <a:cxnLst/>
              <a:rect l="l" t="t" r="r" b="b"/>
              <a:pathLst>
                <a:path w="1047750" h="316230">
                  <a:moveTo>
                    <a:pt x="269" y="0"/>
                  </a:moveTo>
                  <a:lnTo>
                    <a:pt x="1047569" y="899"/>
                  </a:lnTo>
                  <a:lnTo>
                    <a:pt x="1047299" y="315899"/>
                  </a:lnTo>
                  <a:lnTo>
                    <a:pt x="0" y="314999"/>
                  </a:lnTo>
                  <a:lnTo>
                    <a:pt x="269" y="0"/>
                  </a:lnTo>
                  <a:close/>
                </a:path>
              </a:pathLst>
            </a:custGeom>
            <a:ln w="19049">
              <a:solidFill>
                <a:srgbClr val="0000FF"/>
              </a:solidFill>
            </a:ln>
          </p:spPr>
          <p:txBody>
            <a:bodyPr wrap="square" lIns="0" tIns="0" rIns="0" bIns="0" rtlCol="0"/>
            <a:lstStyle/>
            <a:p/>
          </p:txBody>
        </p:sp>
        <p:grpSp>
          <p:nvGrpSpPr>
            <p:cNvPr id="54" name="object 53"/>
            <p:cNvGrpSpPr/>
            <p:nvPr/>
          </p:nvGrpSpPr>
          <p:grpSpPr>
            <a:xfrm>
              <a:off x="4608387" y="4094502"/>
              <a:ext cx="622935" cy="262255"/>
              <a:chOff x="3003429" y="2957489"/>
              <a:chExt cx="622935" cy="262255"/>
            </a:xfrm>
          </p:grpSpPr>
          <p:pic>
            <p:nvPicPr>
              <p:cNvPr id="55" name="object 54"/>
              <p:cNvPicPr/>
              <p:nvPr/>
            </p:nvPicPr>
            <p:blipFill>
              <a:blip r:embed="rId2" cstate="print"/>
              <a:stretch>
                <a:fillRect/>
              </a:stretch>
            </p:blipFill>
            <p:spPr>
              <a:xfrm>
                <a:off x="3022479" y="2976539"/>
                <a:ext cx="502645" cy="224024"/>
              </a:xfrm>
              <a:prstGeom prst="rect">
                <a:avLst/>
              </a:prstGeom>
            </p:spPr>
          </p:pic>
          <p:sp>
            <p:nvSpPr>
              <p:cNvPr id="56" name="object 55"/>
              <p:cNvSpPr/>
              <p:nvPr/>
            </p:nvSpPr>
            <p:spPr>
              <a:xfrm>
                <a:off x="3012954" y="2967014"/>
                <a:ext cx="603885" cy="243204"/>
              </a:xfrm>
              <a:custGeom>
                <a:avLst/>
                <a:gdLst/>
                <a:ahLst/>
                <a:cxnLst/>
                <a:rect l="l" t="t" r="r" b="b"/>
                <a:pathLst>
                  <a:path w="603885" h="243205">
                    <a:moveTo>
                      <a:pt x="0" y="0"/>
                    </a:moveTo>
                    <a:lnTo>
                      <a:pt x="603374" y="0"/>
                    </a:lnTo>
                    <a:lnTo>
                      <a:pt x="603374" y="243074"/>
                    </a:lnTo>
                    <a:lnTo>
                      <a:pt x="0" y="243074"/>
                    </a:lnTo>
                    <a:lnTo>
                      <a:pt x="0" y="0"/>
                    </a:lnTo>
                    <a:close/>
                  </a:path>
                </a:pathLst>
              </a:custGeom>
              <a:ln w="19049">
                <a:solidFill>
                  <a:srgbClr val="0000FF"/>
                </a:solidFill>
              </a:ln>
            </p:spPr>
            <p:txBody>
              <a:bodyPr wrap="square" lIns="0" tIns="0" rIns="0" bIns="0" rtlCol="0"/>
              <a:lstStyle/>
              <a:p/>
            </p:txBody>
          </p:sp>
        </p:gr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t>
            </a:r>
            <a:r>
              <a:rPr lang="en-US" spc="-30" dirty="0"/>
              <a:t> </a:t>
            </a:r>
            <a:r>
              <a:rPr lang="en-US" dirty="0"/>
              <a:t>with</a:t>
            </a:r>
            <a:r>
              <a:rPr lang="en-US" spc="-30" dirty="0"/>
              <a:t> </a:t>
            </a:r>
            <a:r>
              <a:rPr lang="en-US" spc="-10" dirty="0"/>
              <a:t>Matrices</a:t>
            </a:r>
            <a:endParaRPr lang="en-US" dirty="0"/>
          </a:p>
        </p:txBody>
      </p:sp>
      <p:grpSp>
        <p:nvGrpSpPr>
          <p:cNvPr id="63" name="Group 62"/>
          <p:cNvGrpSpPr/>
          <p:nvPr/>
        </p:nvGrpSpPr>
        <p:grpSpPr>
          <a:xfrm>
            <a:off x="762000" y="1219200"/>
            <a:ext cx="9642685" cy="4290024"/>
            <a:chOff x="1143000" y="1253453"/>
            <a:chExt cx="9642685" cy="4290024"/>
          </a:xfrm>
        </p:grpSpPr>
        <p:sp>
          <p:nvSpPr>
            <p:cNvPr id="4" name="object 3"/>
            <p:cNvSpPr txBox="1"/>
            <p:nvPr/>
          </p:nvSpPr>
          <p:spPr>
            <a:xfrm>
              <a:off x="2148148" y="1814825"/>
              <a:ext cx="1206805" cy="320596"/>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20204"/>
                  <a:cs typeface="Arial" panose="020B0604020202020204"/>
                </a:rPr>
                <a:t>x:</a:t>
              </a:r>
              <a:r>
                <a:rPr sz="2000" spc="-5" dirty="0">
                  <a:latin typeface="Arial" panose="020B0604020202020204"/>
                  <a:cs typeface="Arial" panose="020B0604020202020204"/>
                </a:rPr>
                <a:t> </a:t>
              </a:r>
              <a:r>
                <a:rPr sz="2000" spc="-10" dirty="0">
                  <a:latin typeface="Arial" panose="020B0604020202020204"/>
                  <a:cs typeface="Arial" panose="020B0604020202020204"/>
                </a:rPr>
                <a:t>[N×D]</a:t>
              </a:r>
              <a:endParaRPr sz="2000">
                <a:latin typeface="Arial" panose="020B0604020202020204"/>
                <a:cs typeface="Arial" panose="020B0604020202020204"/>
              </a:endParaRPr>
            </a:p>
          </p:txBody>
        </p:sp>
        <p:sp>
          <p:nvSpPr>
            <p:cNvPr id="5" name="object 4"/>
            <p:cNvSpPr txBox="1"/>
            <p:nvPr/>
          </p:nvSpPr>
          <p:spPr>
            <a:xfrm>
              <a:off x="2260887" y="2119625"/>
              <a:ext cx="1238885" cy="635000"/>
            </a:xfrm>
            <a:prstGeom prst="rect">
              <a:avLst/>
            </a:prstGeom>
          </p:spPr>
          <p:txBody>
            <a:bodyPr vert="horz" wrap="square" lIns="0" tIns="12700" rIns="0" bIns="0" rtlCol="0">
              <a:spAutoFit/>
            </a:bodyPr>
            <a:lstStyle/>
            <a:p>
              <a:pPr marL="12700">
                <a:lnSpc>
                  <a:spcPct val="100000"/>
                </a:lnSpc>
                <a:spcBef>
                  <a:spcPts val="100"/>
                </a:spcBef>
                <a:tabLst>
                  <a:tab pos="223520" algn="l"/>
                  <a:tab pos="576580" algn="l"/>
                  <a:tab pos="857885"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a:t>
              </a:r>
              <a:r>
                <a:rPr sz="2000" b="1" spc="-50" dirty="0">
                  <a:solidFill>
                    <a:srgbClr val="6AA84F"/>
                  </a:solidFill>
                  <a:latin typeface="Arial" panose="020B0604020202020204"/>
                  <a:cs typeface="Arial" panose="020B0604020202020204"/>
                </a:rPr>
                <a:t>1</a:t>
              </a:r>
              <a:r>
                <a:rPr sz="2000" b="1" dirty="0">
                  <a:solidFill>
                    <a:srgbClr val="6AA84F"/>
                  </a:solidFill>
                  <a:latin typeface="Arial" panose="020B0604020202020204"/>
                  <a:cs typeface="Arial" panose="020B0604020202020204"/>
                </a:rPr>
                <a:t>	</a:t>
              </a:r>
              <a:r>
                <a:rPr sz="2000" dirty="0">
                  <a:solidFill>
                    <a:srgbClr val="6AA84F"/>
                  </a:solidFill>
                  <a:latin typeface="Arial" panose="020B0604020202020204"/>
                  <a:cs typeface="Arial" panose="020B0604020202020204"/>
                </a:rPr>
                <a:t>-3</a:t>
              </a:r>
              <a:r>
                <a:rPr sz="2000" spc="-5"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a:p>
              <a:pPr marL="12700">
                <a:lnSpc>
                  <a:spcPct val="100000"/>
                </a:lnSpc>
                <a:tabLst>
                  <a:tab pos="589915" algn="l"/>
                  <a:tab pos="942340" algn="l"/>
                </a:tabLst>
              </a:pPr>
              <a:r>
                <a:rPr sz="2000" dirty="0">
                  <a:solidFill>
                    <a:srgbClr val="6AA84F"/>
                  </a:solidFill>
                  <a:latin typeface="Arial" panose="020B0604020202020204"/>
                  <a:cs typeface="Arial" panose="020B0604020202020204"/>
                </a:rPr>
                <a:t>[</a:t>
              </a:r>
              <a:r>
                <a:rPr sz="2000" spc="-5" dirty="0">
                  <a:solidFill>
                    <a:srgbClr val="6AA84F"/>
                  </a:solidFill>
                  <a:latin typeface="Arial" panose="020B0604020202020204"/>
                  <a:cs typeface="Arial" panose="020B0604020202020204"/>
                </a:rPr>
                <a:t> </a:t>
              </a:r>
              <a:r>
                <a:rPr sz="2000" dirty="0">
                  <a:solidFill>
                    <a:srgbClr val="6AA84F"/>
                  </a:solidFill>
                  <a:latin typeface="Arial" panose="020B0604020202020204"/>
                  <a:cs typeface="Arial" panose="020B0604020202020204"/>
                </a:rPr>
                <a:t>-</a:t>
              </a:r>
              <a:r>
                <a:rPr sz="2000" spc="-50" dirty="0">
                  <a:solidFill>
                    <a:srgbClr val="6AA84F"/>
                  </a:solidFill>
                  <a:latin typeface="Arial" panose="020B0604020202020204"/>
                  <a:cs typeface="Arial" panose="020B0604020202020204"/>
                </a:rPr>
                <a:t>3</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4</a:t>
              </a:r>
              <a:r>
                <a:rPr sz="2000" dirty="0">
                  <a:solidFill>
                    <a:srgbClr val="6AA84F"/>
                  </a:solidFill>
                  <a:latin typeface="Arial" panose="020B0604020202020204"/>
                  <a:cs typeface="Arial" panose="020B0604020202020204"/>
                </a:rPr>
                <a:t>	2</a:t>
              </a:r>
              <a:r>
                <a:rPr sz="2000" spc="-5"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p:txBody>
        </p:sp>
        <p:sp>
          <p:nvSpPr>
            <p:cNvPr id="6" name="object 5"/>
            <p:cNvSpPr txBox="1"/>
            <p:nvPr/>
          </p:nvSpPr>
          <p:spPr>
            <a:xfrm>
              <a:off x="2225554" y="2801503"/>
              <a:ext cx="1308735" cy="1244600"/>
            </a:xfrm>
            <a:prstGeom prst="rect">
              <a:avLst/>
            </a:prstGeom>
          </p:spPr>
          <p:txBody>
            <a:bodyPr vert="horz" wrap="square" lIns="0" tIns="12700" rIns="0" bIns="0" rtlCol="0">
              <a:spAutoFit/>
            </a:bodyPr>
            <a:lstStyle/>
            <a:p>
              <a:pPr marL="150495">
                <a:lnSpc>
                  <a:spcPct val="100000"/>
                </a:lnSpc>
                <a:spcBef>
                  <a:spcPts val="100"/>
                </a:spcBef>
              </a:pPr>
              <a:r>
                <a:rPr sz="2000" dirty="0">
                  <a:latin typeface="Arial" panose="020B0604020202020204"/>
                  <a:cs typeface="Arial" panose="020B0604020202020204"/>
                </a:rPr>
                <a:t>w:</a:t>
              </a:r>
              <a:r>
                <a:rPr sz="2000" spc="-10" dirty="0">
                  <a:latin typeface="Arial" panose="020B0604020202020204"/>
                  <a:cs typeface="Arial" panose="020B0604020202020204"/>
                </a:rPr>
                <a:t> [D×M]</a:t>
              </a:r>
              <a:endParaRPr sz="2000">
                <a:latin typeface="Arial" panose="020B0604020202020204"/>
                <a:cs typeface="Arial" panose="020B0604020202020204"/>
              </a:endParaRPr>
            </a:p>
            <a:p>
              <a:pPr marL="12700">
                <a:lnSpc>
                  <a:spcPct val="100000"/>
                </a:lnSpc>
                <a:tabLst>
                  <a:tab pos="223520" algn="l"/>
                  <a:tab pos="504825" algn="l"/>
                  <a:tab pos="787400"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3</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1</a:t>
              </a:r>
              <a:r>
                <a:rPr sz="2000" spc="-5" dirty="0">
                  <a:solidFill>
                    <a:srgbClr val="6AA84F"/>
                  </a:solidFill>
                  <a:latin typeface="Arial" panose="020B0604020202020204"/>
                  <a:cs typeface="Arial" panose="020B0604020202020204"/>
                </a:rPr>
                <a:t> </a:t>
              </a:r>
              <a:r>
                <a:rPr sz="2000" dirty="0">
                  <a:solidFill>
                    <a:srgbClr val="6AA84F"/>
                  </a:solidFill>
                  <a:latin typeface="Arial" panose="020B0604020202020204"/>
                  <a:cs typeface="Arial" panose="020B0604020202020204"/>
                </a:rPr>
                <a:t>-</a:t>
              </a:r>
              <a:r>
                <a:rPr sz="2000" spc="-25" dirty="0">
                  <a:solidFill>
                    <a:srgbClr val="6AA84F"/>
                  </a:solidFill>
                  <a:latin typeface="Arial" panose="020B0604020202020204"/>
                  <a:cs typeface="Arial" panose="020B0604020202020204"/>
                </a:rPr>
                <a:t>1]</a:t>
              </a:r>
              <a:endParaRPr sz="2000">
                <a:latin typeface="Arial" panose="020B0604020202020204"/>
                <a:cs typeface="Arial" panose="020B0604020202020204"/>
              </a:endParaRPr>
            </a:p>
            <a:p>
              <a:pPr marL="19685">
                <a:lnSpc>
                  <a:spcPct val="100000"/>
                </a:lnSpc>
                <a:tabLst>
                  <a:tab pos="229870" algn="l"/>
                  <a:tab pos="512445" algn="l"/>
                  <a:tab pos="794385" algn="l"/>
                  <a:tab pos="1076325"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a:t>
              </a:r>
              <a:r>
                <a:rPr sz="2000" spc="-60" dirty="0">
                  <a:solidFill>
                    <a:srgbClr val="6AA84F"/>
                  </a:solidFill>
                  <a:latin typeface="Arial" panose="020B0604020202020204"/>
                  <a:cs typeface="Arial" panose="020B0604020202020204"/>
                </a:rPr>
                <a:t>1</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3</a:t>
              </a:r>
              <a:r>
                <a:rPr sz="2000" dirty="0">
                  <a:solidFill>
                    <a:srgbClr val="6AA84F"/>
                  </a:solidFill>
                  <a:latin typeface="Arial" panose="020B0604020202020204"/>
                  <a:cs typeface="Arial" panose="020B0604020202020204"/>
                </a:rPr>
                <a:t>	</a:t>
              </a:r>
              <a:r>
                <a:rPr sz="2000" spc="-25" dirty="0">
                  <a:solidFill>
                    <a:srgbClr val="6AA84F"/>
                  </a:solidFill>
                  <a:latin typeface="Arial" panose="020B0604020202020204"/>
                  <a:cs typeface="Arial" panose="020B0604020202020204"/>
                </a:rPr>
                <a:t>2]</a:t>
              </a:r>
              <a:endParaRPr sz="2000">
                <a:latin typeface="Arial" panose="020B0604020202020204"/>
                <a:cs typeface="Arial" panose="020B0604020202020204"/>
              </a:endParaRPr>
            </a:p>
            <a:p>
              <a:pPr marL="12700">
                <a:lnSpc>
                  <a:spcPct val="100000"/>
                </a:lnSpc>
                <a:tabLst>
                  <a:tab pos="223520" algn="l"/>
                  <a:tab pos="504825" algn="l"/>
                  <a:tab pos="787400"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3</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1</a:t>
              </a:r>
              <a:r>
                <a:rPr sz="2000" spc="-5" dirty="0">
                  <a:solidFill>
                    <a:srgbClr val="6AA84F"/>
                  </a:solidFill>
                  <a:latin typeface="Arial" panose="020B0604020202020204"/>
                  <a:cs typeface="Arial" panose="020B0604020202020204"/>
                </a:rPr>
                <a:t> </a:t>
              </a:r>
              <a:r>
                <a:rPr sz="2000" dirty="0">
                  <a:solidFill>
                    <a:srgbClr val="6AA84F"/>
                  </a:solidFill>
                  <a:latin typeface="Arial" panose="020B0604020202020204"/>
                  <a:cs typeface="Arial" panose="020B0604020202020204"/>
                </a:rPr>
                <a:t>-</a:t>
              </a:r>
              <a:r>
                <a:rPr sz="2000" spc="-25" dirty="0">
                  <a:solidFill>
                    <a:srgbClr val="6AA84F"/>
                  </a:solidFill>
                  <a:latin typeface="Arial" panose="020B0604020202020204"/>
                  <a:cs typeface="Arial" panose="020B0604020202020204"/>
                </a:rPr>
                <a:t>2]</a:t>
              </a:r>
              <a:endParaRPr sz="2000">
                <a:latin typeface="Arial" panose="020B0604020202020204"/>
                <a:cs typeface="Arial" panose="020B0604020202020204"/>
              </a:endParaRPr>
            </a:p>
          </p:txBody>
        </p:sp>
        <p:sp>
          <p:nvSpPr>
            <p:cNvPr id="7" name="object 6"/>
            <p:cNvSpPr/>
            <p:nvPr/>
          </p:nvSpPr>
          <p:spPr>
            <a:xfrm>
              <a:off x="5051346" y="1773087"/>
              <a:ext cx="2487295" cy="1312545"/>
            </a:xfrm>
            <a:custGeom>
              <a:avLst/>
              <a:gdLst/>
              <a:ahLst/>
              <a:cxnLst/>
              <a:rect l="l" t="t" r="r" b="b"/>
              <a:pathLst>
                <a:path w="2487295" h="1312545">
                  <a:moveTo>
                    <a:pt x="2486999" y="1312199"/>
                  </a:moveTo>
                  <a:lnTo>
                    <a:pt x="0" y="1312199"/>
                  </a:lnTo>
                  <a:lnTo>
                    <a:pt x="0" y="0"/>
                  </a:lnTo>
                  <a:lnTo>
                    <a:pt x="2486999" y="0"/>
                  </a:lnTo>
                  <a:lnTo>
                    <a:pt x="2486999" y="1312199"/>
                  </a:lnTo>
                  <a:close/>
                </a:path>
              </a:pathLst>
            </a:custGeom>
            <a:solidFill>
              <a:srgbClr val="F3F3F3"/>
            </a:solidFill>
          </p:spPr>
          <p:txBody>
            <a:bodyPr wrap="square" lIns="0" tIns="0" rIns="0" bIns="0" rtlCol="0"/>
            <a:lstStyle/>
            <a:p/>
          </p:txBody>
        </p:sp>
        <p:sp>
          <p:nvSpPr>
            <p:cNvPr id="8" name="object 7"/>
            <p:cNvSpPr txBox="1"/>
            <p:nvPr/>
          </p:nvSpPr>
          <p:spPr>
            <a:xfrm>
              <a:off x="5051346" y="1773087"/>
              <a:ext cx="2487295" cy="1312545"/>
            </a:xfrm>
            <a:prstGeom prst="rect">
              <a:avLst/>
            </a:prstGeom>
            <a:ln w="9524">
              <a:solidFill>
                <a:srgbClr val="595959"/>
              </a:solidFill>
            </a:ln>
          </p:spPr>
          <p:txBody>
            <a:bodyPr vert="horz" wrap="square" lIns="0" tIns="74295" rIns="0" bIns="0" rtlCol="0">
              <a:spAutoFit/>
            </a:bodyPr>
            <a:lstStyle/>
            <a:p>
              <a:pPr marL="350520">
                <a:lnSpc>
                  <a:spcPct val="100000"/>
                </a:lnSpc>
                <a:spcBef>
                  <a:spcPts val="585"/>
                </a:spcBef>
              </a:pPr>
              <a:r>
                <a:rPr sz="2200" dirty="0">
                  <a:latin typeface="Arial" panose="020B0604020202020204"/>
                  <a:cs typeface="Arial" panose="020B0604020202020204"/>
                </a:rPr>
                <a:t>Matrix</a:t>
              </a:r>
              <a:r>
                <a:rPr sz="2200" spc="-10" dirty="0">
                  <a:latin typeface="Arial" panose="020B0604020202020204"/>
                  <a:cs typeface="Arial" panose="020B0604020202020204"/>
                </a:rPr>
                <a:t> Multiply</a:t>
              </a:r>
              <a:endParaRPr sz="2200">
                <a:latin typeface="Arial" panose="020B0604020202020204"/>
                <a:cs typeface="Arial" panose="020B0604020202020204"/>
              </a:endParaRPr>
            </a:p>
          </p:txBody>
        </p:sp>
        <p:pic>
          <p:nvPicPr>
            <p:cNvPr id="9" name="object 8"/>
            <p:cNvPicPr/>
            <p:nvPr/>
          </p:nvPicPr>
          <p:blipFill>
            <a:blip r:embed="rId1" cstate="print"/>
            <a:stretch>
              <a:fillRect/>
            </a:stretch>
          </p:blipFill>
          <p:spPr>
            <a:xfrm>
              <a:off x="5100109" y="2263413"/>
              <a:ext cx="2389474" cy="707524"/>
            </a:xfrm>
            <a:prstGeom prst="rect">
              <a:avLst/>
            </a:prstGeom>
          </p:spPr>
        </p:pic>
        <p:sp>
          <p:nvSpPr>
            <p:cNvPr id="10" name="object 9"/>
            <p:cNvSpPr txBox="1"/>
            <p:nvPr/>
          </p:nvSpPr>
          <p:spPr>
            <a:xfrm>
              <a:off x="8909100" y="1253453"/>
              <a:ext cx="1535430" cy="939800"/>
            </a:xfrm>
            <a:prstGeom prst="rect">
              <a:avLst/>
            </a:prstGeom>
          </p:spPr>
          <p:txBody>
            <a:bodyPr vert="horz" wrap="square" lIns="0" tIns="12700" rIns="0" bIns="0" rtlCol="0">
              <a:spAutoFit/>
            </a:bodyPr>
            <a:lstStyle/>
            <a:p>
              <a:pPr algn="ctr">
                <a:lnSpc>
                  <a:spcPct val="100000"/>
                </a:lnSpc>
                <a:spcBef>
                  <a:spcPts val="100"/>
                </a:spcBef>
              </a:pPr>
              <a:r>
                <a:rPr sz="2000" dirty="0">
                  <a:latin typeface="Arial" panose="020B0604020202020204"/>
                  <a:cs typeface="Arial" panose="020B0604020202020204"/>
                </a:rPr>
                <a:t>y:</a:t>
              </a:r>
              <a:r>
                <a:rPr sz="2000" spc="-5" dirty="0">
                  <a:latin typeface="Arial" panose="020B0604020202020204"/>
                  <a:cs typeface="Arial" panose="020B0604020202020204"/>
                </a:rPr>
                <a:t> </a:t>
              </a:r>
              <a:r>
                <a:rPr sz="2000" spc="-10" dirty="0">
                  <a:latin typeface="Arial" panose="020B0604020202020204"/>
                  <a:cs typeface="Arial" panose="020B0604020202020204"/>
                </a:rPr>
                <a:t>[N×M]</a:t>
              </a:r>
              <a:endParaRPr sz="2000">
                <a:latin typeface="Arial" panose="020B0604020202020204"/>
                <a:cs typeface="Arial" panose="020B0604020202020204"/>
              </a:endParaRPr>
            </a:p>
            <a:p>
              <a:pPr algn="ctr">
                <a:lnSpc>
                  <a:spcPct val="100000"/>
                </a:lnSpc>
                <a:tabLst>
                  <a:tab pos="493395" algn="l"/>
                  <a:tab pos="775335" algn="l"/>
                  <a:tab pos="1141730" algn="l"/>
                </a:tabLst>
              </a:pPr>
              <a:r>
                <a:rPr sz="2000" spc="-25" dirty="0">
                  <a:solidFill>
                    <a:srgbClr val="6AA84F"/>
                  </a:solidFill>
                  <a:latin typeface="Arial" panose="020B0604020202020204"/>
                  <a:cs typeface="Arial" panose="020B0604020202020204"/>
                </a:rPr>
                <a:t>[</a:t>
              </a:r>
              <a:r>
                <a:rPr sz="2000" b="1" spc="-25" dirty="0">
                  <a:solidFill>
                    <a:srgbClr val="6AA84F"/>
                  </a:solidFill>
                  <a:latin typeface="Arial" panose="020B0604020202020204"/>
                  <a:cs typeface="Arial" panose="020B0604020202020204"/>
                </a:rPr>
                <a:t>13</a:t>
              </a:r>
              <a:r>
                <a:rPr sz="2000" b="1" dirty="0">
                  <a:solidFill>
                    <a:srgbClr val="6AA84F"/>
                  </a:solidFill>
                  <a:latin typeface="Arial" panose="020B0604020202020204"/>
                  <a:cs typeface="Arial" panose="020B0604020202020204"/>
                </a:rPr>
                <a:t>	</a:t>
              </a:r>
              <a:r>
                <a:rPr sz="2000" b="1" spc="-50" dirty="0">
                  <a:solidFill>
                    <a:srgbClr val="6AA84F"/>
                  </a:solidFill>
                  <a:latin typeface="Arial" panose="020B0604020202020204"/>
                  <a:cs typeface="Arial" panose="020B0604020202020204"/>
                </a:rPr>
                <a:t>9</a:t>
              </a:r>
              <a:r>
                <a:rPr sz="2000" b="1" dirty="0">
                  <a:solidFill>
                    <a:srgbClr val="6AA84F"/>
                  </a:solidFill>
                  <a:latin typeface="Arial" panose="020B0604020202020204"/>
                  <a:cs typeface="Arial" panose="020B0604020202020204"/>
                </a:rPr>
                <a:t>	-</a:t>
              </a:r>
              <a:r>
                <a:rPr sz="2000" b="1" spc="-50" dirty="0">
                  <a:solidFill>
                    <a:srgbClr val="6AA84F"/>
                  </a:solidFill>
                  <a:latin typeface="Arial" panose="020B0604020202020204"/>
                  <a:cs typeface="Arial" panose="020B0604020202020204"/>
                </a:rPr>
                <a:t>2</a:t>
              </a:r>
              <a:r>
                <a:rPr sz="2000" b="1" dirty="0">
                  <a:solidFill>
                    <a:srgbClr val="6AA84F"/>
                  </a:solidFill>
                  <a:latin typeface="Arial" panose="020B0604020202020204"/>
                  <a:cs typeface="Arial" panose="020B0604020202020204"/>
                </a:rPr>
                <a:t>	-6</a:t>
              </a:r>
              <a:r>
                <a:rPr sz="2000" b="1" spc="-5"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a:p>
              <a:pPr algn="ctr">
                <a:lnSpc>
                  <a:spcPct val="100000"/>
                </a:lnSpc>
                <a:tabLst>
                  <a:tab pos="210820" algn="l"/>
                  <a:tab pos="492125" algn="l"/>
                  <a:tab pos="774700" algn="l"/>
                  <a:tab pos="1197610" algn="l"/>
                </a:tabLst>
              </a:pPr>
              <a:r>
                <a:rPr sz="2000" spc="-50" dirty="0">
                  <a:solidFill>
                    <a:srgbClr val="6AA84F"/>
                  </a:solidFill>
                  <a:latin typeface="Arial" panose="020B0604020202020204"/>
                  <a:cs typeface="Arial" panose="020B0604020202020204"/>
                </a:rPr>
                <a:t>[</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5</a:t>
              </a:r>
              <a:r>
                <a:rPr sz="2000"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2</a:t>
              </a:r>
              <a:r>
                <a:rPr sz="2000" dirty="0">
                  <a:solidFill>
                    <a:srgbClr val="6AA84F"/>
                  </a:solidFill>
                  <a:latin typeface="Arial" panose="020B0604020202020204"/>
                  <a:cs typeface="Arial" panose="020B0604020202020204"/>
                </a:rPr>
                <a:t>	</a:t>
              </a:r>
              <a:r>
                <a:rPr sz="2000" spc="-25" dirty="0">
                  <a:solidFill>
                    <a:srgbClr val="6AA84F"/>
                  </a:solidFill>
                  <a:latin typeface="Arial" panose="020B0604020202020204"/>
                  <a:cs typeface="Arial" panose="020B0604020202020204"/>
                </a:rPr>
                <a:t>17</a:t>
              </a:r>
              <a:r>
                <a:rPr sz="2000" dirty="0">
                  <a:solidFill>
                    <a:srgbClr val="6AA84F"/>
                  </a:solidFill>
                  <a:latin typeface="Arial" panose="020B0604020202020204"/>
                  <a:cs typeface="Arial" panose="020B0604020202020204"/>
                </a:rPr>
                <a:t>	1</a:t>
              </a:r>
              <a:r>
                <a:rPr sz="2000" spc="-5" dirty="0">
                  <a:solidFill>
                    <a:srgbClr val="6AA84F"/>
                  </a:solidFill>
                  <a:latin typeface="Arial" panose="020B0604020202020204"/>
                  <a:cs typeface="Arial" panose="020B0604020202020204"/>
                </a:rPr>
                <a:t> </a:t>
              </a:r>
              <a:r>
                <a:rPr sz="2000" spc="-50" dirty="0">
                  <a:solidFill>
                    <a:srgbClr val="6AA84F"/>
                  </a:solidFill>
                  <a:latin typeface="Arial" panose="020B0604020202020204"/>
                  <a:cs typeface="Arial" panose="020B0604020202020204"/>
                </a:rPr>
                <a:t>]</a:t>
              </a:r>
              <a:endParaRPr sz="2000">
                <a:latin typeface="Arial" panose="020B0604020202020204"/>
                <a:cs typeface="Arial" panose="020B0604020202020204"/>
              </a:endParaRPr>
            </a:p>
          </p:txBody>
        </p:sp>
        <p:sp>
          <p:nvSpPr>
            <p:cNvPr id="11" name="object 10"/>
            <p:cNvSpPr txBox="1"/>
            <p:nvPr/>
          </p:nvSpPr>
          <p:spPr>
            <a:xfrm>
              <a:off x="8809990" y="2489163"/>
              <a:ext cx="1589405" cy="935990"/>
            </a:xfrm>
            <a:prstGeom prst="rect">
              <a:avLst/>
            </a:prstGeom>
          </p:spPr>
          <p:txBody>
            <a:bodyPr vert="horz" wrap="square" lIns="0" tIns="12700" rIns="0" bIns="0" rtlCol="0">
              <a:spAutoFit/>
            </a:bodyPr>
            <a:lstStyle/>
            <a:p>
              <a:pPr marL="58420" marR="5080" indent="-46355">
                <a:lnSpc>
                  <a:spcPct val="100000"/>
                </a:lnSpc>
                <a:spcBef>
                  <a:spcPts val="100"/>
                </a:spcBef>
                <a:tabLst>
                  <a:tab pos="269240" algn="l"/>
                  <a:tab pos="551180" algn="l"/>
                  <a:tab pos="1129030" algn="l"/>
                </a:tabLst>
              </a:pPr>
              <a:r>
                <a:rPr sz="2000" dirty="0">
                  <a:latin typeface="Arial" panose="020B0604020202020204"/>
                  <a:cs typeface="Arial" panose="020B0604020202020204"/>
                </a:rPr>
                <a:t>dL/dy:</a:t>
              </a:r>
              <a:r>
                <a:rPr sz="2000" spc="-30" dirty="0">
                  <a:latin typeface="Arial" panose="020B0604020202020204"/>
                  <a:cs typeface="Arial" panose="020B0604020202020204"/>
                </a:rPr>
                <a:t> </a:t>
              </a:r>
              <a:r>
                <a:rPr sz="2000" spc="-10" dirty="0">
                  <a:latin typeface="Arial" panose="020B0604020202020204"/>
                  <a:cs typeface="Arial" panose="020B0604020202020204"/>
                </a:rPr>
                <a:t>[N×M] </a:t>
              </a:r>
              <a:r>
                <a:rPr sz="2000" spc="-50" dirty="0">
                  <a:solidFill>
                    <a:srgbClr val="FF0000"/>
                  </a:solidFill>
                  <a:latin typeface="Arial" panose="020B0604020202020204"/>
                  <a:cs typeface="Arial" panose="020B0604020202020204"/>
                </a:rPr>
                <a:t>[</a:t>
              </a:r>
              <a:r>
                <a:rPr sz="2000"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2</a:t>
              </a:r>
              <a:r>
                <a:rPr sz="2000" dirty="0">
                  <a:solidFill>
                    <a:srgbClr val="FF0000"/>
                  </a:solidFill>
                  <a:latin typeface="Arial" panose="020B0604020202020204"/>
                  <a:cs typeface="Arial" panose="020B0604020202020204"/>
                </a:rPr>
                <a:t>	3</a:t>
              </a:r>
              <a:r>
                <a:rPr sz="2000" spc="-5"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a:t>
              </a:r>
              <a:r>
                <a:rPr sz="2000" spc="-50" dirty="0">
                  <a:solidFill>
                    <a:srgbClr val="FF0000"/>
                  </a:solidFill>
                  <a:latin typeface="Arial" panose="020B0604020202020204"/>
                  <a:cs typeface="Arial" panose="020B0604020202020204"/>
                </a:rPr>
                <a:t>3</a:t>
              </a:r>
              <a:r>
                <a:rPr sz="2000" dirty="0">
                  <a:solidFill>
                    <a:srgbClr val="FF0000"/>
                  </a:solidFill>
                  <a:latin typeface="Arial" panose="020B0604020202020204"/>
                  <a:cs typeface="Arial" panose="020B0604020202020204"/>
                </a:rPr>
                <a:t>	9</a:t>
              </a:r>
              <a:r>
                <a:rPr sz="2000" spc="-5"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a:t>
              </a:r>
              <a:endParaRPr sz="2000" dirty="0">
                <a:latin typeface="Arial" panose="020B0604020202020204"/>
                <a:cs typeface="Arial" panose="020B0604020202020204"/>
              </a:endParaRPr>
            </a:p>
            <a:p>
              <a:pPr marL="58420">
                <a:lnSpc>
                  <a:spcPct val="100000"/>
                </a:lnSpc>
                <a:tabLst>
                  <a:tab pos="565150" algn="l"/>
                  <a:tab pos="847090" algn="l"/>
                  <a:tab pos="1129030" algn="l"/>
                </a:tabLst>
              </a:pPr>
              <a:r>
                <a:rPr sz="2000" dirty="0">
                  <a:solidFill>
                    <a:srgbClr val="FF0000"/>
                  </a:solidFill>
                  <a:latin typeface="Arial" panose="020B0604020202020204"/>
                  <a:cs typeface="Arial" panose="020B0604020202020204"/>
                </a:rPr>
                <a:t>[</a:t>
              </a:r>
              <a:r>
                <a:rPr sz="2000" spc="-5"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a:t>
              </a:r>
              <a:r>
                <a:rPr sz="2000" spc="-50" dirty="0">
                  <a:solidFill>
                    <a:srgbClr val="FF0000"/>
                  </a:solidFill>
                  <a:latin typeface="Arial" panose="020B0604020202020204"/>
                  <a:cs typeface="Arial" panose="020B0604020202020204"/>
                </a:rPr>
                <a:t>8</a:t>
              </a:r>
              <a:r>
                <a:rPr sz="2000"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1</a:t>
              </a:r>
              <a:r>
                <a:rPr sz="2000"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4</a:t>
              </a:r>
              <a:r>
                <a:rPr sz="2000" dirty="0">
                  <a:solidFill>
                    <a:srgbClr val="FF0000"/>
                  </a:solidFill>
                  <a:latin typeface="Arial" panose="020B0604020202020204"/>
                  <a:cs typeface="Arial" panose="020B0604020202020204"/>
                </a:rPr>
                <a:t>	6</a:t>
              </a:r>
              <a:r>
                <a:rPr sz="2000" spc="-5" dirty="0">
                  <a:solidFill>
                    <a:srgbClr val="FF0000"/>
                  </a:solidFill>
                  <a:latin typeface="Arial" panose="020B0604020202020204"/>
                  <a:cs typeface="Arial" panose="020B0604020202020204"/>
                </a:rPr>
                <a:t> </a:t>
              </a:r>
              <a:r>
                <a:rPr sz="2000" spc="-50" dirty="0">
                  <a:solidFill>
                    <a:srgbClr val="FF0000"/>
                  </a:solidFill>
                  <a:latin typeface="Arial" panose="020B0604020202020204"/>
                  <a:cs typeface="Arial" panose="020B0604020202020204"/>
                </a:rPr>
                <a:t>]</a:t>
              </a:r>
              <a:endParaRPr sz="2000" dirty="0">
                <a:latin typeface="Arial" panose="020B0604020202020204"/>
                <a:cs typeface="Arial" panose="020B0604020202020204"/>
              </a:endParaRPr>
            </a:p>
          </p:txBody>
        </p:sp>
        <p:grpSp>
          <p:nvGrpSpPr>
            <p:cNvPr id="12" name="object 11"/>
            <p:cNvGrpSpPr/>
            <p:nvPr/>
          </p:nvGrpSpPr>
          <p:grpSpPr>
            <a:xfrm>
              <a:off x="3600683" y="2011292"/>
              <a:ext cx="1159510" cy="41275"/>
              <a:chOff x="1995725" y="874279"/>
              <a:chExt cx="1159510" cy="41275"/>
            </a:xfrm>
          </p:grpSpPr>
          <p:sp>
            <p:nvSpPr>
              <p:cNvPr id="13" name="object 12"/>
              <p:cNvSpPr/>
              <p:nvPr/>
            </p:nvSpPr>
            <p:spPr>
              <a:xfrm>
                <a:off x="1995725" y="894775"/>
                <a:ext cx="1111885" cy="0"/>
              </a:xfrm>
              <a:custGeom>
                <a:avLst/>
                <a:gdLst/>
                <a:ahLst/>
                <a:cxnLst/>
                <a:rect l="l" t="t" r="r" b="b"/>
                <a:pathLst>
                  <a:path w="1111885">
                    <a:moveTo>
                      <a:pt x="0" y="0"/>
                    </a:moveTo>
                    <a:lnTo>
                      <a:pt x="1111349" y="0"/>
                    </a:lnTo>
                  </a:path>
                </a:pathLst>
              </a:custGeom>
              <a:ln w="9524">
                <a:solidFill>
                  <a:srgbClr val="595959"/>
                </a:solidFill>
              </a:ln>
            </p:spPr>
            <p:txBody>
              <a:bodyPr wrap="square" lIns="0" tIns="0" rIns="0" bIns="0" rtlCol="0"/>
              <a:lstStyle/>
              <a:p/>
            </p:txBody>
          </p:sp>
          <p:sp>
            <p:nvSpPr>
              <p:cNvPr id="14" name="object 13"/>
              <p:cNvSpPr/>
              <p:nvPr/>
            </p:nvSpPr>
            <p:spPr>
              <a:xfrm>
                <a:off x="3107075" y="879042"/>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p:txBody>
          </p:sp>
          <p:sp>
            <p:nvSpPr>
              <p:cNvPr id="15" name="object 14"/>
              <p:cNvSpPr/>
              <p:nvPr/>
            </p:nvSpPr>
            <p:spPr>
              <a:xfrm>
                <a:off x="3107075" y="87904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p:txBody>
          </p:sp>
        </p:grpSp>
        <p:grpSp>
          <p:nvGrpSpPr>
            <p:cNvPr id="16" name="object 15"/>
            <p:cNvGrpSpPr/>
            <p:nvPr/>
          </p:nvGrpSpPr>
          <p:grpSpPr>
            <a:xfrm>
              <a:off x="7837119" y="2943867"/>
              <a:ext cx="909319" cy="41275"/>
              <a:chOff x="6232161" y="1806854"/>
              <a:chExt cx="909319" cy="41275"/>
            </a:xfrm>
          </p:grpSpPr>
          <p:sp>
            <p:nvSpPr>
              <p:cNvPr id="17" name="object 16"/>
              <p:cNvSpPr/>
              <p:nvPr/>
            </p:nvSpPr>
            <p:spPr>
              <a:xfrm>
                <a:off x="6280149" y="1827350"/>
                <a:ext cx="861060" cy="0"/>
              </a:xfrm>
              <a:custGeom>
                <a:avLst/>
                <a:gdLst/>
                <a:ahLst/>
                <a:cxnLst/>
                <a:rect l="l" t="t" r="r" b="b"/>
                <a:pathLst>
                  <a:path w="861059">
                    <a:moveTo>
                      <a:pt x="0" y="0"/>
                    </a:moveTo>
                    <a:lnTo>
                      <a:pt x="860849" y="0"/>
                    </a:lnTo>
                  </a:path>
                </a:pathLst>
              </a:custGeom>
              <a:ln w="9524">
                <a:solidFill>
                  <a:srgbClr val="FF0000"/>
                </a:solidFill>
              </a:ln>
            </p:spPr>
            <p:txBody>
              <a:bodyPr wrap="square" lIns="0" tIns="0" rIns="0" bIns="0" rtlCol="0"/>
              <a:lstStyle/>
              <a:p/>
            </p:txBody>
          </p:sp>
          <p:sp>
            <p:nvSpPr>
              <p:cNvPr id="18" name="object 17"/>
              <p:cNvSpPr/>
              <p:nvPr/>
            </p:nvSpPr>
            <p:spPr>
              <a:xfrm>
                <a:off x="6236924" y="1811617"/>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FF0000"/>
              </a:solidFill>
            </p:spPr>
            <p:txBody>
              <a:bodyPr wrap="square" lIns="0" tIns="0" rIns="0" bIns="0" rtlCol="0"/>
              <a:lstStyle/>
              <a:p/>
            </p:txBody>
          </p:sp>
          <p:sp>
            <p:nvSpPr>
              <p:cNvPr id="19" name="object 18"/>
              <p:cNvSpPr/>
              <p:nvPr/>
            </p:nvSpPr>
            <p:spPr>
              <a:xfrm>
                <a:off x="6236924" y="1811617"/>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FF0000"/>
                </a:solidFill>
              </a:ln>
            </p:spPr>
            <p:txBody>
              <a:bodyPr wrap="square" lIns="0" tIns="0" rIns="0" bIns="0" rtlCol="0"/>
              <a:lstStyle/>
              <a:p/>
            </p:txBody>
          </p:sp>
        </p:grpSp>
        <p:grpSp>
          <p:nvGrpSpPr>
            <p:cNvPr id="20" name="object 19"/>
            <p:cNvGrpSpPr/>
            <p:nvPr/>
          </p:nvGrpSpPr>
          <p:grpSpPr>
            <a:xfrm>
              <a:off x="7835207" y="1945967"/>
              <a:ext cx="878840" cy="41275"/>
              <a:chOff x="6230249" y="808954"/>
              <a:chExt cx="878840" cy="41275"/>
            </a:xfrm>
          </p:grpSpPr>
          <p:sp>
            <p:nvSpPr>
              <p:cNvPr id="21" name="object 20"/>
              <p:cNvSpPr/>
              <p:nvPr/>
            </p:nvSpPr>
            <p:spPr>
              <a:xfrm>
                <a:off x="6230249" y="829449"/>
                <a:ext cx="830580" cy="0"/>
              </a:xfrm>
              <a:custGeom>
                <a:avLst/>
                <a:gdLst/>
                <a:ahLst/>
                <a:cxnLst/>
                <a:rect l="l" t="t" r="r" b="b"/>
                <a:pathLst>
                  <a:path w="830579">
                    <a:moveTo>
                      <a:pt x="0" y="0"/>
                    </a:moveTo>
                    <a:lnTo>
                      <a:pt x="830249" y="0"/>
                    </a:lnTo>
                  </a:path>
                </a:pathLst>
              </a:custGeom>
              <a:ln w="9524">
                <a:solidFill>
                  <a:srgbClr val="595959"/>
                </a:solidFill>
              </a:ln>
            </p:spPr>
            <p:txBody>
              <a:bodyPr wrap="square" lIns="0" tIns="0" rIns="0" bIns="0" rtlCol="0"/>
              <a:lstStyle/>
              <a:p/>
            </p:txBody>
          </p:sp>
          <p:sp>
            <p:nvSpPr>
              <p:cNvPr id="22" name="object 21"/>
              <p:cNvSpPr/>
              <p:nvPr/>
            </p:nvSpPr>
            <p:spPr>
              <a:xfrm>
                <a:off x="7060499" y="813717"/>
                <a:ext cx="43815" cy="31750"/>
              </a:xfrm>
              <a:custGeom>
                <a:avLst/>
                <a:gdLst/>
                <a:ahLst/>
                <a:cxnLst/>
                <a:rect l="l" t="t" r="r" b="b"/>
                <a:pathLst>
                  <a:path w="43815" h="31750">
                    <a:moveTo>
                      <a:pt x="0" y="31465"/>
                    </a:moveTo>
                    <a:lnTo>
                      <a:pt x="0" y="0"/>
                    </a:lnTo>
                    <a:lnTo>
                      <a:pt x="43224" y="15732"/>
                    </a:lnTo>
                    <a:lnTo>
                      <a:pt x="0" y="31465"/>
                    </a:lnTo>
                    <a:close/>
                  </a:path>
                </a:pathLst>
              </a:custGeom>
              <a:solidFill>
                <a:srgbClr val="595959"/>
              </a:solidFill>
            </p:spPr>
            <p:txBody>
              <a:bodyPr wrap="square" lIns="0" tIns="0" rIns="0" bIns="0" rtlCol="0"/>
              <a:lstStyle/>
              <a:p/>
            </p:txBody>
          </p:sp>
          <p:sp>
            <p:nvSpPr>
              <p:cNvPr id="23" name="object 22"/>
              <p:cNvSpPr/>
              <p:nvPr/>
            </p:nvSpPr>
            <p:spPr>
              <a:xfrm>
                <a:off x="7060499" y="813717"/>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595959"/>
                </a:solidFill>
              </a:ln>
            </p:spPr>
            <p:txBody>
              <a:bodyPr wrap="square" lIns="0" tIns="0" rIns="0" bIns="0" rtlCol="0"/>
              <a:lstStyle/>
              <a:p/>
            </p:txBody>
          </p:sp>
        </p:grpSp>
        <p:grpSp>
          <p:nvGrpSpPr>
            <p:cNvPr id="27" name="object 26"/>
            <p:cNvGrpSpPr/>
            <p:nvPr/>
          </p:nvGrpSpPr>
          <p:grpSpPr>
            <a:xfrm>
              <a:off x="3595920" y="2859989"/>
              <a:ext cx="1149985" cy="258445"/>
              <a:chOff x="1990962" y="1722976"/>
              <a:chExt cx="1149985" cy="258445"/>
            </a:xfrm>
          </p:grpSpPr>
          <p:sp>
            <p:nvSpPr>
              <p:cNvPr id="28" name="object 27"/>
              <p:cNvSpPr/>
              <p:nvPr/>
            </p:nvSpPr>
            <p:spPr>
              <a:xfrm>
                <a:off x="1995725" y="1743128"/>
                <a:ext cx="1097915" cy="233679"/>
              </a:xfrm>
              <a:custGeom>
                <a:avLst/>
                <a:gdLst/>
                <a:ahLst/>
                <a:cxnLst/>
                <a:rect l="l" t="t" r="r" b="b"/>
                <a:pathLst>
                  <a:path w="1097914" h="233680">
                    <a:moveTo>
                      <a:pt x="0" y="233224"/>
                    </a:moveTo>
                    <a:lnTo>
                      <a:pt x="1097897" y="0"/>
                    </a:lnTo>
                  </a:path>
                </a:pathLst>
              </a:custGeom>
              <a:ln w="9524">
                <a:solidFill>
                  <a:srgbClr val="595959"/>
                </a:solidFill>
              </a:ln>
            </p:spPr>
            <p:txBody>
              <a:bodyPr wrap="square" lIns="0" tIns="0" rIns="0" bIns="0" rtlCol="0"/>
              <a:lstStyle/>
              <a:p/>
            </p:txBody>
          </p:sp>
          <p:sp>
            <p:nvSpPr>
              <p:cNvPr id="29" name="object 28"/>
              <p:cNvSpPr/>
              <p:nvPr/>
            </p:nvSpPr>
            <p:spPr>
              <a:xfrm>
                <a:off x="3090353" y="1727738"/>
                <a:ext cx="45720" cy="31115"/>
              </a:xfrm>
              <a:custGeom>
                <a:avLst/>
                <a:gdLst/>
                <a:ahLst/>
                <a:cxnLst/>
                <a:rect l="l" t="t" r="r" b="b"/>
                <a:pathLst>
                  <a:path w="45719" h="31114">
                    <a:moveTo>
                      <a:pt x="6538" y="30778"/>
                    </a:moveTo>
                    <a:lnTo>
                      <a:pt x="0" y="0"/>
                    </a:lnTo>
                    <a:lnTo>
                      <a:pt x="45550" y="6407"/>
                    </a:lnTo>
                    <a:lnTo>
                      <a:pt x="6538" y="30778"/>
                    </a:lnTo>
                    <a:close/>
                  </a:path>
                </a:pathLst>
              </a:custGeom>
              <a:solidFill>
                <a:srgbClr val="595959"/>
              </a:solidFill>
            </p:spPr>
            <p:txBody>
              <a:bodyPr wrap="square" lIns="0" tIns="0" rIns="0" bIns="0" rtlCol="0"/>
              <a:lstStyle/>
              <a:p/>
            </p:txBody>
          </p:sp>
          <p:sp>
            <p:nvSpPr>
              <p:cNvPr id="30" name="object 29"/>
              <p:cNvSpPr/>
              <p:nvPr/>
            </p:nvSpPr>
            <p:spPr>
              <a:xfrm>
                <a:off x="3090353" y="1727738"/>
                <a:ext cx="45720" cy="31115"/>
              </a:xfrm>
              <a:custGeom>
                <a:avLst/>
                <a:gdLst/>
                <a:ahLst/>
                <a:cxnLst/>
                <a:rect l="l" t="t" r="r" b="b"/>
                <a:pathLst>
                  <a:path w="45719" h="31114">
                    <a:moveTo>
                      <a:pt x="6538" y="30778"/>
                    </a:moveTo>
                    <a:lnTo>
                      <a:pt x="45550" y="6407"/>
                    </a:lnTo>
                    <a:lnTo>
                      <a:pt x="0" y="0"/>
                    </a:lnTo>
                    <a:lnTo>
                      <a:pt x="6538" y="30778"/>
                    </a:lnTo>
                    <a:close/>
                  </a:path>
                </a:pathLst>
              </a:custGeom>
              <a:ln w="9524">
                <a:solidFill>
                  <a:srgbClr val="595959"/>
                </a:solidFill>
              </a:ln>
            </p:spPr>
            <p:txBody>
              <a:bodyPr wrap="square" lIns="0" tIns="0" rIns="0" bIns="0" rtlCol="0"/>
              <a:lstStyle/>
              <a:p/>
            </p:txBody>
          </p:sp>
        </p:grpSp>
        <p:sp>
          <p:nvSpPr>
            <p:cNvPr id="31" name="object 30"/>
            <p:cNvSpPr/>
            <p:nvPr/>
          </p:nvSpPr>
          <p:spPr>
            <a:xfrm>
              <a:off x="2756336" y="2187851"/>
              <a:ext cx="332105" cy="281305"/>
            </a:xfrm>
            <a:custGeom>
              <a:avLst/>
              <a:gdLst/>
              <a:ahLst/>
              <a:cxnLst/>
              <a:rect l="l" t="t" r="r" b="b"/>
              <a:pathLst>
                <a:path w="332105" h="281305">
                  <a:moveTo>
                    <a:pt x="253" y="0"/>
                  </a:moveTo>
                  <a:lnTo>
                    <a:pt x="332053" y="299"/>
                  </a:lnTo>
                  <a:lnTo>
                    <a:pt x="331799" y="280799"/>
                  </a:lnTo>
                  <a:lnTo>
                    <a:pt x="0" y="280499"/>
                  </a:lnTo>
                  <a:lnTo>
                    <a:pt x="253" y="0"/>
                  </a:lnTo>
                  <a:close/>
                </a:path>
              </a:pathLst>
            </a:custGeom>
            <a:ln w="19049">
              <a:solidFill>
                <a:srgbClr val="0000FF"/>
              </a:solidFill>
            </a:ln>
          </p:spPr>
          <p:txBody>
            <a:bodyPr wrap="square" lIns="0" tIns="0" rIns="0" bIns="0" rtlCol="0"/>
            <a:lstStyle/>
            <a:p/>
          </p:txBody>
        </p:sp>
        <p:grpSp>
          <p:nvGrpSpPr>
            <p:cNvPr id="32" name="object 31"/>
            <p:cNvGrpSpPr/>
            <p:nvPr/>
          </p:nvGrpSpPr>
          <p:grpSpPr>
            <a:xfrm>
              <a:off x="8987496" y="1574601"/>
              <a:ext cx="1353820" cy="324485"/>
              <a:chOff x="7382538" y="437588"/>
              <a:chExt cx="1353820" cy="324485"/>
            </a:xfrm>
          </p:grpSpPr>
          <p:sp>
            <p:nvSpPr>
              <p:cNvPr id="33" name="object 32"/>
              <p:cNvSpPr/>
              <p:nvPr/>
            </p:nvSpPr>
            <p:spPr>
              <a:xfrm>
                <a:off x="7392063" y="447113"/>
                <a:ext cx="1334770" cy="305435"/>
              </a:xfrm>
              <a:custGeom>
                <a:avLst/>
                <a:gdLst/>
                <a:ahLst/>
                <a:cxnLst/>
                <a:rect l="l" t="t" r="r" b="b"/>
                <a:pathLst>
                  <a:path w="1334770" h="305434">
                    <a:moveTo>
                      <a:pt x="205" y="0"/>
                    </a:moveTo>
                    <a:lnTo>
                      <a:pt x="1334605" y="900"/>
                    </a:lnTo>
                    <a:lnTo>
                      <a:pt x="1334399" y="305100"/>
                    </a:lnTo>
                    <a:lnTo>
                      <a:pt x="0" y="304199"/>
                    </a:lnTo>
                    <a:lnTo>
                      <a:pt x="205" y="0"/>
                    </a:lnTo>
                    <a:close/>
                  </a:path>
                </a:pathLst>
              </a:custGeom>
              <a:ln w="19049">
                <a:solidFill>
                  <a:srgbClr val="0000FF"/>
                </a:solidFill>
              </a:ln>
            </p:spPr>
            <p:txBody>
              <a:bodyPr wrap="square" lIns="0" tIns="0" rIns="0" bIns="0" rtlCol="0"/>
              <a:lstStyle/>
              <a:p/>
            </p:txBody>
          </p:sp>
          <p:sp>
            <p:nvSpPr>
              <p:cNvPr id="34" name="object 33"/>
              <p:cNvSpPr/>
              <p:nvPr/>
            </p:nvSpPr>
            <p:spPr>
              <a:xfrm>
                <a:off x="8071090" y="483686"/>
                <a:ext cx="271780" cy="241935"/>
              </a:xfrm>
              <a:custGeom>
                <a:avLst/>
                <a:gdLst/>
                <a:ahLst/>
                <a:cxnLst/>
                <a:rect l="l" t="t" r="r" b="b"/>
                <a:pathLst>
                  <a:path w="271779" h="241934">
                    <a:moveTo>
                      <a:pt x="266" y="0"/>
                    </a:moveTo>
                    <a:lnTo>
                      <a:pt x="271166" y="299"/>
                    </a:lnTo>
                    <a:lnTo>
                      <a:pt x="270898" y="241499"/>
                    </a:lnTo>
                    <a:lnTo>
                      <a:pt x="0" y="241199"/>
                    </a:lnTo>
                    <a:lnTo>
                      <a:pt x="266" y="0"/>
                    </a:lnTo>
                    <a:close/>
                  </a:path>
                </a:pathLst>
              </a:custGeom>
              <a:ln w="19049">
                <a:solidFill>
                  <a:srgbClr val="9900FF"/>
                </a:solidFill>
              </a:ln>
            </p:spPr>
            <p:txBody>
              <a:bodyPr wrap="square" lIns="0" tIns="0" rIns="0" bIns="0" rtlCol="0"/>
              <a:lstStyle/>
              <a:p/>
            </p:txBody>
          </p:sp>
        </p:grpSp>
        <p:grpSp>
          <p:nvGrpSpPr>
            <p:cNvPr id="47" name="object 46"/>
            <p:cNvGrpSpPr/>
            <p:nvPr/>
          </p:nvGrpSpPr>
          <p:grpSpPr>
            <a:xfrm>
              <a:off x="1763883" y="4680512"/>
              <a:ext cx="2086610" cy="862965"/>
              <a:chOff x="158925" y="3543499"/>
              <a:chExt cx="2086610" cy="862965"/>
            </a:xfrm>
          </p:grpSpPr>
          <p:pic>
            <p:nvPicPr>
              <p:cNvPr id="48" name="object 47"/>
              <p:cNvPicPr/>
              <p:nvPr/>
            </p:nvPicPr>
            <p:blipFill>
              <a:blip r:embed="rId2" cstate="print"/>
              <a:stretch>
                <a:fillRect/>
              </a:stretch>
            </p:blipFill>
            <p:spPr>
              <a:xfrm>
                <a:off x="282663" y="3614894"/>
                <a:ext cx="1832056" cy="680477"/>
              </a:xfrm>
              <a:prstGeom prst="rect">
                <a:avLst/>
              </a:prstGeom>
            </p:spPr>
          </p:pic>
          <p:sp>
            <p:nvSpPr>
              <p:cNvPr id="49" name="object 48"/>
              <p:cNvSpPr/>
              <p:nvPr/>
            </p:nvSpPr>
            <p:spPr>
              <a:xfrm>
                <a:off x="168450" y="3553024"/>
                <a:ext cx="2067560" cy="843915"/>
              </a:xfrm>
              <a:custGeom>
                <a:avLst/>
                <a:gdLst/>
                <a:ahLst/>
                <a:cxnLst/>
                <a:rect l="l" t="t" r="r" b="b"/>
                <a:pathLst>
                  <a:path w="2067560" h="843914">
                    <a:moveTo>
                      <a:pt x="0" y="0"/>
                    </a:moveTo>
                    <a:lnTo>
                      <a:pt x="2067026" y="0"/>
                    </a:lnTo>
                    <a:lnTo>
                      <a:pt x="2067026" y="843474"/>
                    </a:lnTo>
                    <a:lnTo>
                      <a:pt x="0" y="843474"/>
                    </a:lnTo>
                    <a:lnTo>
                      <a:pt x="0" y="0"/>
                    </a:lnTo>
                    <a:close/>
                  </a:path>
                </a:pathLst>
              </a:custGeom>
              <a:ln w="19049">
                <a:solidFill>
                  <a:srgbClr val="595959"/>
                </a:solidFill>
              </a:ln>
            </p:spPr>
            <p:txBody>
              <a:bodyPr wrap="square" lIns="0" tIns="0" rIns="0" bIns="0" rtlCol="0"/>
              <a:lstStyle/>
              <a:p/>
            </p:txBody>
          </p:sp>
        </p:grpSp>
        <p:sp>
          <p:nvSpPr>
            <p:cNvPr id="50" name="object 49"/>
            <p:cNvSpPr/>
            <p:nvPr/>
          </p:nvSpPr>
          <p:spPr>
            <a:xfrm>
              <a:off x="2937772" y="3473649"/>
              <a:ext cx="271780" cy="241935"/>
            </a:xfrm>
            <a:custGeom>
              <a:avLst/>
              <a:gdLst/>
              <a:ahLst/>
              <a:cxnLst/>
              <a:rect l="l" t="t" r="r" b="b"/>
              <a:pathLst>
                <a:path w="271780" h="241935">
                  <a:moveTo>
                    <a:pt x="267" y="0"/>
                  </a:moveTo>
                  <a:lnTo>
                    <a:pt x="271166" y="299"/>
                  </a:lnTo>
                  <a:lnTo>
                    <a:pt x="270899" y="241499"/>
                  </a:lnTo>
                  <a:lnTo>
                    <a:pt x="0" y="241199"/>
                  </a:lnTo>
                  <a:lnTo>
                    <a:pt x="267" y="0"/>
                  </a:lnTo>
                  <a:close/>
                </a:path>
              </a:pathLst>
            </a:custGeom>
            <a:ln w="19049">
              <a:solidFill>
                <a:srgbClr val="FF9900"/>
              </a:solidFill>
            </a:ln>
          </p:spPr>
          <p:txBody>
            <a:bodyPr wrap="square" lIns="0" tIns="0" rIns="0" bIns="0" rtlCol="0"/>
            <a:lstStyle/>
            <a:p/>
          </p:txBody>
        </p:sp>
        <p:sp>
          <p:nvSpPr>
            <p:cNvPr id="52" name="object 51"/>
            <p:cNvSpPr txBox="1"/>
            <p:nvPr/>
          </p:nvSpPr>
          <p:spPr>
            <a:xfrm>
              <a:off x="1143000" y="4186809"/>
              <a:ext cx="2758453" cy="320601"/>
            </a:xfrm>
            <a:prstGeom prst="rect">
              <a:avLst/>
            </a:prstGeom>
          </p:spPr>
          <p:txBody>
            <a:bodyPr vert="horz" wrap="square" lIns="0" tIns="12700" rIns="0" bIns="0" rtlCol="0">
              <a:spAutoFit/>
            </a:bodyPr>
            <a:lstStyle/>
            <a:p>
              <a:pPr marL="12700">
                <a:lnSpc>
                  <a:spcPct val="100000"/>
                </a:lnSpc>
                <a:spcBef>
                  <a:spcPts val="100"/>
                </a:spcBef>
                <a:tabLst>
                  <a:tab pos="808355" algn="l"/>
                </a:tabLst>
              </a:pPr>
              <a:r>
                <a:rPr sz="2000" spc="-10" dirty="0">
                  <a:latin typeface="Arial" panose="020B0604020202020204"/>
                  <a:cs typeface="Arial" panose="020B0604020202020204"/>
                </a:rPr>
                <a:t>[N×D]</a:t>
              </a:r>
              <a:r>
                <a:rPr sz="2000" dirty="0">
                  <a:latin typeface="Arial" panose="020B0604020202020204"/>
                  <a:cs typeface="Arial" panose="020B0604020202020204"/>
                </a:rPr>
                <a:t>	[N×M]</a:t>
              </a:r>
              <a:r>
                <a:rPr sz="2000" spc="-30" dirty="0">
                  <a:latin typeface="Arial" panose="020B0604020202020204"/>
                  <a:cs typeface="Arial" panose="020B0604020202020204"/>
                </a:rPr>
                <a:t> </a:t>
              </a:r>
              <a:r>
                <a:rPr sz="2000" spc="-20" dirty="0">
                  <a:latin typeface="Arial" panose="020B0604020202020204"/>
                  <a:cs typeface="Arial" panose="020B0604020202020204"/>
                </a:rPr>
                <a:t>[M×D]</a:t>
              </a:r>
              <a:endParaRPr sz="2000" dirty="0">
                <a:latin typeface="Arial" panose="020B0604020202020204"/>
                <a:cs typeface="Arial" panose="020B0604020202020204"/>
              </a:endParaRPr>
            </a:p>
          </p:txBody>
        </p:sp>
        <p:sp>
          <p:nvSpPr>
            <p:cNvPr id="53" name="object 52"/>
            <p:cNvSpPr/>
            <p:nvPr/>
          </p:nvSpPr>
          <p:spPr>
            <a:xfrm>
              <a:off x="9044305" y="2809203"/>
              <a:ext cx="1056005" cy="304165"/>
            </a:xfrm>
            <a:custGeom>
              <a:avLst/>
              <a:gdLst/>
              <a:ahLst/>
              <a:cxnLst/>
              <a:rect l="l" t="t" r="r" b="b"/>
              <a:pathLst>
                <a:path w="1047750" h="316230">
                  <a:moveTo>
                    <a:pt x="269" y="0"/>
                  </a:moveTo>
                  <a:lnTo>
                    <a:pt x="1047569" y="899"/>
                  </a:lnTo>
                  <a:lnTo>
                    <a:pt x="1047299" y="315899"/>
                  </a:lnTo>
                  <a:lnTo>
                    <a:pt x="0" y="314999"/>
                  </a:lnTo>
                  <a:lnTo>
                    <a:pt x="269" y="0"/>
                  </a:lnTo>
                  <a:close/>
                </a:path>
              </a:pathLst>
            </a:custGeom>
            <a:ln w="19049">
              <a:solidFill>
                <a:srgbClr val="0000FF"/>
              </a:solidFill>
            </a:ln>
          </p:spPr>
          <p:txBody>
            <a:bodyPr wrap="square" lIns="0" tIns="0" rIns="0" bIns="0" rtlCol="0"/>
            <a:lstStyle/>
            <a:p/>
          </p:txBody>
        </p:sp>
        <p:grpSp>
          <p:nvGrpSpPr>
            <p:cNvPr id="57" name="object 38"/>
            <p:cNvGrpSpPr/>
            <p:nvPr/>
          </p:nvGrpSpPr>
          <p:grpSpPr>
            <a:xfrm>
              <a:off x="5094625" y="4611981"/>
              <a:ext cx="2185035" cy="862965"/>
              <a:chOff x="3145175" y="3543499"/>
              <a:chExt cx="2185035" cy="862965"/>
            </a:xfrm>
          </p:grpSpPr>
          <p:pic>
            <p:nvPicPr>
              <p:cNvPr id="58" name="object 39"/>
              <p:cNvPicPr/>
              <p:nvPr/>
            </p:nvPicPr>
            <p:blipFill>
              <a:blip r:embed="rId3" cstate="print"/>
              <a:stretch>
                <a:fillRect/>
              </a:stretch>
            </p:blipFill>
            <p:spPr>
              <a:xfrm>
                <a:off x="3195335" y="3624770"/>
                <a:ext cx="2053276" cy="715538"/>
              </a:xfrm>
              <a:prstGeom prst="rect">
                <a:avLst/>
              </a:prstGeom>
            </p:spPr>
          </p:pic>
          <p:sp>
            <p:nvSpPr>
              <p:cNvPr id="59" name="object 40"/>
              <p:cNvSpPr/>
              <p:nvPr/>
            </p:nvSpPr>
            <p:spPr>
              <a:xfrm>
                <a:off x="3154700" y="3553024"/>
                <a:ext cx="2165985" cy="843915"/>
              </a:xfrm>
              <a:custGeom>
                <a:avLst/>
                <a:gdLst/>
                <a:ahLst/>
                <a:cxnLst/>
                <a:rect l="l" t="t" r="r" b="b"/>
                <a:pathLst>
                  <a:path w="2165985" h="843914">
                    <a:moveTo>
                      <a:pt x="0" y="0"/>
                    </a:moveTo>
                    <a:lnTo>
                      <a:pt x="2165656" y="0"/>
                    </a:lnTo>
                    <a:lnTo>
                      <a:pt x="2165656" y="843474"/>
                    </a:lnTo>
                    <a:lnTo>
                      <a:pt x="0" y="843474"/>
                    </a:lnTo>
                    <a:lnTo>
                      <a:pt x="0" y="0"/>
                    </a:lnTo>
                    <a:close/>
                  </a:path>
                </a:pathLst>
              </a:custGeom>
              <a:ln w="19049">
                <a:solidFill>
                  <a:srgbClr val="595959"/>
                </a:solidFill>
              </a:ln>
            </p:spPr>
            <p:txBody>
              <a:bodyPr wrap="square" lIns="0" tIns="0" rIns="0" bIns="0" rtlCol="0"/>
              <a:lstStyle/>
              <a:p/>
            </p:txBody>
          </p:sp>
        </p:grpSp>
        <p:sp>
          <p:nvSpPr>
            <p:cNvPr id="60" name="object 41"/>
            <p:cNvSpPr txBox="1"/>
            <p:nvPr/>
          </p:nvSpPr>
          <p:spPr>
            <a:xfrm>
              <a:off x="4755849" y="4186809"/>
              <a:ext cx="2560322" cy="320601"/>
            </a:xfrm>
            <a:prstGeom prst="rect">
              <a:avLst/>
            </a:prstGeom>
          </p:spPr>
          <p:txBody>
            <a:bodyPr vert="horz" wrap="square" lIns="0" tIns="12700" rIns="0" bIns="0" rtlCol="0">
              <a:spAutoFit/>
            </a:bodyPr>
            <a:lstStyle/>
            <a:p>
              <a:pPr marL="12700">
                <a:lnSpc>
                  <a:spcPct val="100000"/>
                </a:lnSpc>
                <a:spcBef>
                  <a:spcPts val="100"/>
                </a:spcBef>
                <a:tabLst>
                  <a:tab pos="836930" algn="l"/>
                </a:tabLst>
              </a:pPr>
              <a:r>
                <a:rPr sz="2000" spc="-10" dirty="0">
                  <a:latin typeface="Arial" panose="020B0604020202020204"/>
                  <a:cs typeface="Arial" panose="020B0604020202020204"/>
                </a:rPr>
                <a:t>[D×M]</a:t>
              </a:r>
              <a:r>
                <a:rPr sz="2000" dirty="0">
                  <a:latin typeface="Arial" panose="020B0604020202020204"/>
                  <a:cs typeface="Arial" panose="020B0604020202020204"/>
                </a:rPr>
                <a:t>	[D×N]</a:t>
              </a:r>
              <a:r>
                <a:rPr sz="2000" spc="-25" dirty="0">
                  <a:latin typeface="Arial" panose="020B0604020202020204"/>
                  <a:cs typeface="Arial" panose="020B0604020202020204"/>
                </a:rPr>
                <a:t> </a:t>
              </a:r>
              <a:r>
                <a:rPr sz="2000" spc="-20" dirty="0">
                  <a:latin typeface="Arial" panose="020B0604020202020204"/>
                  <a:cs typeface="Arial" panose="020B0604020202020204"/>
                </a:rPr>
                <a:t>[N×M]</a:t>
              </a:r>
              <a:endParaRPr sz="2000" dirty="0">
                <a:latin typeface="Arial" panose="020B0604020202020204"/>
                <a:cs typeface="Arial" panose="020B0604020202020204"/>
              </a:endParaRPr>
            </a:p>
          </p:txBody>
        </p:sp>
        <p:sp>
          <p:nvSpPr>
            <p:cNvPr id="61" name="object 42"/>
            <p:cNvSpPr txBox="1"/>
            <p:nvPr/>
          </p:nvSpPr>
          <p:spPr>
            <a:xfrm>
              <a:off x="5235950" y="3459197"/>
              <a:ext cx="1788795"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20204"/>
                  <a:cs typeface="Arial" panose="020B0604020202020204"/>
                </a:rPr>
                <a:t>By</a:t>
              </a:r>
              <a:r>
                <a:rPr sz="2000" spc="-10" dirty="0">
                  <a:latin typeface="Arial" panose="020B0604020202020204"/>
                  <a:cs typeface="Arial" panose="020B0604020202020204"/>
                </a:rPr>
                <a:t> </a:t>
              </a:r>
              <a:r>
                <a:rPr sz="2000" dirty="0">
                  <a:latin typeface="Arial" panose="020B0604020202020204"/>
                  <a:cs typeface="Arial" panose="020B0604020202020204"/>
                </a:rPr>
                <a:t>similar</a:t>
              </a:r>
              <a:r>
                <a:rPr sz="2000" spc="-5" dirty="0">
                  <a:latin typeface="Arial" panose="020B0604020202020204"/>
                  <a:cs typeface="Arial" panose="020B0604020202020204"/>
                </a:rPr>
                <a:t> </a:t>
              </a:r>
              <a:r>
                <a:rPr sz="2000" spc="-10" dirty="0">
                  <a:latin typeface="Arial" panose="020B0604020202020204"/>
                  <a:cs typeface="Arial" panose="020B0604020202020204"/>
                </a:rPr>
                <a:t>logic:</a:t>
              </a:r>
              <a:endParaRPr sz="2000">
                <a:latin typeface="Arial" panose="020B0604020202020204"/>
                <a:cs typeface="Arial" panose="020B0604020202020204"/>
              </a:endParaRPr>
            </a:p>
          </p:txBody>
        </p:sp>
        <p:sp>
          <p:nvSpPr>
            <p:cNvPr id="62" name="object 43"/>
            <p:cNvSpPr txBox="1"/>
            <p:nvPr/>
          </p:nvSpPr>
          <p:spPr>
            <a:xfrm>
              <a:off x="8064075" y="4137410"/>
              <a:ext cx="2721610" cy="1244600"/>
            </a:xfrm>
            <a:prstGeom prst="rect">
              <a:avLst/>
            </a:prstGeom>
          </p:spPr>
          <p:txBody>
            <a:bodyPr vert="horz" wrap="square" lIns="0" tIns="12700" rIns="0" bIns="0" rtlCol="0">
              <a:spAutoFit/>
            </a:bodyPr>
            <a:lstStyle/>
            <a:p>
              <a:pPr marL="12700" marR="5080">
                <a:lnSpc>
                  <a:spcPct val="100000"/>
                </a:lnSpc>
                <a:spcBef>
                  <a:spcPts val="100"/>
                </a:spcBef>
              </a:pPr>
              <a:r>
                <a:rPr sz="2000" dirty="0">
                  <a:latin typeface="Arial" panose="020B0604020202020204"/>
                  <a:cs typeface="Arial" panose="020B0604020202020204"/>
                </a:rPr>
                <a:t>These</a:t>
              </a:r>
              <a:r>
                <a:rPr sz="2000" spc="-35" dirty="0">
                  <a:latin typeface="Arial" panose="020B0604020202020204"/>
                  <a:cs typeface="Arial" panose="020B0604020202020204"/>
                </a:rPr>
                <a:t> </a:t>
              </a:r>
              <a:r>
                <a:rPr sz="2000" dirty="0">
                  <a:latin typeface="Arial" panose="020B0604020202020204"/>
                  <a:cs typeface="Arial" panose="020B0604020202020204"/>
                </a:rPr>
                <a:t>formulas</a:t>
              </a:r>
              <a:r>
                <a:rPr sz="2000" spc="-30" dirty="0">
                  <a:latin typeface="Arial" panose="020B0604020202020204"/>
                  <a:cs typeface="Arial" panose="020B0604020202020204"/>
                </a:rPr>
                <a:t> </a:t>
              </a:r>
              <a:r>
                <a:rPr sz="2000" spc="-25" dirty="0">
                  <a:latin typeface="Arial" panose="020B0604020202020204"/>
                  <a:cs typeface="Arial" panose="020B0604020202020204"/>
                </a:rPr>
                <a:t>are </a:t>
              </a:r>
              <a:r>
                <a:rPr sz="2000" dirty="0">
                  <a:latin typeface="Arial" panose="020B0604020202020204"/>
                  <a:cs typeface="Arial" panose="020B0604020202020204"/>
                </a:rPr>
                <a:t>easy</a:t>
              </a:r>
              <a:r>
                <a:rPr sz="2000" spc="-25" dirty="0">
                  <a:latin typeface="Arial" panose="020B0604020202020204"/>
                  <a:cs typeface="Arial" panose="020B0604020202020204"/>
                </a:rPr>
                <a:t> </a:t>
              </a:r>
              <a:r>
                <a:rPr sz="2000" dirty="0">
                  <a:latin typeface="Arial" panose="020B0604020202020204"/>
                  <a:cs typeface="Arial" panose="020B0604020202020204"/>
                </a:rPr>
                <a:t>to</a:t>
              </a:r>
              <a:r>
                <a:rPr sz="2000" spc="-10" dirty="0">
                  <a:latin typeface="Arial" panose="020B0604020202020204"/>
                  <a:cs typeface="Arial" panose="020B0604020202020204"/>
                </a:rPr>
                <a:t> </a:t>
              </a:r>
              <a:r>
                <a:rPr sz="2000" dirty="0">
                  <a:latin typeface="Arial" panose="020B0604020202020204"/>
                  <a:cs typeface="Arial" panose="020B0604020202020204"/>
                </a:rPr>
                <a:t>remember:</a:t>
              </a:r>
              <a:r>
                <a:rPr sz="2000" spc="-10" dirty="0">
                  <a:latin typeface="Arial" panose="020B0604020202020204"/>
                  <a:cs typeface="Arial" panose="020B0604020202020204"/>
                </a:rPr>
                <a:t> </a:t>
              </a:r>
              <a:r>
                <a:rPr sz="2000" spc="-20" dirty="0">
                  <a:latin typeface="Arial" panose="020B0604020202020204"/>
                  <a:cs typeface="Arial" panose="020B0604020202020204"/>
                </a:rPr>
                <a:t>they </a:t>
              </a:r>
              <a:r>
                <a:rPr sz="2000" dirty="0">
                  <a:latin typeface="Arial" panose="020B0604020202020204"/>
                  <a:cs typeface="Arial" panose="020B0604020202020204"/>
                </a:rPr>
                <a:t>are</a:t>
              </a:r>
              <a:r>
                <a:rPr sz="2000" spc="-20" dirty="0">
                  <a:latin typeface="Arial" panose="020B0604020202020204"/>
                  <a:cs typeface="Arial" panose="020B0604020202020204"/>
                </a:rPr>
                <a:t> </a:t>
              </a:r>
              <a:r>
                <a:rPr sz="2000" dirty="0">
                  <a:latin typeface="Arial" panose="020B0604020202020204"/>
                  <a:cs typeface="Arial" panose="020B0604020202020204"/>
                </a:rPr>
                <a:t>the</a:t>
              </a:r>
              <a:r>
                <a:rPr sz="2000" spc="-15" dirty="0">
                  <a:latin typeface="Arial" panose="020B0604020202020204"/>
                  <a:cs typeface="Arial" panose="020B0604020202020204"/>
                </a:rPr>
                <a:t> </a:t>
              </a:r>
              <a:r>
                <a:rPr sz="2000" dirty="0">
                  <a:latin typeface="Arial" panose="020B0604020202020204"/>
                  <a:cs typeface="Arial" panose="020B0604020202020204"/>
                </a:rPr>
                <a:t>only</a:t>
              </a:r>
              <a:r>
                <a:rPr sz="2000" spc="-15" dirty="0">
                  <a:latin typeface="Arial" panose="020B0604020202020204"/>
                  <a:cs typeface="Arial" panose="020B0604020202020204"/>
                </a:rPr>
                <a:t> </a:t>
              </a:r>
              <a:r>
                <a:rPr sz="2000" dirty="0">
                  <a:latin typeface="Arial" panose="020B0604020202020204"/>
                  <a:cs typeface="Arial" panose="020B0604020202020204"/>
                </a:rPr>
                <a:t>way</a:t>
              </a:r>
              <a:r>
                <a:rPr sz="2000" spc="-15" dirty="0">
                  <a:latin typeface="Arial" panose="020B0604020202020204"/>
                  <a:cs typeface="Arial" panose="020B0604020202020204"/>
                </a:rPr>
                <a:t> </a:t>
              </a:r>
              <a:r>
                <a:rPr sz="2000" spc="-25" dirty="0">
                  <a:latin typeface="Arial" panose="020B0604020202020204"/>
                  <a:cs typeface="Arial" panose="020B0604020202020204"/>
                </a:rPr>
                <a:t>to </a:t>
              </a:r>
              <a:r>
                <a:rPr sz="2000" dirty="0">
                  <a:latin typeface="Arial" panose="020B0604020202020204"/>
                  <a:cs typeface="Arial" panose="020B0604020202020204"/>
                </a:rPr>
                <a:t>make</a:t>
              </a:r>
              <a:r>
                <a:rPr sz="2000" spc="-20" dirty="0">
                  <a:latin typeface="Arial" panose="020B0604020202020204"/>
                  <a:cs typeface="Arial" panose="020B0604020202020204"/>
                </a:rPr>
                <a:t> </a:t>
              </a:r>
              <a:r>
                <a:rPr sz="2000" dirty="0">
                  <a:latin typeface="Arial" panose="020B0604020202020204"/>
                  <a:cs typeface="Arial" panose="020B0604020202020204"/>
                </a:rPr>
                <a:t>shapes</a:t>
              </a:r>
              <a:r>
                <a:rPr sz="2000" spc="-5" dirty="0">
                  <a:latin typeface="Arial" panose="020B0604020202020204"/>
                  <a:cs typeface="Arial" panose="020B0604020202020204"/>
                </a:rPr>
                <a:t> </a:t>
              </a:r>
              <a:r>
                <a:rPr sz="2000" dirty="0">
                  <a:latin typeface="Arial" panose="020B0604020202020204"/>
                  <a:cs typeface="Arial" panose="020B0604020202020204"/>
                </a:rPr>
                <a:t>match</a:t>
              </a:r>
              <a:r>
                <a:rPr sz="2000" spc="-5" dirty="0">
                  <a:latin typeface="Arial" panose="020B0604020202020204"/>
                  <a:cs typeface="Arial" panose="020B0604020202020204"/>
                </a:rPr>
                <a:t> </a:t>
              </a:r>
              <a:r>
                <a:rPr sz="2000" spc="-25" dirty="0">
                  <a:latin typeface="Arial" panose="020B0604020202020204"/>
                  <a:cs typeface="Arial" panose="020B0604020202020204"/>
                </a:rPr>
                <a:t>up!</a:t>
              </a:r>
              <a:endParaRPr sz="2000">
                <a:latin typeface="Arial" panose="020B0604020202020204"/>
                <a:cs typeface="Arial" panose="020B0604020202020204"/>
              </a:endParaRPr>
            </a:p>
          </p:txBody>
        </p:sp>
      </p:gr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TIMING" val="|5.6|22|149.9|0.8"/>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TIMING" val="|103.5"/>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TIMING" val="|52.7|55"/>
</p:tagLst>
</file>

<file path=ppt/theme/_rels/theme1.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my">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myfont">
      <a:majorFont>
        <a:latin typeface="Helvetica"/>
        <a:ea typeface="微软雅黑"/>
        <a:cs typeface=""/>
      </a:majorFont>
      <a:minorFont>
        <a:latin typeface="Times New Roman"/>
        <a:ea typeface="华文楷体"/>
        <a:cs typeface=""/>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emplate>
  <TotalTime>0</TotalTime>
  <Words>17342</Words>
  <Application>WPS Presentation</Application>
  <PresentationFormat>Widescreen</PresentationFormat>
  <Paragraphs>1225</Paragraphs>
  <Slides>98</Slides>
  <Notes>16</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98</vt:i4>
      </vt:variant>
    </vt:vector>
  </HeadingPairs>
  <TitlesOfParts>
    <vt:vector size="125" baseType="lpstr">
      <vt:lpstr>Arial</vt:lpstr>
      <vt:lpstr>SimSun</vt:lpstr>
      <vt:lpstr>Wingdings</vt:lpstr>
      <vt:lpstr>Calibri</vt:lpstr>
      <vt:lpstr>Helvetica Neue</vt:lpstr>
      <vt:lpstr>Wingdings 3</vt:lpstr>
      <vt:lpstr>Wingdings 3</vt:lpstr>
      <vt:lpstr>Cambria</vt:lpstr>
      <vt:lpstr>苹方-简</vt:lpstr>
      <vt:lpstr>Microsoft YaHei</vt:lpstr>
      <vt:lpstr>汉仪旗黑</vt:lpstr>
      <vt:lpstr>Arial</vt:lpstr>
      <vt:lpstr>DejaVu Math TeX Gyre</vt:lpstr>
      <vt:lpstr>SimSun</vt:lpstr>
      <vt:lpstr>宋体-简</vt:lpstr>
      <vt:lpstr>Times New Roman</vt:lpstr>
      <vt:lpstr>Calibri</vt:lpstr>
      <vt:lpstr>Cambria Math</vt:lpstr>
      <vt:lpstr>Kingsoft Math</vt:lpstr>
      <vt:lpstr>Helvetica</vt:lpstr>
      <vt:lpstr>Microsoft YaHei</vt:lpstr>
      <vt:lpstr>Arial Unicode MS</vt:lpstr>
      <vt:lpstr>华文楷体</vt:lpstr>
      <vt:lpstr>SimSun</vt:lpstr>
      <vt:lpstr>Arial Bold</vt:lpstr>
      <vt:lpstr>Times New Roman</vt:lpstr>
      <vt:lpstr>my</vt:lpstr>
      <vt:lpstr>Chapter 4: Neural Networks</vt:lpstr>
      <vt:lpstr>Outline</vt:lpstr>
      <vt:lpstr>4.1 Neuron</vt:lpstr>
      <vt:lpstr>Biological neuron</vt:lpstr>
      <vt:lpstr>Artificial neuron</vt:lpstr>
      <vt:lpstr>Properties of activation function</vt:lpstr>
      <vt:lpstr>Commonly used activation function</vt:lpstr>
      <vt:lpstr>S-type: Sigmoid function</vt:lpstr>
      <vt:lpstr>Problem: Saturated neurons “kill” the gradients</vt:lpstr>
      <vt:lpstr>Problem: Sigmoid outputs are not zero-centered</vt:lpstr>
      <vt:lpstr>tanh(x)</vt:lpstr>
      <vt:lpstr>Common activation function: ramp function</vt:lpstr>
      <vt:lpstr>Problem</vt:lpstr>
      <vt:lpstr>Dead ReLU</vt:lpstr>
      <vt:lpstr>Leaky ReLU</vt:lpstr>
      <vt:lpstr>Exponential Linear Units (ELU)</vt:lpstr>
      <vt:lpstr>Common activation function: composite function</vt:lpstr>
      <vt:lpstr>GeLU:  Gaussian error linear unit</vt:lpstr>
      <vt:lpstr>In practice:</vt:lpstr>
      <vt:lpstr>Common activation functions and their derivatives</vt:lpstr>
      <vt:lpstr>6.2 Neural Network</vt:lpstr>
      <vt:lpstr>Artificial Neural Network (ANN)</vt:lpstr>
      <vt:lpstr>Network structure</vt:lpstr>
      <vt:lpstr>Graph Neural Networks (GNNs)</vt:lpstr>
      <vt:lpstr>Neural network (NN)</vt:lpstr>
      <vt:lpstr>6.3 Feedforward Neural Network</vt:lpstr>
      <vt:lpstr>Network structure</vt:lpstr>
      <vt:lpstr>Feedforward Neural Network</vt:lpstr>
      <vt:lpstr>Universal Approximation Theorem</vt:lpstr>
      <vt:lpstr>Applied to Machine Learning</vt:lpstr>
      <vt:lpstr>Universal Approximation Theorem</vt:lpstr>
      <vt:lpstr>Deep Feedforward Neural Network</vt:lpstr>
      <vt:lpstr>Parameter Learning</vt:lpstr>
      <vt:lpstr>Parameter Learning</vt:lpstr>
      <vt:lpstr>How to calculate the gradient?</vt:lpstr>
      <vt:lpstr>6.4 Back Propagation</vt:lpstr>
      <vt:lpstr>Matrix Calculus</vt:lpstr>
      <vt:lpstr>Chain rule</vt:lpstr>
      <vt:lpstr>Compute Gradient</vt:lpstr>
      <vt:lpstr>Compute Gradient</vt:lpstr>
      <vt:lpstr>Compute</vt:lpstr>
      <vt:lpstr>Backpropagation: a simple example</vt:lpstr>
      <vt:lpstr>Backpropagation: a simple example</vt:lpstr>
      <vt:lpstr>Backpropagation: a simple example</vt:lpstr>
      <vt:lpstr>Backpropagation: a simple example</vt:lpstr>
      <vt:lpstr>Backpropagation: a simple example</vt:lpstr>
      <vt:lpstr>Backpropagation: a simple example</vt:lpstr>
      <vt:lpstr>Backpropagation: a simple example</vt:lpstr>
      <vt:lpstr>Another example</vt:lpstr>
      <vt:lpstr>Another example</vt:lpstr>
      <vt:lpstr>Another example</vt:lpstr>
      <vt:lpstr>Another example</vt:lpstr>
      <vt:lpstr>Another example</vt:lpstr>
      <vt:lpstr>Another example</vt:lpstr>
      <vt:lpstr>Another example</vt:lpstr>
      <vt:lpstr>Another example</vt:lpstr>
      <vt:lpstr>Another example</vt:lpstr>
      <vt:lpstr>Another example</vt:lpstr>
      <vt:lpstr>Another example</vt:lpstr>
      <vt:lpstr>Another example</vt:lpstr>
      <vt:lpstr>Another example</vt:lpstr>
      <vt:lpstr>Another example</vt:lpstr>
      <vt:lpstr>Another example</vt:lpstr>
      <vt:lpstr>Another example</vt:lpstr>
      <vt:lpstr>Another example</vt:lpstr>
      <vt:lpstr>Another example</vt:lpstr>
      <vt:lpstr>Patterns in gradient flow</vt:lpstr>
      <vt:lpstr>Backprop implementation</vt:lpstr>
      <vt:lpstr>Backprop implementation</vt:lpstr>
      <vt:lpstr>Backprop implementation</vt:lpstr>
      <vt:lpstr>Backprop implementation</vt:lpstr>
      <vt:lpstr>Backprop implementation</vt:lpstr>
      <vt:lpstr>Backprop implementation</vt:lpstr>
      <vt:lpstr>Backprop implementation</vt:lpstr>
      <vt:lpstr>PowerPoint 演示文稿</vt:lpstr>
      <vt:lpstr>Recap: Vector derivatives</vt:lpstr>
      <vt:lpstr>Backprop with Vectors</vt:lpstr>
      <vt:lpstr>Backprop with Vectors</vt:lpstr>
      <vt:lpstr>Backprop with Vectors</vt:lpstr>
      <vt:lpstr>Backprop with Vectors</vt:lpstr>
      <vt:lpstr>Backprop with Vectors</vt:lpstr>
      <vt:lpstr>Backprop with Vectors</vt:lpstr>
      <vt:lpstr>Backprop with Vectors</vt:lpstr>
      <vt:lpstr>Gradients of variables wrt loss have same dims as the original variable</vt:lpstr>
      <vt:lpstr>Backprop with Vectors</vt:lpstr>
      <vt:lpstr>Backprop with Vectors</vt:lpstr>
      <vt:lpstr>Backprop with Vectors</vt:lpstr>
      <vt:lpstr>Backprop with Matrices (or Tensors)</vt:lpstr>
      <vt:lpstr>Backprop with Matrices (or Tensors)</vt:lpstr>
      <vt:lpstr>Backprop with Matrices (or Tensors)</vt:lpstr>
      <vt:lpstr>Backprop with Matrices</vt:lpstr>
      <vt:lpstr>Backprop with Matrices</vt:lpstr>
      <vt:lpstr>Backprop with Matrices</vt:lpstr>
      <vt:lpstr>Backprop with Matrices</vt:lpstr>
      <vt:lpstr>Backprop with Matrices</vt:lpstr>
      <vt:lpstr>Backprop with Matrices</vt:lpstr>
      <vt:lpstr>Backprop with Matrices</vt:lpstr>
      <vt:lpstr>Backprop with Matrices</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noObject</cp:lastModifiedBy>
  <cp:revision>2363</cp:revision>
  <dcterms:created xsi:type="dcterms:W3CDTF">2025-11-11T13:00:57Z</dcterms:created>
  <dcterms:modified xsi:type="dcterms:W3CDTF">2025-11-11T13:00:57Z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4587EE3C619563E0FCCDEF6631C46131_42</vt:lpwstr>
  </property>
  <property fmtid="{D5CDD505-2E9C-101B-9397-08002B2CF9AE}" pid="3" name="KSOProductBuildVer">
    <vt:lpwstr>1033-5.7.0.8090</vt:lpwstr>
  </property>
</Properties>
</file>